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60" r:id="rId1"/>
    <p:sldMasterId id="2147483692" r:id="rId2"/>
    <p:sldMasterId id="2147483706" r:id="rId3"/>
    <p:sldMasterId id="2147483708" r:id="rId4"/>
    <p:sldMasterId id="2147483710" r:id="rId5"/>
  </p:sldMasterIdLst>
  <p:notesMasterIdLst>
    <p:notesMasterId r:id="rId32"/>
  </p:notesMasterIdLst>
  <p:sldIdLst>
    <p:sldId id="256" r:id="rId6"/>
    <p:sldId id="2264" r:id="rId7"/>
    <p:sldId id="2265" r:id="rId8"/>
    <p:sldId id="2276" r:id="rId9"/>
    <p:sldId id="2279" r:id="rId10"/>
    <p:sldId id="308" r:id="rId11"/>
    <p:sldId id="2278" r:id="rId12"/>
    <p:sldId id="1170" r:id="rId13"/>
    <p:sldId id="2275" r:id="rId14"/>
    <p:sldId id="637" r:id="rId15"/>
    <p:sldId id="299" r:id="rId16"/>
    <p:sldId id="340" r:id="rId17"/>
    <p:sldId id="641" r:id="rId18"/>
    <p:sldId id="1172" r:id="rId19"/>
    <p:sldId id="1176" r:id="rId20"/>
    <p:sldId id="344" r:id="rId21"/>
    <p:sldId id="640" r:id="rId22"/>
    <p:sldId id="1181" r:id="rId23"/>
    <p:sldId id="2624" r:id="rId24"/>
    <p:sldId id="575" r:id="rId25"/>
    <p:sldId id="2504" r:id="rId26"/>
    <p:sldId id="667" r:id="rId27"/>
    <p:sldId id="10300" r:id="rId28"/>
    <p:sldId id="2359" r:id="rId29"/>
    <p:sldId id="2345" r:id="rId30"/>
    <p:sldId id="267" r:id="rId31"/>
  </p:sldIdLst>
  <p:sldSz cx="12192000" cy="6858000"/>
  <p:notesSz cx="6858000" cy="9144000"/>
  <p:embeddedFontLst>
    <p:embeddedFont>
      <p:font typeface="Aharoni" panose="02010803020104030203" pitchFamily="2" charset="-79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libri Light" panose="020F0302020204030204" pitchFamily="34" charset="0"/>
      <p:regular r:id="rId38"/>
      <p:italic r:id="rId39"/>
    </p:embeddedFont>
    <p:embeddedFont>
      <p:font typeface="Nokia Pure Headline" panose="020B0504040602060303" pitchFamily="34" charset="0"/>
      <p:regular r:id="rId40"/>
      <p:bold r:id="rId41"/>
    </p:embeddedFont>
    <p:embeddedFont>
      <p:font typeface="Nokia Pure Headline Light" panose="020B0304040602060303" pitchFamily="34" charset="0"/>
      <p:regular r:id="rId42"/>
    </p:embeddedFont>
    <p:embeddedFont>
      <p:font typeface="Nokia Pure Headline Ultra Light" panose="020B0204040602060303" pitchFamily="34" charset="0"/>
      <p:regular r:id="rId43"/>
    </p:embeddedFont>
    <p:embeddedFont>
      <p:font typeface="Nokia Pure Text" panose="020B0504040602060303" pitchFamily="34" charset="0"/>
      <p:regular r:id="rId44"/>
      <p:bold r:id="rId45"/>
    </p:embeddedFont>
    <p:embeddedFont>
      <p:font typeface="Nokia Pure Text Light" panose="020B0304040602060303" pitchFamily="34" charset="0"/>
      <p:regular r:id="rId46"/>
      <p:bold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86780" autoAdjust="0"/>
  </p:normalViewPr>
  <p:slideViewPr>
    <p:cSldViewPr snapToGrid="0" snapToObjects="1">
      <p:cViewPr varScale="1">
        <p:scale>
          <a:sx n="68" d="100"/>
          <a:sy n="68" d="100"/>
        </p:scale>
        <p:origin x="74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7" d="100"/>
        <a:sy n="10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4.fntdata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1B7A2-9161-8949-B168-465E91A6211B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47054-93D1-6F48-99EF-F4B91897B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99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7054-93D1-6F48-99EF-F4B91897BF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55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7054-93D1-6F48-99EF-F4B91897BF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52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616F-011D-47B3-A2C1-4E16F11993E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74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900" kern="1200" dirty="0">
              <a:solidFill>
                <a:schemeClr val="tx1"/>
              </a:solidFill>
              <a:latin typeface="+mn-lt"/>
              <a:ea typeface="+mn-ea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EF5B-ECC8-43EE-A509-D601DDF42A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401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616F-011D-47B3-A2C1-4E16F11993E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356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616F-011D-47B3-A2C1-4E16F11993E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863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7054-93D1-6F48-99EF-F4B91897BF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01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7054-93D1-6F48-99EF-F4B91897BF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81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7054-93D1-6F48-99EF-F4B91897BF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01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7054-93D1-6F48-99EF-F4B91897BF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1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7054-93D1-6F48-99EF-F4B91897BF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01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7054-93D1-6F48-99EF-F4B91897BF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85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7054-93D1-6F48-99EF-F4B91897BF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75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7054-93D1-6F48-99EF-F4B91897BF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57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1 Blue - EXTERNA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89600" y="1200000"/>
            <a:ext cx="11145600" cy="26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8800" baseline="0">
                <a:solidFill>
                  <a:schemeClr val="tx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dirty="0"/>
              <a:t>Main headline in sentence case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56800" y="4080000"/>
            <a:ext cx="11078400" cy="2102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2133">
                <a:solidFill>
                  <a:schemeClr val="bg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  <a:lvl2pPr marL="307192" indent="0">
              <a:spcBef>
                <a:spcPts val="0"/>
              </a:spcBef>
              <a:spcAft>
                <a:spcPts val="800"/>
              </a:spcAft>
              <a:buNone/>
              <a:defRPr sz="1867">
                <a:solidFill>
                  <a:schemeClr val="bg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2pPr>
            <a:lvl3pPr marL="616785" indent="0">
              <a:spcBef>
                <a:spcPts val="0"/>
              </a:spcBef>
              <a:spcAft>
                <a:spcPts val="800"/>
              </a:spcAft>
              <a:buNone/>
              <a:defRPr sz="1600">
                <a:solidFill>
                  <a:schemeClr val="bg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3pPr>
            <a:lvl4pPr marL="923977" indent="0">
              <a:spcBef>
                <a:spcPts val="0"/>
              </a:spcBef>
              <a:spcAft>
                <a:spcPts val="800"/>
              </a:spcAft>
              <a:buNone/>
              <a:defRPr sz="1333">
                <a:solidFill>
                  <a:schemeClr val="bg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4pPr>
            <a:lvl5pPr marL="1231169" inden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067">
                <a:solidFill>
                  <a:schemeClr val="bg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5pPr>
            <a:lvl6pPr marL="1538362" indent="0">
              <a:spcBef>
                <a:spcPts val="0"/>
              </a:spcBef>
              <a:spcAft>
                <a:spcPts val="800"/>
              </a:spcAft>
              <a:buFont typeface="Nokia Pure Text" panose="020B0503020202020204" pitchFamily="34" charset="0"/>
              <a:buNone/>
              <a:defRPr sz="1067" baseline="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845554" indent="0">
              <a:spcBef>
                <a:spcPts val="0"/>
              </a:spcBef>
              <a:spcAft>
                <a:spcPts val="800"/>
              </a:spcAft>
              <a:buNone/>
              <a:defRPr sz="933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2152746" indent="0">
              <a:spcBef>
                <a:spcPts val="0"/>
              </a:spcBef>
              <a:spcAft>
                <a:spcPts val="800"/>
              </a:spcAft>
              <a:buNone/>
              <a:defRPr sz="8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072000" y="6422400"/>
            <a:ext cx="60480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067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ITNOG5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8B724C-DC36-1A44-8887-70A6AC974C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651" y="45393"/>
            <a:ext cx="212884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54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6_Two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F384717-39C3-4AC7-9EA1-C3EA1A638B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6800" y="787200"/>
            <a:ext cx="11078400" cy="412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67">
                <a:solidFill>
                  <a:schemeClr val="bg2"/>
                </a:solidFill>
                <a:latin typeface="+mj-lt"/>
              </a:defRPr>
            </a:lvl1pPr>
            <a:lvl2pPr>
              <a:defRPr sz="2667">
                <a:latin typeface="+mj-lt"/>
              </a:defRPr>
            </a:lvl2pPr>
            <a:lvl3pPr>
              <a:defRPr sz="2667">
                <a:latin typeface="+mj-lt"/>
              </a:defRPr>
            </a:lvl3pPr>
            <a:lvl4pPr>
              <a:defRPr sz="2667">
                <a:latin typeface="+mj-lt"/>
              </a:defRPr>
            </a:lvl4pPr>
            <a:lvl5pPr>
              <a:defRPr sz="2667">
                <a:latin typeface="+mj-lt"/>
              </a:defRPr>
            </a:lvl5pPr>
          </a:lstStyle>
          <a:p>
            <a:pPr lvl="0"/>
            <a:r>
              <a:rPr lang="en-US" noProof="0" dirty="0"/>
              <a:t>Click to edit secondary headline</a:t>
            </a:r>
          </a:p>
        </p:txBody>
      </p:sp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6D6C4B20-F952-4A3C-AB73-2A06B8C3F6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800" y="374400"/>
            <a:ext cx="11078400" cy="412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67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48EFACD-CEB2-4692-815C-86D19FBB4A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800" y="1440000"/>
            <a:ext cx="5347200" cy="4747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2133">
                <a:solidFill>
                  <a:schemeClr val="tx2"/>
                </a:solidFill>
                <a:latin typeface="+mn-lt"/>
              </a:defRPr>
            </a:lvl1pPr>
            <a:lvl2pPr marL="307192" indent="0">
              <a:spcBef>
                <a:spcPts val="0"/>
              </a:spcBef>
              <a:spcAft>
                <a:spcPts val="800"/>
              </a:spcAft>
              <a:buNone/>
              <a:defRPr sz="1867">
                <a:solidFill>
                  <a:schemeClr val="tx2"/>
                </a:solidFill>
                <a:latin typeface="+mn-lt"/>
              </a:defRPr>
            </a:lvl2pPr>
            <a:lvl3pPr marL="616785" indent="0">
              <a:spcBef>
                <a:spcPts val="0"/>
              </a:spcBef>
              <a:spcAft>
                <a:spcPts val="8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3pPr>
            <a:lvl4pPr marL="923977" indent="0">
              <a:spcBef>
                <a:spcPts val="0"/>
              </a:spcBef>
              <a:spcAft>
                <a:spcPts val="800"/>
              </a:spcAft>
              <a:buNone/>
              <a:defRPr sz="1333">
                <a:solidFill>
                  <a:schemeClr val="tx2"/>
                </a:solidFill>
                <a:latin typeface="+mn-lt"/>
              </a:defRPr>
            </a:lvl4pPr>
            <a:lvl5pPr marL="1231169" inden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067">
                <a:solidFill>
                  <a:schemeClr val="tx2"/>
                </a:solidFill>
                <a:latin typeface="+mn-lt"/>
              </a:defRPr>
            </a:lvl5pPr>
            <a:lvl6pPr marL="1843154" indent="-304792">
              <a:spcBef>
                <a:spcPts val="0"/>
              </a:spcBef>
              <a:spcAft>
                <a:spcPts val="800"/>
              </a:spcAft>
              <a:buFont typeface="Nokia Pure Text" panose="020B0503020202020204" pitchFamily="34" charset="0"/>
              <a:buChar char="‒"/>
              <a:defRPr sz="1067" baseline="0">
                <a:solidFill>
                  <a:schemeClr val="tx2"/>
                </a:solidFill>
              </a:defRPr>
            </a:lvl6pPr>
            <a:lvl7pPr marL="2150346">
              <a:spcBef>
                <a:spcPts val="0"/>
              </a:spcBef>
              <a:spcAft>
                <a:spcPts val="800"/>
              </a:spcAft>
              <a:defRPr sz="933">
                <a:solidFill>
                  <a:schemeClr val="tx2"/>
                </a:solidFill>
              </a:defRPr>
            </a:lvl7pPr>
            <a:lvl8pPr marL="2457539">
              <a:spcBef>
                <a:spcPts val="0"/>
              </a:spcBef>
              <a:spcAft>
                <a:spcPts val="800"/>
              </a:spcAft>
              <a:defRPr sz="8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CBCB907-9E7B-4CB2-B9DE-4FC3076D2A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8000" y="1440000"/>
            <a:ext cx="5347200" cy="4747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2133">
                <a:solidFill>
                  <a:schemeClr val="tx2"/>
                </a:solidFill>
                <a:latin typeface="+mn-lt"/>
              </a:defRPr>
            </a:lvl1pPr>
            <a:lvl2pPr marL="307192" indent="0">
              <a:spcBef>
                <a:spcPts val="0"/>
              </a:spcBef>
              <a:spcAft>
                <a:spcPts val="800"/>
              </a:spcAft>
              <a:buNone/>
              <a:defRPr sz="1867">
                <a:solidFill>
                  <a:schemeClr val="tx2"/>
                </a:solidFill>
                <a:latin typeface="+mn-lt"/>
              </a:defRPr>
            </a:lvl2pPr>
            <a:lvl3pPr marL="616785" indent="0">
              <a:spcBef>
                <a:spcPts val="0"/>
              </a:spcBef>
              <a:spcAft>
                <a:spcPts val="8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3pPr>
            <a:lvl4pPr marL="923977" indent="0">
              <a:spcBef>
                <a:spcPts val="0"/>
              </a:spcBef>
              <a:spcAft>
                <a:spcPts val="800"/>
              </a:spcAft>
              <a:buNone/>
              <a:defRPr sz="1333">
                <a:solidFill>
                  <a:schemeClr val="tx2"/>
                </a:solidFill>
                <a:latin typeface="+mn-lt"/>
              </a:defRPr>
            </a:lvl4pPr>
            <a:lvl5pPr marL="1231169" inden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067">
                <a:solidFill>
                  <a:schemeClr val="tx2"/>
                </a:solidFill>
                <a:latin typeface="+mn-lt"/>
              </a:defRPr>
            </a:lvl5pPr>
            <a:lvl6pPr marL="1843154" indent="-304792">
              <a:spcBef>
                <a:spcPts val="0"/>
              </a:spcBef>
              <a:spcAft>
                <a:spcPts val="800"/>
              </a:spcAft>
              <a:buFont typeface="Nokia Pure Text" panose="020B0503020202020204" pitchFamily="34" charset="0"/>
              <a:buChar char="‒"/>
              <a:defRPr sz="1067" baseline="0">
                <a:solidFill>
                  <a:schemeClr val="tx2"/>
                </a:solidFill>
              </a:defRPr>
            </a:lvl6pPr>
            <a:lvl7pPr marL="2150346">
              <a:spcBef>
                <a:spcPts val="0"/>
              </a:spcBef>
              <a:spcAft>
                <a:spcPts val="800"/>
              </a:spcAft>
              <a:defRPr sz="933">
                <a:solidFill>
                  <a:schemeClr val="tx2"/>
                </a:solidFill>
              </a:defRPr>
            </a:lvl7pPr>
            <a:lvl8pPr marL="2457539">
              <a:spcBef>
                <a:spcPts val="0"/>
              </a:spcBef>
              <a:spcAft>
                <a:spcPts val="800"/>
              </a:spcAft>
              <a:defRPr sz="8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14DFDF-6038-42CF-9F88-F60BDA6A7F2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ITNOG5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34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7_Two Column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F384717-39C3-4AC7-9EA1-C3EA1A638B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6800" y="787200"/>
            <a:ext cx="11078400" cy="412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67">
                <a:solidFill>
                  <a:schemeClr val="bg2"/>
                </a:solidFill>
                <a:latin typeface="+mj-lt"/>
              </a:defRPr>
            </a:lvl1pPr>
            <a:lvl2pPr>
              <a:defRPr sz="2667">
                <a:latin typeface="+mj-lt"/>
              </a:defRPr>
            </a:lvl2pPr>
            <a:lvl3pPr>
              <a:defRPr sz="2667">
                <a:latin typeface="+mj-lt"/>
              </a:defRPr>
            </a:lvl3pPr>
            <a:lvl4pPr>
              <a:defRPr sz="2667">
                <a:latin typeface="+mj-lt"/>
              </a:defRPr>
            </a:lvl4pPr>
            <a:lvl5pPr>
              <a:defRPr sz="2667">
                <a:latin typeface="+mj-lt"/>
              </a:defRPr>
            </a:lvl5pPr>
          </a:lstStyle>
          <a:p>
            <a:pPr lvl="0"/>
            <a:r>
              <a:rPr lang="en-US" noProof="0" dirty="0"/>
              <a:t>Click to edit secondary headline</a:t>
            </a:r>
          </a:p>
        </p:txBody>
      </p:sp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6D6C4B20-F952-4A3C-AB73-2A06B8C3F6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800" y="374400"/>
            <a:ext cx="11078400" cy="412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67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C469832-DACB-40B0-988E-5D708FA93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8000" y="1440000"/>
            <a:ext cx="5347200" cy="4747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2133">
                <a:solidFill>
                  <a:schemeClr val="tx2"/>
                </a:solidFill>
                <a:latin typeface="+mn-lt"/>
              </a:defRPr>
            </a:lvl1pPr>
            <a:lvl2pPr marL="307192" indent="0">
              <a:spcBef>
                <a:spcPts val="0"/>
              </a:spcBef>
              <a:spcAft>
                <a:spcPts val="800"/>
              </a:spcAft>
              <a:buNone/>
              <a:defRPr sz="1867">
                <a:solidFill>
                  <a:schemeClr val="tx2"/>
                </a:solidFill>
                <a:latin typeface="+mn-lt"/>
              </a:defRPr>
            </a:lvl2pPr>
            <a:lvl3pPr marL="616785" indent="0">
              <a:spcBef>
                <a:spcPts val="0"/>
              </a:spcBef>
              <a:spcAft>
                <a:spcPts val="8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3pPr>
            <a:lvl4pPr marL="923977" indent="0">
              <a:spcBef>
                <a:spcPts val="0"/>
              </a:spcBef>
              <a:spcAft>
                <a:spcPts val="800"/>
              </a:spcAft>
              <a:buNone/>
              <a:defRPr sz="1333">
                <a:solidFill>
                  <a:schemeClr val="tx2"/>
                </a:solidFill>
                <a:latin typeface="+mn-lt"/>
              </a:defRPr>
            </a:lvl4pPr>
            <a:lvl5pPr marL="1231169" inden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067">
                <a:solidFill>
                  <a:schemeClr val="tx2"/>
                </a:solidFill>
                <a:latin typeface="+mn-lt"/>
              </a:defRPr>
            </a:lvl5pPr>
            <a:lvl6pPr marL="1843154" indent="-304792">
              <a:spcBef>
                <a:spcPts val="0"/>
              </a:spcBef>
              <a:spcAft>
                <a:spcPts val="800"/>
              </a:spcAft>
              <a:buFont typeface="Nokia Pure Text" panose="020B0503020202020204" pitchFamily="34" charset="0"/>
              <a:buChar char="‒"/>
              <a:defRPr sz="1067" baseline="0">
                <a:solidFill>
                  <a:schemeClr val="tx2"/>
                </a:solidFill>
              </a:defRPr>
            </a:lvl6pPr>
            <a:lvl7pPr marL="2150346">
              <a:spcBef>
                <a:spcPts val="0"/>
              </a:spcBef>
              <a:spcAft>
                <a:spcPts val="800"/>
              </a:spcAft>
              <a:defRPr sz="933">
                <a:solidFill>
                  <a:schemeClr val="tx2"/>
                </a:solidFill>
              </a:defRPr>
            </a:lvl7pPr>
            <a:lvl8pPr marL="2457539">
              <a:spcBef>
                <a:spcPts val="0"/>
              </a:spcBef>
              <a:spcAft>
                <a:spcPts val="800"/>
              </a:spcAft>
              <a:defRPr sz="8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able Placeholder 4">
            <a:extLst>
              <a:ext uri="{FF2B5EF4-FFF2-40B4-BE49-F238E27FC236}">
                <a16:creationId xmlns:a16="http://schemas.microsoft.com/office/drawing/2014/main" id="{B3F0CABE-2F16-456A-A120-390FEDFE43A9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56800" y="1440000"/>
            <a:ext cx="5347200" cy="474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33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8BA92-8F61-4F9A-B36F-9769D72C71A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ITNOG5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556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8_Three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F384717-39C3-4AC7-9EA1-C3EA1A638B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6800" y="787200"/>
            <a:ext cx="11078400" cy="412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67">
                <a:solidFill>
                  <a:schemeClr val="bg2"/>
                </a:solidFill>
                <a:latin typeface="+mj-lt"/>
              </a:defRPr>
            </a:lvl1pPr>
            <a:lvl2pPr>
              <a:defRPr sz="2667">
                <a:latin typeface="+mj-lt"/>
              </a:defRPr>
            </a:lvl2pPr>
            <a:lvl3pPr>
              <a:defRPr sz="2667">
                <a:latin typeface="+mj-lt"/>
              </a:defRPr>
            </a:lvl3pPr>
            <a:lvl4pPr>
              <a:defRPr sz="2667">
                <a:latin typeface="+mj-lt"/>
              </a:defRPr>
            </a:lvl4pPr>
            <a:lvl5pPr>
              <a:defRPr sz="2667">
                <a:latin typeface="+mj-lt"/>
              </a:defRPr>
            </a:lvl5pPr>
          </a:lstStyle>
          <a:p>
            <a:pPr lvl="0"/>
            <a:r>
              <a:rPr lang="en-US" noProof="0" dirty="0"/>
              <a:t>Click to edit secondary headline</a:t>
            </a:r>
          </a:p>
        </p:txBody>
      </p:sp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6D6C4B20-F952-4A3C-AB73-2A06B8C3F6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800" y="374400"/>
            <a:ext cx="11078400" cy="412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67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B478DF6-0668-488C-9E0C-4567E0DE8F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800" y="1440000"/>
            <a:ext cx="3456000" cy="4747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2133">
                <a:solidFill>
                  <a:schemeClr val="tx2"/>
                </a:solidFill>
                <a:latin typeface="+mn-lt"/>
              </a:defRPr>
            </a:lvl1pPr>
            <a:lvl2pPr marL="307192" indent="0">
              <a:spcBef>
                <a:spcPts val="0"/>
              </a:spcBef>
              <a:spcAft>
                <a:spcPts val="800"/>
              </a:spcAft>
              <a:buNone/>
              <a:defRPr sz="1867">
                <a:solidFill>
                  <a:schemeClr val="tx2"/>
                </a:solidFill>
                <a:latin typeface="+mn-lt"/>
              </a:defRPr>
            </a:lvl2pPr>
            <a:lvl3pPr marL="616785" indent="0">
              <a:spcBef>
                <a:spcPts val="0"/>
              </a:spcBef>
              <a:spcAft>
                <a:spcPts val="8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3pPr>
            <a:lvl4pPr marL="923977" indent="0">
              <a:spcBef>
                <a:spcPts val="0"/>
              </a:spcBef>
              <a:spcAft>
                <a:spcPts val="800"/>
              </a:spcAft>
              <a:buNone/>
              <a:defRPr sz="1333">
                <a:solidFill>
                  <a:schemeClr val="tx2"/>
                </a:solidFill>
                <a:latin typeface="+mn-lt"/>
              </a:defRPr>
            </a:lvl4pPr>
            <a:lvl5pPr marL="1231169" inden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067">
                <a:solidFill>
                  <a:schemeClr val="tx2"/>
                </a:solidFill>
                <a:latin typeface="+mn-lt"/>
              </a:defRPr>
            </a:lvl5pPr>
            <a:lvl6pPr marL="1843154" indent="-304792">
              <a:spcBef>
                <a:spcPts val="0"/>
              </a:spcBef>
              <a:spcAft>
                <a:spcPts val="800"/>
              </a:spcAft>
              <a:buFont typeface="Nokia Pure Text" panose="020B0503020202020204" pitchFamily="34" charset="0"/>
              <a:buChar char="‒"/>
              <a:defRPr sz="1067" baseline="0">
                <a:solidFill>
                  <a:schemeClr val="tx2"/>
                </a:solidFill>
              </a:defRPr>
            </a:lvl6pPr>
            <a:lvl7pPr marL="2150346">
              <a:spcBef>
                <a:spcPts val="0"/>
              </a:spcBef>
              <a:spcAft>
                <a:spcPts val="800"/>
              </a:spcAft>
              <a:defRPr sz="933">
                <a:solidFill>
                  <a:schemeClr val="tx2"/>
                </a:solidFill>
              </a:defRPr>
            </a:lvl7pPr>
            <a:lvl8pPr marL="2457539">
              <a:spcBef>
                <a:spcPts val="0"/>
              </a:spcBef>
              <a:spcAft>
                <a:spcPts val="800"/>
              </a:spcAft>
              <a:defRPr sz="8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EC091DE-89A6-4271-8BB9-BAB40C67B3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67808" y="1440000"/>
            <a:ext cx="3456000" cy="4747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2133">
                <a:solidFill>
                  <a:schemeClr val="tx2"/>
                </a:solidFill>
                <a:latin typeface="+mn-lt"/>
              </a:defRPr>
            </a:lvl1pPr>
            <a:lvl2pPr marL="307192" indent="0">
              <a:spcBef>
                <a:spcPts val="0"/>
              </a:spcBef>
              <a:spcAft>
                <a:spcPts val="800"/>
              </a:spcAft>
              <a:buNone/>
              <a:defRPr sz="1867">
                <a:solidFill>
                  <a:schemeClr val="tx2"/>
                </a:solidFill>
                <a:latin typeface="+mn-lt"/>
              </a:defRPr>
            </a:lvl2pPr>
            <a:lvl3pPr marL="616785" indent="0">
              <a:spcBef>
                <a:spcPts val="0"/>
              </a:spcBef>
              <a:spcAft>
                <a:spcPts val="8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3pPr>
            <a:lvl4pPr marL="923977" indent="0">
              <a:spcBef>
                <a:spcPts val="0"/>
              </a:spcBef>
              <a:spcAft>
                <a:spcPts val="800"/>
              </a:spcAft>
              <a:buNone/>
              <a:defRPr sz="1333">
                <a:solidFill>
                  <a:schemeClr val="tx2"/>
                </a:solidFill>
                <a:latin typeface="+mn-lt"/>
              </a:defRPr>
            </a:lvl4pPr>
            <a:lvl5pPr marL="1231169" inden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067">
                <a:solidFill>
                  <a:schemeClr val="tx2"/>
                </a:solidFill>
                <a:latin typeface="+mn-lt"/>
              </a:defRPr>
            </a:lvl5pPr>
            <a:lvl6pPr marL="1843154" indent="-304792">
              <a:spcBef>
                <a:spcPts val="0"/>
              </a:spcBef>
              <a:spcAft>
                <a:spcPts val="800"/>
              </a:spcAft>
              <a:buFont typeface="Nokia Pure Text" panose="020B0503020202020204" pitchFamily="34" charset="0"/>
              <a:buChar char="‒"/>
              <a:defRPr sz="1067" baseline="0">
                <a:solidFill>
                  <a:schemeClr val="tx2"/>
                </a:solidFill>
              </a:defRPr>
            </a:lvl6pPr>
            <a:lvl7pPr marL="2150346">
              <a:spcBef>
                <a:spcPts val="0"/>
              </a:spcBef>
              <a:spcAft>
                <a:spcPts val="800"/>
              </a:spcAft>
              <a:defRPr sz="933">
                <a:solidFill>
                  <a:schemeClr val="tx2"/>
                </a:solidFill>
              </a:defRPr>
            </a:lvl7pPr>
            <a:lvl8pPr marL="2457539">
              <a:spcBef>
                <a:spcPts val="0"/>
              </a:spcBef>
              <a:spcAft>
                <a:spcPts val="800"/>
              </a:spcAft>
              <a:defRPr sz="8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1772D9-E08D-420E-AB34-CCAC26D77F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79200" y="1440000"/>
            <a:ext cx="3456000" cy="4747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2133">
                <a:solidFill>
                  <a:schemeClr val="tx2"/>
                </a:solidFill>
                <a:latin typeface="+mn-lt"/>
              </a:defRPr>
            </a:lvl1pPr>
            <a:lvl2pPr marL="307192" indent="0">
              <a:spcBef>
                <a:spcPts val="0"/>
              </a:spcBef>
              <a:spcAft>
                <a:spcPts val="800"/>
              </a:spcAft>
              <a:buNone/>
              <a:defRPr sz="1867">
                <a:solidFill>
                  <a:schemeClr val="tx2"/>
                </a:solidFill>
                <a:latin typeface="+mn-lt"/>
              </a:defRPr>
            </a:lvl2pPr>
            <a:lvl3pPr marL="616785" indent="0">
              <a:spcBef>
                <a:spcPts val="0"/>
              </a:spcBef>
              <a:spcAft>
                <a:spcPts val="8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3pPr>
            <a:lvl4pPr marL="923977" indent="0">
              <a:spcBef>
                <a:spcPts val="0"/>
              </a:spcBef>
              <a:spcAft>
                <a:spcPts val="800"/>
              </a:spcAft>
              <a:buNone/>
              <a:defRPr sz="1333">
                <a:solidFill>
                  <a:schemeClr val="tx2"/>
                </a:solidFill>
                <a:latin typeface="+mn-lt"/>
              </a:defRPr>
            </a:lvl4pPr>
            <a:lvl5pPr marL="1231169" inden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067">
                <a:solidFill>
                  <a:schemeClr val="tx2"/>
                </a:solidFill>
                <a:latin typeface="+mn-lt"/>
              </a:defRPr>
            </a:lvl5pPr>
            <a:lvl6pPr marL="1843154" indent="-304792">
              <a:spcBef>
                <a:spcPts val="0"/>
              </a:spcBef>
              <a:spcAft>
                <a:spcPts val="800"/>
              </a:spcAft>
              <a:buFont typeface="Nokia Pure Text" panose="020B0503020202020204" pitchFamily="34" charset="0"/>
              <a:buChar char="‒"/>
              <a:defRPr sz="1067" baseline="0">
                <a:solidFill>
                  <a:schemeClr val="tx2"/>
                </a:solidFill>
              </a:defRPr>
            </a:lvl6pPr>
            <a:lvl7pPr marL="2150346">
              <a:spcBef>
                <a:spcPts val="0"/>
              </a:spcBef>
              <a:spcAft>
                <a:spcPts val="800"/>
              </a:spcAft>
              <a:defRPr sz="933">
                <a:solidFill>
                  <a:schemeClr val="tx2"/>
                </a:solidFill>
              </a:defRPr>
            </a:lvl7pPr>
            <a:lvl8pPr marL="2457539">
              <a:spcBef>
                <a:spcPts val="0"/>
              </a:spcBef>
              <a:spcAft>
                <a:spcPts val="800"/>
              </a:spcAft>
              <a:defRPr sz="8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D23F99-89E3-4290-B5FE-D72F99F36EA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ITNOG5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90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9_Three Colum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F384717-39C3-4AC7-9EA1-C3EA1A638B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6800" y="787200"/>
            <a:ext cx="11078400" cy="412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67">
                <a:solidFill>
                  <a:schemeClr val="bg2"/>
                </a:solidFill>
                <a:latin typeface="+mj-lt"/>
              </a:defRPr>
            </a:lvl1pPr>
            <a:lvl2pPr>
              <a:defRPr sz="2667">
                <a:latin typeface="+mj-lt"/>
              </a:defRPr>
            </a:lvl2pPr>
            <a:lvl3pPr>
              <a:defRPr sz="2667">
                <a:latin typeface="+mj-lt"/>
              </a:defRPr>
            </a:lvl3pPr>
            <a:lvl4pPr>
              <a:defRPr sz="2667">
                <a:latin typeface="+mj-lt"/>
              </a:defRPr>
            </a:lvl4pPr>
            <a:lvl5pPr>
              <a:defRPr sz="2667">
                <a:latin typeface="+mj-lt"/>
              </a:defRPr>
            </a:lvl5pPr>
          </a:lstStyle>
          <a:p>
            <a:pPr lvl="0"/>
            <a:r>
              <a:rPr lang="en-US" noProof="0" dirty="0"/>
              <a:t>Click to edit secondary headline</a:t>
            </a:r>
          </a:p>
        </p:txBody>
      </p:sp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6D6C4B20-F952-4A3C-AB73-2A06B8C3F6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800" y="374400"/>
            <a:ext cx="11078400" cy="412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67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D0874136-2C1C-4222-98DA-D238FBD9743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556416" y="1440000"/>
            <a:ext cx="3456000" cy="474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33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2" name="Table Placeholder 2">
            <a:extLst>
              <a:ext uri="{FF2B5EF4-FFF2-40B4-BE49-F238E27FC236}">
                <a16:creationId xmlns:a16="http://schemas.microsoft.com/office/drawing/2014/main" id="{B9EA6A3E-9087-42C1-89A6-8204E100E361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8176564" y="1440000"/>
            <a:ext cx="3456000" cy="474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33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3" name="Table Placeholder 2">
            <a:extLst>
              <a:ext uri="{FF2B5EF4-FFF2-40B4-BE49-F238E27FC236}">
                <a16:creationId xmlns:a16="http://schemas.microsoft.com/office/drawing/2014/main" id="{98BD97D8-C9D8-4E9B-90F2-C010D6EE811E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365172" y="1440000"/>
            <a:ext cx="3456000" cy="474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33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C81E09-B357-4439-BD31-02945978E3D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ITNOG5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48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0_Four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F384717-39C3-4AC7-9EA1-C3EA1A638B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6800" y="787200"/>
            <a:ext cx="11078400" cy="412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67">
                <a:solidFill>
                  <a:schemeClr val="bg2"/>
                </a:solidFill>
                <a:latin typeface="+mj-lt"/>
              </a:defRPr>
            </a:lvl1pPr>
            <a:lvl2pPr>
              <a:defRPr sz="2667">
                <a:latin typeface="+mj-lt"/>
              </a:defRPr>
            </a:lvl2pPr>
            <a:lvl3pPr>
              <a:defRPr sz="2667">
                <a:latin typeface="+mj-lt"/>
              </a:defRPr>
            </a:lvl3pPr>
            <a:lvl4pPr>
              <a:defRPr sz="2667">
                <a:latin typeface="+mj-lt"/>
              </a:defRPr>
            </a:lvl4pPr>
            <a:lvl5pPr>
              <a:defRPr sz="2667">
                <a:latin typeface="+mj-lt"/>
              </a:defRPr>
            </a:lvl5pPr>
          </a:lstStyle>
          <a:p>
            <a:pPr lvl="0"/>
            <a:r>
              <a:rPr lang="en-US" noProof="0" dirty="0"/>
              <a:t>Click to edit secondary headline</a:t>
            </a:r>
          </a:p>
        </p:txBody>
      </p:sp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6D6C4B20-F952-4A3C-AB73-2A06B8C3F6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800" y="374400"/>
            <a:ext cx="11078400" cy="412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67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9C1B709-09CD-404B-B852-419096D068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800" y="1440000"/>
            <a:ext cx="2524800" cy="4747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2133">
                <a:solidFill>
                  <a:schemeClr val="tx2"/>
                </a:solidFill>
                <a:latin typeface="+mn-lt"/>
              </a:defRPr>
            </a:lvl1pPr>
            <a:lvl2pPr marL="307192" indent="0">
              <a:spcBef>
                <a:spcPts val="0"/>
              </a:spcBef>
              <a:spcAft>
                <a:spcPts val="800"/>
              </a:spcAft>
              <a:buNone/>
              <a:defRPr sz="1867">
                <a:solidFill>
                  <a:schemeClr val="tx2"/>
                </a:solidFill>
                <a:latin typeface="+mn-lt"/>
              </a:defRPr>
            </a:lvl2pPr>
            <a:lvl3pPr marL="616785" indent="0">
              <a:spcBef>
                <a:spcPts val="0"/>
              </a:spcBef>
              <a:spcAft>
                <a:spcPts val="8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3pPr>
            <a:lvl4pPr marL="923977" indent="0">
              <a:spcBef>
                <a:spcPts val="0"/>
              </a:spcBef>
              <a:spcAft>
                <a:spcPts val="800"/>
              </a:spcAft>
              <a:buNone/>
              <a:defRPr sz="1333">
                <a:solidFill>
                  <a:schemeClr val="tx2"/>
                </a:solidFill>
                <a:latin typeface="+mn-lt"/>
              </a:defRPr>
            </a:lvl4pPr>
            <a:lvl5pPr marL="1231169" inden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067">
                <a:solidFill>
                  <a:schemeClr val="tx2"/>
                </a:solidFill>
                <a:latin typeface="+mn-lt"/>
              </a:defRPr>
            </a:lvl5pPr>
            <a:lvl6pPr marL="1843154" indent="-304792">
              <a:spcBef>
                <a:spcPts val="0"/>
              </a:spcBef>
              <a:spcAft>
                <a:spcPts val="800"/>
              </a:spcAft>
              <a:buFont typeface="Nokia Pure Text" panose="020B0503020202020204" pitchFamily="34" charset="0"/>
              <a:buChar char="‒"/>
              <a:defRPr sz="1067" baseline="0">
                <a:solidFill>
                  <a:schemeClr val="tx2"/>
                </a:solidFill>
              </a:defRPr>
            </a:lvl6pPr>
            <a:lvl7pPr marL="2150346">
              <a:spcBef>
                <a:spcPts val="0"/>
              </a:spcBef>
              <a:spcAft>
                <a:spcPts val="800"/>
              </a:spcAft>
              <a:defRPr sz="933">
                <a:solidFill>
                  <a:schemeClr val="tx2"/>
                </a:solidFill>
              </a:defRPr>
            </a:lvl7pPr>
            <a:lvl8pPr marL="2457539">
              <a:spcBef>
                <a:spcPts val="0"/>
              </a:spcBef>
              <a:spcAft>
                <a:spcPts val="800"/>
              </a:spcAft>
              <a:defRPr sz="8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D9B7F28-94B8-42B4-A97D-4EBCB20F67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08000" y="1440000"/>
            <a:ext cx="2524800" cy="4747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2133">
                <a:solidFill>
                  <a:schemeClr val="tx2"/>
                </a:solidFill>
                <a:latin typeface="+mn-lt"/>
              </a:defRPr>
            </a:lvl1pPr>
            <a:lvl2pPr marL="307192" indent="0">
              <a:spcBef>
                <a:spcPts val="0"/>
              </a:spcBef>
              <a:spcAft>
                <a:spcPts val="800"/>
              </a:spcAft>
              <a:buNone/>
              <a:defRPr sz="1867">
                <a:solidFill>
                  <a:schemeClr val="tx2"/>
                </a:solidFill>
                <a:latin typeface="+mn-lt"/>
              </a:defRPr>
            </a:lvl2pPr>
            <a:lvl3pPr marL="616785" indent="0">
              <a:spcBef>
                <a:spcPts val="0"/>
              </a:spcBef>
              <a:spcAft>
                <a:spcPts val="8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3pPr>
            <a:lvl4pPr marL="923977" indent="0">
              <a:spcBef>
                <a:spcPts val="0"/>
              </a:spcBef>
              <a:spcAft>
                <a:spcPts val="800"/>
              </a:spcAft>
              <a:buNone/>
              <a:defRPr sz="1333">
                <a:solidFill>
                  <a:schemeClr val="tx2"/>
                </a:solidFill>
                <a:latin typeface="+mn-lt"/>
              </a:defRPr>
            </a:lvl4pPr>
            <a:lvl5pPr marL="1231169" inden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067">
                <a:solidFill>
                  <a:schemeClr val="tx2"/>
                </a:solidFill>
                <a:latin typeface="+mn-lt"/>
              </a:defRPr>
            </a:lvl5pPr>
            <a:lvl6pPr marL="1843154" indent="-304792">
              <a:spcBef>
                <a:spcPts val="0"/>
              </a:spcBef>
              <a:spcAft>
                <a:spcPts val="800"/>
              </a:spcAft>
              <a:buFont typeface="Nokia Pure Text" panose="020B0503020202020204" pitchFamily="34" charset="0"/>
              <a:buChar char="‒"/>
              <a:defRPr sz="1067" baseline="0">
                <a:solidFill>
                  <a:schemeClr val="tx2"/>
                </a:solidFill>
              </a:defRPr>
            </a:lvl6pPr>
            <a:lvl7pPr marL="2150346">
              <a:spcBef>
                <a:spcPts val="0"/>
              </a:spcBef>
              <a:spcAft>
                <a:spcPts val="800"/>
              </a:spcAft>
              <a:defRPr sz="933">
                <a:solidFill>
                  <a:schemeClr val="tx2"/>
                </a:solidFill>
              </a:defRPr>
            </a:lvl7pPr>
            <a:lvl8pPr marL="2457539">
              <a:spcBef>
                <a:spcPts val="0"/>
              </a:spcBef>
              <a:spcAft>
                <a:spcPts val="800"/>
              </a:spcAft>
              <a:defRPr sz="8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AB4DD6D-9400-4306-8B75-2CFF920828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9200" y="1440000"/>
            <a:ext cx="2524800" cy="4747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2133">
                <a:solidFill>
                  <a:schemeClr val="tx2"/>
                </a:solidFill>
                <a:latin typeface="+mn-lt"/>
              </a:defRPr>
            </a:lvl1pPr>
            <a:lvl2pPr marL="307192" indent="0">
              <a:spcBef>
                <a:spcPts val="0"/>
              </a:spcBef>
              <a:spcAft>
                <a:spcPts val="800"/>
              </a:spcAft>
              <a:buNone/>
              <a:defRPr sz="1867">
                <a:solidFill>
                  <a:schemeClr val="tx2"/>
                </a:solidFill>
                <a:latin typeface="+mn-lt"/>
              </a:defRPr>
            </a:lvl2pPr>
            <a:lvl3pPr marL="616785" indent="0">
              <a:spcBef>
                <a:spcPts val="0"/>
              </a:spcBef>
              <a:spcAft>
                <a:spcPts val="8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3pPr>
            <a:lvl4pPr marL="923977" indent="0">
              <a:spcBef>
                <a:spcPts val="0"/>
              </a:spcBef>
              <a:spcAft>
                <a:spcPts val="800"/>
              </a:spcAft>
              <a:buNone/>
              <a:defRPr sz="1333">
                <a:solidFill>
                  <a:schemeClr val="tx2"/>
                </a:solidFill>
                <a:latin typeface="+mn-lt"/>
              </a:defRPr>
            </a:lvl4pPr>
            <a:lvl5pPr marL="1231169" inden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067">
                <a:solidFill>
                  <a:schemeClr val="tx2"/>
                </a:solidFill>
                <a:latin typeface="+mn-lt"/>
              </a:defRPr>
            </a:lvl5pPr>
            <a:lvl6pPr marL="1843154" indent="-304792">
              <a:spcBef>
                <a:spcPts val="0"/>
              </a:spcBef>
              <a:spcAft>
                <a:spcPts val="800"/>
              </a:spcAft>
              <a:buFont typeface="Nokia Pure Text" panose="020B0503020202020204" pitchFamily="34" charset="0"/>
              <a:buChar char="‒"/>
              <a:defRPr sz="1067" baseline="0">
                <a:solidFill>
                  <a:schemeClr val="tx2"/>
                </a:solidFill>
              </a:defRPr>
            </a:lvl6pPr>
            <a:lvl7pPr marL="2150346">
              <a:spcBef>
                <a:spcPts val="0"/>
              </a:spcBef>
              <a:spcAft>
                <a:spcPts val="800"/>
              </a:spcAft>
              <a:defRPr sz="933">
                <a:solidFill>
                  <a:schemeClr val="tx2"/>
                </a:solidFill>
              </a:defRPr>
            </a:lvl7pPr>
            <a:lvl8pPr marL="2457539">
              <a:spcBef>
                <a:spcPts val="0"/>
              </a:spcBef>
              <a:spcAft>
                <a:spcPts val="800"/>
              </a:spcAft>
              <a:defRPr sz="8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D6FBD4C-557B-402F-9039-EF287BD8EA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0400" y="1440000"/>
            <a:ext cx="2524800" cy="4747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2133">
                <a:solidFill>
                  <a:schemeClr val="tx2"/>
                </a:solidFill>
                <a:latin typeface="+mn-lt"/>
              </a:defRPr>
            </a:lvl1pPr>
            <a:lvl2pPr marL="307192" indent="0">
              <a:spcBef>
                <a:spcPts val="0"/>
              </a:spcBef>
              <a:spcAft>
                <a:spcPts val="800"/>
              </a:spcAft>
              <a:buNone/>
              <a:defRPr sz="1867">
                <a:solidFill>
                  <a:schemeClr val="tx2"/>
                </a:solidFill>
                <a:latin typeface="+mn-lt"/>
              </a:defRPr>
            </a:lvl2pPr>
            <a:lvl3pPr marL="616785" indent="0">
              <a:spcBef>
                <a:spcPts val="0"/>
              </a:spcBef>
              <a:spcAft>
                <a:spcPts val="8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3pPr>
            <a:lvl4pPr marL="923977" indent="0">
              <a:spcBef>
                <a:spcPts val="0"/>
              </a:spcBef>
              <a:spcAft>
                <a:spcPts val="800"/>
              </a:spcAft>
              <a:buNone/>
              <a:defRPr sz="1333">
                <a:solidFill>
                  <a:schemeClr val="tx2"/>
                </a:solidFill>
                <a:latin typeface="+mn-lt"/>
              </a:defRPr>
            </a:lvl4pPr>
            <a:lvl5pPr marL="1231169" inden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067">
                <a:solidFill>
                  <a:schemeClr val="tx2"/>
                </a:solidFill>
                <a:latin typeface="+mn-lt"/>
              </a:defRPr>
            </a:lvl5pPr>
            <a:lvl6pPr marL="1843154" indent="-304792">
              <a:spcBef>
                <a:spcPts val="0"/>
              </a:spcBef>
              <a:spcAft>
                <a:spcPts val="800"/>
              </a:spcAft>
              <a:buFont typeface="Nokia Pure Text" panose="020B0503020202020204" pitchFamily="34" charset="0"/>
              <a:buChar char="‒"/>
              <a:defRPr sz="1067" baseline="0">
                <a:solidFill>
                  <a:schemeClr val="tx2"/>
                </a:solidFill>
              </a:defRPr>
            </a:lvl6pPr>
            <a:lvl7pPr marL="2150346">
              <a:spcBef>
                <a:spcPts val="0"/>
              </a:spcBef>
              <a:spcAft>
                <a:spcPts val="800"/>
              </a:spcAft>
              <a:defRPr sz="933">
                <a:solidFill>
                  <a:schemeClr val="tx2"/>
                </a:solidFill>
              </a:defRPr>
            </a:lvl7pPr>
            <a:lvl8pPr marL="2457539">
              <a:spcBef>
                <a:spcPts val="0"/>
              </a:spcBef>
              <a:spcAft>
                <a:spcPts val="800"/>
              </a:spcAft>
              <a:defRPr sz="8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EF9DDB-0B87-42B5-98DF-391316BABF9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ITNOG5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47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2 White - one col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56800" y="787200"/>
            <a:ext cx="11078400" cy="412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67">
                <a:solidFill>
                  <a:schemeClr val="bg2"/>
                </a:solidFill>
                <a:latin typeface="+mj-lt"/>
              </a:defRPr>
            </a:lvl1pPr>
            <a:lvl2pPr>
              <a:defRPr sz="2667">
                <a:latin typeface="+mj-lt"/>
              </a:defRPr>
            </a:lvl2pPr>
            <a:lvl3pPr>
              <a:defRPr sz="2667">
                <a:latin typeface="+mj-lt"/>
              </a:defRPr>
            </a:lvl3pPr>
            <a:lvl4pPr>
              <a:defRPr sz="2667">
                <a:latin typeface="+mj-lt"/>
              </a:defRPr>
            </a:lvl4pPr>
            <a:lvl5pPr>
              <a:defRPr sz="2667">
                <a:latin typeface="+mj-lt"/>
              </a:defRPr>
            </a:lvl5pPr>
          </a:lstStyle>
          <a:p>
            <a:pPr lvl="0"/>
            <a:r>
              <a:rPr lang="en-US"/>
              <a:t>Click to edit secondary headline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556800" y="374400"/>
            <a:ext cx="11078400" cy="412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67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headline</a:t>
            </a:r>
          </a:p>
        </p:txBody>
      </p:sp>
      <p:sp>
        <p:nvSpPr>
          <p:cNvPr id="10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590400" y="6422400"/>
            <a:ext cx="34416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67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ITNOG5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56800" y="1440000"/>
            <a:ext cx="11078400" cy="47472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867" baseline="0">
                <a:solidFill>
                  <a:schemeClr val="tx2"/>
                </a:solidFill>
                <a:latin typeface="+mn-lt"/>
                <a:ea typeface="Nokia Pure Text Light" panose="020B0403020202020204" pitchFamily="34" charset="0"/>
              </a:defRPr>
            </a:lvl1pPr>
            <a:lvl2pPr>
              <a:defRPr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2pPr>
            <a:lvl3pPr>
              <a:defRPr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3pPr>
            <a:lvl4pPr>
              <a:defRPr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4pPr>
            <a:lvl5pPr>
              <a:defRPr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marL="0" marR="0" lvl="0" indent="0" algn="l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text styles</a:t>
            </a:r>
          </a:p>
          <a:p>
            <a:pPr marL="0" marR="0" lvl="0" indent="0" algn="l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text styles</a:t>
            </a:r>
          </a:p>
          <a:p>
            <a:pPr marL="307176" marR="0" lvl="0" indent="-307176" algn="l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text styles</a:t>
            </a:r>
          </a:p>
          <a:p>
            <a:pPr marL="307176" marR="0" lvl="0" indent="-307176" algn="l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text styles</a:t>
            </a:r>
          </a:p>
          <a:p>
            <a:pPr marL="307176" marR="0" lvl="0" indent="-307176" algn="l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0272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56800" y="372332"/>
            <a:ext cx="11078400" cy="412800"/>
          </a:xfrm>
        </p:spPr>
        <p:txBody>
          <a:bodyPr/>
          <a:lstStyle>
            <a:lvl1pPr>
              <a:defRPr sz="2667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590400" y="6422400"/>
            <a:ext cx="34416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67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ITNOG5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6683" y="787200"/>
            <a:ext cx="11078400" cy="4128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667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3161095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-3 White - two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D8A9ED-CE1A-8746-B991-508CD75175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556800" y="374400"/>
            <a:ext cx="11078400" cy="412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headline</a:t>
            </a:r>
          </a:p>
        </p:txBody>
      </p:sp>
      <p:pic>
        <p:nvPicPr>
          <p:cNvPr id="4" name="Picture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F065B4B-5E9F-AD42-9140-9712CB8F956B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7299" y="6408001"/>
            <a:ext cx="921600" cy="14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8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56800" y="372332"/>
            <a:ext cx="11078400" cy="4936808"/>
          </a:xfrm>
        </p:spPr>
        <p:txBody>
          <a:bodyPr/>
          <a:lstStyle>
            <a:lvl1pPr>
              <a:defRPr sz="6400" b="0">
                <a:solidFill>
                  <a:schemeClr val="tx1"/>
                </a:solidFill>
                <a:latin typeface="Nokia Pure Headline Ultra Light" panose="020B020402020202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590400" y="6422400"/>
            <a:ext cx="34416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67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ITNOG5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256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556797" y="1440000"/>
            <a:ext cx="11078400" cy="4747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800"/>
              </a:spcAft>
              <a:buFont typeface="Arial" pitchFamily="34" charset="0"/>
              <a:buNone/>
              <a:defRPr sz="1867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590400" y="6422400"/>
            <a:ext cx="34416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67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ITNOG5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6683" y="787200"/>
            <a:ext cx="11078400" cy="4128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667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705D920A-5161-4686-BF38-94B363791A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800" y="374401"/>
            <a:ext cx="11078400" cy="412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67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1296324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2 Blue - one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56800" y="787200"/>
            <a:ext cx="11078400" cy="412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67">
                <a:solidFill>
                  <a:schemeClr val="bg2"/>
                </a:solidFill>
                <a:latin typeface="+mj-lt"/>
              </a:defRPr>
            </a:lvl1pPr>
            <a:lvl2pPr>
              <a:defRPr sz="2667">
                <a:latin typeface="+mj-lt"/>
              </a:defRPr>
            </a:lvl2pPr>
            <a:lvl3pPr>
              <a:defRPr sz="2667">
                <a:latin typeface="+mj-lt"/>
              </a:defRPr>
            </a:lvl3pPr>
            <a:lvl4pPr>
              <a:defRPr sz="2667">
                <a:latin typeface="+mj-lt"/>
              </a:defRPr>
            </a:lvl4pPr>
            <a:lvl5pPr>
              <a:defRPr sz="2667">
                <a:latin typeface="+mj-lt"/>
              </a:defRPr>
            </a:lvl5pPr>
          </a:lstStyle>
          <a:p>
            <a:pPr lvl="0"/>
            <a:r>
              <a:rPr lang="en-US" dirty="0"/>
              <a:t>Click to edit secondary headline</a:t>
            </a:r>
          </a:p>
        </p:txBody>
      </p:sp>
      <p:sp>
        <p:nvSpPr>
          <p:cNvPr id="7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556800" y="374400"/>
            <a:ext cx="11078400" cy="412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67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56800" y="1440000"/>
            <a:ext cx="11078400" cy="4747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2133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  <a:lvl2pPr marL="307192" indent="0">
              <a:spcBef>
                <a:spcPts val="0"/>
              </a:spcBef>
              <a:spcAft>
                <a:spcPts val="800"/>
              </a:spcAft>
              <a:buNone/>
              <a:defRPr sz="1867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2pPr>
            <a:lvl3pPr marL="616785" indent="0">
              <a:spcBef>
                <a:spcPts val="0"/>
              </a:spcBef>
              <a:spcAft>
                <a:spcPts val="800"/>
              </a:spcAft>
              <a:buNone/>
              <a:defRPr sz="16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3pPr>
            <a:lvl4pPr marL="923977" indent="0">
              <a:spcBef>
                <a:spcPts val="0"/>
              </a:spcBef>
              <a:spcAft>
                <a:spcPts val="800"/>
              </a:spcAft>
              <a:buNone/>
              <a:defRPr sz="1333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4pPr>
            <a:lvl5pPr marL="1231169" inden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067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1084" y="6198577"/>
            <a:ext cx="1345536" cy="566400"/>
          </a:xfrm>
          <a:prstGeom prst="rect">
            <a:avLst/>
          </a:prstGeom>
        </p:spPr>
      </p:pic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072000" y="6422400"/>
            <a:ext cx="60480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067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ITNOG5</a:t>
            </a:r>
          </a:p>
        </p:txBody>
      </p:sp>
    </p:spTree>
    <p:extLst>
      <p:ext uri="{BB962C8B-B14F-4D97-AF65-F5344CB8AC3E}">
        <p14:creationId xmlns:p14="http://schemas.microsoft.com/office/powerpoint/2010/main" val="357566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1_Blue En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232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1_White 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687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1_Gray Text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01F9EFC-1397-476F-AC8D-B29C394E44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6800" y="787200"/>
            <a:ext cx="11078400" cy="412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67">
                <a:solidFill>
                  <a:schemeClr val="bg1"/>
                </a:solidFill>
                <a:latin typeface="+mj-lt"/>
              </a:defRPr>
            </a:lvl1pPr>
            <a:lvl2pPr>
              <a:defRPr sz="2667">
                <a:latin typeface="+mj-lt"/>
              </a:defRPr>
            </a:lvl2pPr>
            <a:lvl3pPr>
              <a:defRPr sz="2667">
                <a:latin typeface="+mj-lt"/>
              </a:defRPr>
            </a:lvl3pPr>
            <a:lvl4pPr>
              <a:defRPr sz="2667">
                <a:latin typeface="+mj-lt"/>
              </a:defRPr>
            </a:lvl4pPr>
            <a:lvl5pPr>
              <a:defRPr sz="2667">
                <a:latin typeface="+mj-lt"/>
              </a:defRPr>
            </a:lvl5pPr>
          </a:lstStyle>
          <a:p>
            <a:pPr lvl="0"/>
            <a:r>
              <a:rPr lang="en-US" dirty="0"/>
              <a:t>Click to edit secondary headline</a:t>
            </a:r>
          </a:p>
        </p:txBody>
      </p:sp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B5196263-821B-4B0A-B8F0-F314EF3ADF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800" y="374400"/>
            <a:ext cx="11078400" cy="412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67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252EEB5-B067-4FF5-9D6E-45AD772491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800" y="1440000"/>
            <a:ext cx="11078400" cy="4747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2133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  <a:lvl2pPr marL="307192" indent="0">
              <a:spcBef>
                <a:spcPts val="0"/>
              </a:spcBef>
              <a:spcAft>
                <a:spcPts val="800"/>
              </a:spcAft>
              <a:buNone/>
              <a:defRPr sz="1867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2pPr>
            <a:lvl3pPr marL="616785" indent="0">
              <a:spcBef>
                <a:spcPts val="0"/>
              </a:spcBef>
              <a:spcAft>
                <a:spcPts val="800"/>
              </a:spcAft>
              <a:buNone/>
              <a:defRPr sz="16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3pPr>
            <a:lvl4pPr marL="923977" indent="0">
              <a:spcBef>
                <a:spcPts val="0"/>
              </a:spcBef>
              <a:spcAft>
                <a:spcPts val="800"/>
              </a:spcAft>
              <a:buNone/>
              <a:defRPr sz="1333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4pPr>
            <a:lvl5pPr marL="1231169" inden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067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2E6FA3-ED47-4E0C-B044-550E170D1A0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ITNOG5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86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2_Gray 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4E133-AF05-4EA9-B8C1-517DA46C9D2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ITNOG5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72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3_Gray 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B5196263-821B-4B0A-B8F0-F314EF3ADF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800" y="374399"/>
            <a:ext cx="11078400" cy="23473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867" baseline="0">
                <a:solidFill>
                  <a:schemeClr val="bg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4E133-AF05-4EA9-B8C1-517DA46C9D2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ITNOG5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46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1 White - plain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56800" y="787200"/>
            <a:ext cx="11078400" cy="412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67">
                <a:solidFill>
                  <a:schemeClr val="bg2"/>
                </a:solidFill>
                <a:latin typeface="+mj-lt"/>
              </a:defRPr>
            </a:lvl1pPr>
            <a:lvl2pPr>
              <a:defRPr sz="2667">
                <a:latin typeface="+mj-lt"/>
              </a:defRPr>
            </a:lvl2pPr>
            <a:lvl3pPr>
              <a:defRPr sz="2667">
                <a:latin typeface="+mj-lt"/>
              </a:defRPr>
            </a:lvl3pPr>
            <a:lvl4pPr>
              <a:defRPr sz="2667">
                <a:latin typeface="+mj-lt"/>
              </a:defRPr>
            </a:lvl4pPr>
            <a:lvl5pPr>
              <a:defRPr sz="2667">
                <a:latin typeface="+mj-lt"/>
              </a:defRPr>
            </a:lvl5pPr>
          </a:lstStyle>
          <a:p>
            <a:pPr lvl="0"/>
            <a:r>
              <a:rPr lang="en-US" dirty="0"/>
              <a:t>Click to edit secondary headline</a:t>
            </a:r>
          </a:p>
        </p:txBody>
      </p:sp>
      <p:sp>
        <p:nvSpPr>
          <p:cNvPr id="68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556800" y="374400"/>
            <a:ext cx="11078400" cy="412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67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84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590400" y="6422400"/>
            <a:ext cx="34416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067">
                <a:solidFill>
                  <a:schemeClr val="tx2"/>
                </a:solidFill>
                <a:latin typeface="Nokia Pure Text" panose="020B0503020202020204" pitchFamily="34" charset="0"/>
                <a:ea typeface="Nokia Pure Text" panose="020B0503020202020204" pitchFamily="34" charset="0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ITNOG5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080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1D69DC-9F16-4CA4-A0E0-1872B8AD5D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ITNOG5</a:t>
            </a:r>
            <a:endParaRPr lang="en-US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99A4E175-66C0-4DDD-AA07-5D4B03CEA1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800" y="787200"/>
            <a:ext cx="11078400" cy="412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67">
                <a:solidFill>
                  <a:schemeClr val="bg2"/>
                </a:solidFill>
                <a:latin typeface="+mj-lt"/>
              </a:defRPr>
            </a:lvl1pPr>
            <a:lvl2pPr>
              <a:defRPr sz="2667">
                <a:latin typeface="+mj-lt"/>
              </a:defRPr>
            </a:lvl2pPr>
            <a:lvl3pPr>
              <a:defRPr sz="2667">
                <a:latin typeface="+mj-lt"/>
              </a:defRPr>
            </a:lvl3pPr>
            <a:lvl4pPr>
              <a:defRPr sz="2667">
                <a:latin typeface="+mj-lt"/>
              </a:defRPr>
            </a:lvl4pPr>
            <a:lvl5pPr>
              <a:defRPr sz="2667">
                <a:latin typeface="+mj-lt"/>
              </a:defRPr>
            </a:lvl5pPr>
          </a:lstStyle>
          <a:p>
            <a:pPr lvl="0"/>
            <a:r>
              <a:rPr lang="en-US" noProof="0" dirty="0"/>
              <a:t>Click to edit secondary headline</a:t>
            </a:r>
          </a:p>
        </p:txBody>
      </p:sp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F4102E0A-65A1-4E0C-ABCA-2CEBB8D5BF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800" y="374400"/>
            <a:ext cx="11078400" cy="412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67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21320762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543A0E-70E6-46DB-8F7C-06A0214599E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ITNOG5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118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1D69DC-9F16-4CA4-A0E0-1872B8AD5D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ITNOG5</a:t>
            </a:r>
            <a:endParaRPr lang="en-US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99A4E175-66C0-4DDD-AA07-5D4B03CEA1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800" y="787200"/>
            <a:ext cx="11078400" cy="412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67">
                <a:solidFill>
                  <a:schemeClr val="bg2"/>
                </a:solidFill>
                <a:latin typeface="+mj-lt"/>
              </a:defRPr>
            </a:lvl1pPr>
            <a:lvl2pPr>
              <a:defRPr sz="2667">
                <a:latin typeface="+mj-lt"/>
              </a:defRPr>
            </a:lvl2pPr>
            <a:lvl3pPr>
              <a:defRPr sz="2667">
                <a:latin typeface="+mj-lt"/>
              </a:defRPr>
            </a:lvl3pPr>
            <a:lvl4pPr>
              <a:defRPr sz="2667">
                <a:latin typeface="+mj-lt"/>
              </a:defRPr>
            </a:lvl4pPr>
            <a:lvl5pPr>
              <a:defRPr sz="2667">
                <a:latin typeface="+mj-lt"/>
              </a:defRPr>
            </a:lvl5pPr>
          </a:lstStyle>
          <a:p>
            <a:pPr lvl="0"/>
            <a:r>
              <a:rPr lang="en-US" noProof="0" dirty="0"/>
              <a:t>Click to edit secondary headline</a:t>
            </a:r>
          </a:p>
        </p:txBody>
      </p:sp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F4102E0A-65A1-4E0C-ABCA-2CEBB8D5BF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800" y="374400"/>
            <a:ext cx="11078400" cy="412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67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884890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_Single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5DDEE8-FF3C-4742-BB8C-B09BB2526A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ITNOG5</a:t>
            </a:r>
            <a:endParaRPr lang="en-US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B4B383DF-E841-4958-AC70-1FE077578D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800" y="787200"/>
            <a:ext cx="11078400" cy="412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67">
                <a:solidFill>
                  <a:schemeClr val="bg2"/>
                </a:solidFill>
                <a:latin typeface="+mj-lt"/>
              </a:defRPr>
            </a:lvl1pPr>
            <a:lvl2pPr>
              <a:defRPr sz="2667">
                <a:latin typeface="+mj-lt"/>
              </a:defRPr>
            </a:lvl2pPr>
            <a:lvl3pPr>
              <a:defRPr sz="2667">
                <a:latin typeface="+mj-lt"/>
              </a:defRPr>
            </a:lvl3pPr>
            <a:lvl4pPr>
              <a:defRPr sz="2667">
                <a:latin typeface="+mj-lt"/>
              </a:defRPr>
            </a:lvl4pPr>
            <a:lvl5pPr>
              <a:defRPr sz="2667">
                <a:latin typeface="+mj-lt"/>
              </a:defRPr>
            </a:lvl5pPr>
          </a:lstStyle>
          <a:p>
            <a:pPr lvl="0"/>
            <a:r>
              <a:rPr lang="en-US" noProof="0" dirty="0"/>
              <a:t>Click to edit secondary headline</a:t>
            </a:r>
          </a:p>
        </p:txBody>
      </p:sp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6D425CB6-0BAB-4AB6-ADCE-D68F0C1DF8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800" y="374400"/>
            <a:ext cx="11078400" cy="412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67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87D8427-6029-4956-BF93-C47F0DB879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6800" y="1440000"/>
            <a:ext cx="11078400" cy="4747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2133">
                <a:solidFill>
                  <a:schemeClr val="tx2"/>
                </a:solidFill>
                <a:latin typeface="+mn-lt"/>
              </a:defRPr>
            </a:lvl1pPr>
            <a:lvl2pPr marL="307192" indent="0">
              <a:spcBef>
                <a:spcPts val="0"/>
              </a:spcBef>
              <a:spcAft>
                <a:spcPts val="800"/>
              </a:spcAft>
              <a:buNone/>
              <a:defRPr sz="1867">
                <a:solidFill>
                  <a:schemeClr val="tx2"/>
                </a:solidFill>
                <a:latin typeface="+mn-lt"/>
              </a:defRPr>
            </a:lvl2pPr>
            <a:lvl3pPr marL="616785" indent="0">
              <a:spcBef>
                <a:spcPts val="0"/>
              </a:spcBef>
              <a:spcAft>
                <a:spcPts val="8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3pPr>
            <a:lvl4pPr marL="923977" indent="0">
              <a:spcBef>
                <a:spcPts val="0"/>
              </a:spcBef>
              <a:spcAft>
                <a:spcPts val="800"/>
              </a:spcAft>
              <a:buNone/>
              <a:defRPr sz="1333">
                <a:solidFill>
                  <a:schemeClr val="tx2"/>
                </a:solidFill>
                <a:latin typeface="+mn-lt"/>
              </a:defRPr>
            </a:lvl4pPr>
            <a:lvl5pPr marL="1231169" inden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067">
                <a:solidFill>
                  <a:schemeClr val="tx2"/>
                </a:solidFill>
                <a:latin typeface="+mn-lt"/>
              </a:defRPr>
            </a:lvl5pPr>
            <a:lvl6pPr marL="1843154" indent="-304792">
              <a:spcBef>
                <a:spcPts val="0"/>
              </a:spcBef>
              <a:spcAft>
                <a:spcPts val="800"/>
              </a:spcAft>
              <a:buFont typeface="Nokia Pure Text" panose="020B0503020202020204" pitchFamily="34" charset="0"/>
              <a:buChar char="‒"/>
              <a:defRPr sz="1067" baseline="0">
                <a:solidFill>
                  <a:schemeClr val="tx2"/>
                </a:solidFill>
              </a:defRPr>
            </a:lvl6pPr>
            <a:lvl7pPr marL="2150346">
              <a:spcBef>
                <a:spcPts val="0"/>
              </a:spcBef>
              <a:spcAft>
                <a:spcPts val="800"/>
              </a:spcAft>
              <a:defRPr sz="933">
                <a:solidFill>
                  <a:schemeClr val="tx2"/>
                </a:solidFill>
              </a:defRPr>
            </a:lvl7pPr>
            <a:lvl8pPr marL="2457539">
              <a:spcBef>
                <a:spcPts val="0"/>
              </a:spcBef>
              <a:spcAft>
                <a:spcPts val="800"/>
              </a:spcAft>
              <a:defRPr sz="8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21864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4_Singl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F384717-39C3-4AC7-9EA1-C3EA1A638B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6800" y="787200"/>
            <a:ext cx="11078400" cy="412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67">
                <a:solidFill>
                  <a:schemeClr val="bg2"/>
                </a:solidFill>
                <a:latin typeface="+mj-lt"/>
              </a:defRPr>
            </a:lvl1pPr>
            <a:lvl2pPr>
              <a:defRPr sz="2667">
                <a:latin typeface="+mj-lt"/>
              </a:defRPr>
            </a:lvl2pPr>
            <a:lvl3pPr>
              <a:defRPr sz="2667">
                <a:latin typeface="+mj-lt"/>
              </a:defRPr>
            </a:lvl3pPr>
            <a:lvl4pPr>
              <a:defRPr sz="2667">
                <a:latin typeface="+mj-lt"/>
              </a:defRPr>
            </a:lvl4pPr>
            <a:lvl5pPr>
              <a:defRPr sz="2667">
                <a:latin typeface="+mj-lt"/>
              </a:defRPr>
            </a:lvl5pPr>
          </a:lstStyle>
          <a:p>
            <a:pPr lvl="0"/>
            <a:r>
              <a:rPr lang="en-US" noProof="0" dirty="0"/>
              <a:t>Click to edit secondary headline</a:t>
            </a:r>
          </a:p>
        </p:txBody>
      </p:sp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6D6C4B20-F952-4A3C-AB73-2A06B8C3F6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800" y="374400"/>
            <a:ext cx="11078400" cy="412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67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6" name="Table Placeholder 2">
            <a:extLst>
              <a:ext uri="{FF2B5EF4-FFF2-40B4-BE49-F238E27FC236}">
                <a16:creationId xmlns:a16="http://schemas.microsoft.com/office/drawing/2014/main" id="{1CF4B30C-BC0A-4BED-8EEF-4DDEF7B9FAB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56800" y="1435200"/>
            <a:ext cx="11078400" cy="47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746ED1-96F6-4AE8-9D3A-0266CB4B738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ITNOG5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17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5_Single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F384717-39C3-4AC7-9EA1-C3EA1A638B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6800" y="787200"/>
            <a:ext cx="11078400" cy="412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67">
                <a:solidFill>
                  <a:schemeClr val="bg2"/>
                </a:solidFill>
                <a:latin typeface="+mj-lt"/>
              </a:defRPr>
            </a:lvl1pPr>
            <a:lvl2pPr>
              <a:defRPr sz="2667">
                <a:latin typeface="+mj-lt"/>
              </a:defRPr>
            </a:lvl2pPr>
            <a:lvl3pPr>
              <a:defRPr sz="2667">
                <a:latin typeface="+mj-lt"/>
              </a:defRPr>
            </a:lvl3pPr>
            <a:lvl4pPr>
              <a:defRPr sz="2667">
                <a:latin typeface="+mj-lt"/>
              </a:defRPr>
            </a:lvl4pPr>
            <a:lvl5pPr>
              <a:defRPr sz="2667">
                <a:latin typeface="+mj-lt"/>
              </a:defRPr>
            </a:lvl5pPr>
          </a:lstStyle>
          <a:p>
            <a:pPr lvl="0"/>
            <a:r>
              <a:rPr lang="en-US" noProof="0" dirty="0"/>
              <a:t>Click to edit secondary headline</a:t>
            </a:r>
          </a:p>
        </p:txBody>
      </p:sp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6D6C4B20-F952-4A3C-AB73-2A06B8C3F6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800" y="374400"/>
            <a:ext cx="11078400" cy="412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67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7" name="SmartArt Placeholder 2">
            <a:extLst>
              <a:ext uri="{FF2B5EF4-FFF2-40B4-BE49-F238E27FC236}">
                <a16:creationId xmlns:a16="http://schemas.microsoft.com/office/drawing/2014/main" id="{9E969AE7-D418-4354-A166-2D9EC9AFFBD5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556800" y="1435200"/>
            <a:ext cx="11078400" cy="47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72D45-B478-45D6-BC5D-D958ACDFA9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ITNOG5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76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 txBox="1">
            <a:spLocks/>
          </p:cNvSpPr>
          <p:nvPr/>
        </p:nvSpPr>
        <p:spPr>
          <a:xfrm>
            <a:off x="558803" y="6421388"/>
            <a:ext cx="336000" cy="164212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1067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GB" sz="1333" dirty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1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072000" y="6422400"/>
            <a:ext cx="60480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067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ITNOG5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84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4" r:id="rId3"/>
    <p:sldLayoutId id="2147483715" r:id="rId4"/>
  </p:sldLayoutIdLst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hf sldNum="0" hdr="0" dt="0"/>
  <p:txStyles>
    <p:titleStyle>
      <a:lvl1pPr algn="l" defTabSz="1219170" rtl="0" eaLnBrk="1" latinLnBrk="0" hangingPunct="1">
        <a:spcBef>
          <a:spcPct val="0"/>
        </a:spcBef>
        <a:buNone/>
        <a:defRPr sz="2667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920C8E0-2BA3-45B9-8A9F-1B9E59157439}"/>
              </a:ext>
            </a:extLst>
          </p:cNvPr>
          <p:cNvSpPr txBox="1">
            <a:spLocks/>
          </p:cNvSpPr>
          <p:nvPr/>
        </p:nvSpPr>
        <p:spPr>
          <a:xfrm>
            <a:off x="558803" y="6421388"/>
            <a:ext cx="336000" cy="164212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dirty="0">
              <a:solidFill>
                <a:schemeClr val="tx2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141D57DB-1EB7-4DFA-9100-436A54579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2000" y="6422400"/>
            <a:ext cx="6048000" cy="163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67">
                <a:solidFill>
                  <a:schemeClr val="tx2"/>
                </a:solidFill>
              </a:defRPr>
            </a:lvl1pPr>
          </a:lstStyle>
          <a:p>
            <a:r>
              <a:rPr lang="en-GB"/>
              <a:t>ITNOG5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85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16" r:id="rId11"/>
    <p:sldLayoutId id="2147483717" r:id="rId12"/>
    <p:sldLayoutId id="2147483718" r:id="rId13"/>
    <p:sldLayoutId id="2147483719" r:id="rId14"/>
    <p:sldLayoutId id="2147483720" r:id="rId15"/>
  </p:sldLayoutIdLst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76398D-C6B9-4EAD-A887-41ECEA7F30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574" y="2709000"/>
            <a:ext cx="342085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4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hf sldNum="0"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C1C3A2-73EF-4E4E-97C2-1C446243E8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574" y="2709000"/>
            <a:ext cx="342085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0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hf sldNum="0"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D45D477-1173-4B46-833F-F999BFE93809}"/>
              </a:ext>
            </a:extLst>
          </p:cNvPr>
          <p:cNvSpPr txBox="1">
            <a:spLocks/>
          </p:cNvSpPr>
          <p:nvPr/>
        </p:nvSpPr>
        <p:spPr>
          <a:xfrm>
            <a:off x="558803" y="6421388"/>
            <a:ext cx="336000" cy="164212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 dirty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E74C75-1C44-4A6F-9F21-72B5E3ACCB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2000" y="6422400"/>
            <a:ext cx="6048000" cy="163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67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</a:lstStyle>
          <a:p>
            <a:r>
              <a:rPr lang="en-GB"/>
              <a:t>ITNOG5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87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hf sldNum="0"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6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2.png"/><Relationship Id="rId5" Type="http://schemas.openxmlformats.org/officeDocument/2006/relationships/image" Target="../media/image45.png"/><Relationship Id="rId4" Type="http://schemas.openxmlformats.org/officeDocument/2006/relationships/image" Target="../media/image47.png"/><Relationship Id="rId9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510CC-E83F-0140-AC67-F3CC41171E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9600" y="1637414"/>
            <a:ext cx="11145600" cy="2202586"/>
          </a:xfrm>
        </p:spPr>
        <p:txBody>
          <a:bodyPr/>
          <a:lstStyle/>
          <a:p>
            <a:r>
              <a:rPr lang="en-US" sz="6600" dirty="0"/>
              <a:t>5G: an IP Engineer Perspective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29BB11-73CA-0048-91B8-18F034DCB5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800" dirty="0"/>
              <a:t>Federico Cossu</a:t>
            </a:r>
          </a:p>
          <a:p>
            <a:r>
              <a:rPr lang="en-US" dirty="0"/>
              <a:t>Consulting Engineer  |  IP/Optical Networks</a:t>
            </a:r>
          </a:p>
          <a:p>
            <a:r>
              <a:rPr lang="en-US" dirty="0"/>
              <a:t>federico.cossu@nokia.com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DDADD2-7750-E34F-A3CF-5FEF2B0388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ITNOG5</a:t>
            </a:r>
          </a:p>
        </p:txBody>
      </p:sp>
    </p:spTree>
    <p:extLst>
      <p:ext uri="{BB962C8B-B14F-4D97-AF65-F5344CB8AC3E}">
        <p14:creationId xmlns:p14="http://schemas.microsoft.com/office/powerpoint/2010/main" val="35024467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838074-25B4-784C-9799-D58CEE0924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ITNOG5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3843F-69FC-C34B-A2A8-13EE1C9FD8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Targeting a 10X increase in throughput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19D366-37ED-F342-8BB8-4263EEEF45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5G New Radio Main Technology Innovations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EF306AF-73B3-6346-B692-F4309014929F}"/>
              </a:ext>
            </a:extLst>
          </p:cNvPr>
          <p:cNvGrpSpPr/>
          <p:nvPr/>
        </p:nvGrpSpPr>
        <p:grpSpPr>
          <a:xfrm>
            <a:off x="1113632" y="1915918"/>
            <a:ext cx="3923582" cy="1781099"/>
            <a:chOff x="1113632" y="1915918"/>
            <a:chExt cx="3923582" cy="178109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8421D9E-6B7D-814B-9BF5-4F5DCA3BE8EF}"/>
                </a:ext>
              </a:extLst>
            </p:cNvPr>
            <p:cNvGrpSpPr/>
            <p:nvPr/>
          </p:nvGrpSpPr>
          <p:grpSpPr>
            <a:xfrm>
              <a:off x="1113632" y="2993762"/>
              <a:ext cx="3923582" cy="357576"/>
              <a:chOff x="1113632" y="2993762"/>
              <a:chExt cx="3923582" cy="3575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5612EAA1-D7F9-F948-9C5C-5512AB07BCD8}"/>
                  </a:ext>
                </a:extLst>
              </p:cNvPr>
              <p:cNvGrpSpPr/>
              <p:nvPr/>
            </p:nvGrpSpPr>
            <p:grpSpPr>
              <a:xfrm>
                <a:off x="1113632" y="2993762"/>
                <a:ext cx="489620" cy="357576"/>
                <a:chOff x="1948708" y="2607658"/>
                <a:chExt cx="3896140" cy="3379308"/>
              </a:xfrm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2AB4BD52-6FD5-BB4F-8D33-5970046448C3}"/>
                    </a:ext>
                  </a:extLst>
                </p:cNvPr>
                <p:cNvSpPr/>
                <p:nvPr/>
              </p:nvSpPr>
              <p:spPr>
                <a:xfrm>
                  <a:off x="1948708" y="2607658"/>
                  <a:ext cx="1948070" cy="1689654"/>
                </a:xfrm>
                <a:custGeom>
                  <a:avLst/>
                  <a:gdLst>
                    <a:gd name="connsiteX0" fmla="*/ 0 w 3896139"/>
                    <a:gd name="connsiteY0" fmla="*/ 1679715 h 1689654"/>
                    <a:gd name="connsiteX1" fmla="*/ 1958009 w 3896139"/>
                    <a:gd name="connsiteY1" fmla="*/ 2 h 1689654"/>
                    <a:gd name="connsiteX2" fmla="*/ 3896139 w 3896139"/>
                    <a:gd name="connsiteY2" fmla="*/ 1689654 h 1689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96139" h="1689654">
                      <a:moveTo>
                        <a:pt x="0" y="1679715"/>
                      </a:moveTo>
                      <a:cubicBezTo>
                        <a:pt x="654326" y="839030"/>
                        <a:pt x="1308653" y="-1654"/>
                        <a:pt x="1958009" y="2"/>
                      </a:cubicBezTo>
                      <a:cubicBezTo>
                        <a:pt x="2607365" y="1658"/>
                        <a:pt x="3556552" y="1363319"/>
                        <a:pt x="3896139" y="1689654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B0AB6E72-43FE-C44E-A9A0-4D5DF8EF943C}"/>
                    </a:ext>
                  </a:extLst>
                </p:cNvPr>
                <p:cNvSpPr/>
                <p:nvPr/>
              </p:nvSpPr>
              <p:spPr>
                <a:xfrm rot="10800000">
                  <a:off x="3896778" y="4297312"/>
                  <a:ext cx="1948070" cy="1689654"/>
                </a:xfrm>
                <a:custGeom>
                  <a:avLst/>
                  <a:gdLst>
                    <a:gd name="connsiteX0" fmla="*/ 0 w 3896139"/>
                    <a:gd name="connsiteY0" fmla="*/ 1679715 h 1689654"/>
                    <a:gd name="connsiteX1" fmla="*/ 1958009 w 3896139"/>
                    <a:gd name="connsiteY1" fmla="*/ 2 h 1689654"/>
                    <a:gd name="connsiteX2" fmla="*/ 3896139 w 3896139"/>
                    <a:gd name="connsiteY2" fmla="*/ 1689654 h 1689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96139" h="1689654">
                      <a:moveTo>
                        <a:pt x="0" y="1679715"/>
                      </a:moveTo>
                      <a:cubicBezTo>
                        <a:pt x="654326" y="839030"/>
                        <a:pt x="1308653" y="-1654"/>
                        <a:pt x="1958009" y="2"/>
                      </a:cubicBezTo>
                      <a:cubicBezTo>
                        <a:pt x="2607365" y="1658"/>
                        <a:pt x="3556552" y="1363319"/>
                        <a:pt x="3896139" y="1689654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A339495D-ADBF-3E4B-AA37-4317DCF3357F}"/>
                  </a:ext>
                </a:extLst>
              </p:cNvPr>
              <p:cNvGrpSpPr/>
              <p:nvPr/>
            </p:nvGrpSpPr>
            <p:grpSpPr>
              <a:xfrm>
                <a:off x="1603252" y="2993762"/>
                <a:ext cx="456979" cy="357576"/>
                <a:chOff x="1948708" y="2607658"/>
                <a:chExt cx="3896140" cy="3379308"/>
              </a:xfrm>
            </p:grpSpPr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D6560D8A-6B45-7346-A7E8-798ACFC01180}"/>
                    </a:ext>
                  </a:extLst>
                </p:cNvPr>
                <p:cNvSpPr/>
                <p:nvPr/>
              </p:nvSpPr>
              <p:spPr>
                <a:xfrm>
                  <a:off x="1948708" y="2607658"/>
                  <a:ext cx="1948070" cy="1689654"/>
                </a:xfrm>
                <a:custGeom>
                  <a:avLst/>
                  <a:gdLst>
                    <a:gd name="connsiteX0" fmla="*/ 0 w 3896139"/>
                    <a:gd name="connsiteY0" fmla="*/ 1679715 h 1689654"/>
                    <a:gd name="connsiteX1" fmla="*/ 1958009 w 3896139"/>
                    <a:gd name="connsiteY1" fmla="*/ 2 h 1689654"/>
                    <a:gd name="connsiteX2" fmla="*/ 3896139 w 3896139"/>
                    <a:gd name="connsiteY2" fmla="*/ 1689654 h 1689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96139" h="1689654">
                      <a:moveTo>
                        <a:pt x="0" y="1679715"/>
                      </a:moveTo>
                      <a:cubicBezTo>
                        <a:pt x="654326" y="839030"/>
                        <a:pt x="1308653" y="-1654"/>
                        <a:pt x="1958009" y="2"/>
                      </a:cubicBezTo>
                      <a:cubicBezTo>
                        <a:pt x="2607365" y="1658"/>
                        <a:pt x="3556552" y="1363319"/>
                        <a:pt x="3896139" y="1689654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9CF16DA3-F9D6-5C4C-AA90-17C54EE51C30}"/>
                    </a:ext>
                  </a:extLst>
                </p:cNvPr>
                <p:cNvSpPr/>
                <p:nvPr/>
              </p:nvSpPr>
              <p:spPr>
                <a:xfrm rot="10800000">
                  <a:off x="3896778" y="4297312"/>
                  <a:ext cx="1948070" cy="1689654"/>
                </a:xfrm>
                <a:custGeom>
                  <a:avLst/>
                  <a:gdLst>
                    <a:gd name="connsiteX0" fmla="*/ 0 w 3896139"/>
                    <a:gd name="connsiteY0" fmla="*/ 1679715 h 1689654"/>
                    <a:gd name="connsiteX1" fmla="*/ 1958009 w 3896139"/>
                    <a:gd name="connsiteY1" fmla="*/ 2 h 1689654"/>
                    <a:gd name="connsiteX2" fmla="*/ 3896139 w 3896139"/>
                    <a:gd name="connsiteY2" fmla="*/ 1689654 h 1689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96139" h="1689654">
                      <a:moveTo>
                        <a:pt x="0" y="1679715"/>
                      </a:moveTo>
                      <a:cubicBezTo>
                        <a:pt x="654326" y="839030"/>
                        <a:pt x="1308653" y="-1654"/>
                        <a:pt x="1958009" y="2"/>
                      </a:cubicBezTo>
                      <a:cubicBezTo>
                        <a:pt x="2607365" y="1658"/>
                        <a:pt x="3556552" y="1363319"/>
                        <a:pt x="3896139" y="1689654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E97D28F5-058B-A64B-AD94-57D6A3CA6C80}"/>
                  </a:ext>
                </a:extLst>
              </p:cNvPr>
              <p:cNvGrpSpPr/>
              <p:nvPr/>
            </p:nvGrpSpPr>
            <p:grpSpPr>
              <a:xfrm>
                <a:off x="2060232" y="2993762"/>
                <a:ext cx="424338" cy="357576"/>
                <a:chOff x="1948708" y="2607658"/>
                <a:chExt cx="3896140" cy="3379308"/>
              </a:xfrm>
            </p:grpSpPr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B79E4FF9-C286-1D4E-BFFB-094FE2EA430D}"/>
                    </a:ext>
                  </a:extLst>
                </p:cNvPr>
                <p:cNvSpPr/>
                <p:nvPr/>
              </p:nvSpPr>
              <p:spPr>
                <a:xfrm>
                  <a:off x="1948708" y="2607658"/>
                  <a:ext cx="1948070" cy="1689654"/>
                </a:xfrm>
                <a:custGeom>
                  <a:avLst/>
                  <a:gdLst>
                    <a:gd name="connsiteX0" fmla="*/ 0 w 3896139"/>
                    <a:gd name="connsiteY0" fmla="*/ 1679715 h 1689654"/>
                    <a:gd name="connsiteX1" fmla="*/ 1958009 w 3896139"/>
                    <a:gd name="connsiteY1" fmla="*/ 2 h 1689654"/>
                    <a:gd name="connsiteX2" fmla="*/ 3896139 w 3896139"/>
                    <a:gd name="connsiteY2" fmla="*/ 1689654 h 1689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96139" h="1689654">
                      <a:moveTo>
                        <a:pt x="0" y="1679715"/>
                      </a:moveTo>
                      <a:cubicBezTo>
                        <a:pt x="654326" y="839030"/>
                        <a:pt x="1308653" y="-1654"/>
                        <a:pt x="1958009" y="2"/>
                      </a:cubicBezTo>
                      <a:cubicBezTo>
                        <a:pt x="2607365" y="1658"/>
                        <a:pt x="3556552" y="1363319"/>
                        <a:pt x="3896139" y="1689654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1A9FC5F9-FAA7-A642-9650-7F8945D1A283}"/>
                    </a:ext>
                  </a:extLst>
                </p:cNvPr>
                <p:cNvSpPr/>
                <p:nvPr/>
              </p:nvSpPr>
              <p:spPr>
                <a:xfrm rot="10800000">
                  <a:off x="3896778" y="4297312"/>
                  <a:ext cx="1948070" cy="1689654"/>
                </a:xfrm>
                <a:custGeom>
                  <a:avLst/>
                  <a:gdLst>
                    <a:gd name="connsiteX0" fmla="*/ 0 w 3896139"/>
                    <a:gd name="connsiteY0" fmla="*/ 1679715 h 1689654"/>
                    <a:gd name="connsiteX1" fmla="*/ 1958009 w 3896139"/>
                    <a:gd name="connsiteY1" fmla="*/ 2 h 1689654"/>
                    <a:gd name="connsiteX2" fmla="*/ 3896139 w 3896139"/>
                    <a:gd name="connsiteY2" fmla="*/ 1689654 h 1689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96139" h="1689654">
                      <a:moveTo>
                        <a:pt x="0" y="1679715"/>
                      </a:moveTo>
                      <a:cubicBezTo>
                        <a:pt x="654326" y="839030"/>
                        <a:pt x="1308653" y="-1654"/>
                        <a:pt x="1958009" y="2"/>
                      </a:cubicBezTo>
                      <a:cubicBezTo>
                        <a:pt x="2607365" y="1658"/>
                        <a:pt x="3556552" y="1363319"/>
                        <a:pt x="3896139" y="1689654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964948A9-73E7-E34A-A86D-063F5ACB75FA}"/>
                  </a:ext>
                </a:extLst>
              </p:cNvPr>
              <p:cNvGrpSpPr/>
              <p:nvPr/>
            </p:nvGrpSpPr>
            <p:grpSpPr>
              <a:xfrm>
                <a:off x="2484569" y="2993762"/>
                <a:ext cx="391696" cy="357576"/>
                <a:chOff x="1948708" y="2607658"/>
                <a:chExt cx="3896140" cy="3379308"/>
              </a:xfrm>
            </p:grpSpPr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81FB9FF9-F81D-5F41-BE18-C662B685DAA9}"/>
                    </a:ext>
                  </a:extLst>
                </p:cNvPr>
                <p:cNvSpPr/>
                <p:nvPr/>
              </p:nvSpPr>
              <p:spPr>
                <a:xfrm>
                  <a:off x="1948708" y="2607658"/>
                  <a:ext cx="1948070" cy="1689654"/>
                </a:xfrm>
                <a:custGeom>
                  <a:avLst/>
                  <a:gdLst>
                    <a:gd name="connsiteX0" fmla="*/ 0 w 3896139"/>
                    <a:gd name="connsiteY0" fmla="*/ 1679715 h 1689654"/>
                    <a:gd name="connsiteX1" fmla="*/ 1958009 w 3896139"/>
                    <a:gd name="connsiteY1" fmla="*/ 2 h 1689654"/>
                    <a:gd name="connsiteX2" fmla="*/ 3896139 w 3896139"/>
                    <a:gd name="connsiteY2" fmla="*/ 1689654 h 1689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96139" h="1689654">
                      <a:moveTo>
                        <a:pt x="0" y="1679715"/>
                      </a:moveTo>
                      <a:cubicBezTo>
                        <a:pt x="654326" y="839030"/>
                        <a:pt x="1308653" y="-1654"/>
                        <a:pt x="1958009" y="2"/>
                      </a:cubicBezTo>
                      <a:cubicBezTo>
                        <a:pt x="2607365" y="1658"/>
                        <a:pt x="3556552" y="1363319"/>
                        <a:pt x="3896139" y="1689654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A51498B8-ADFF-4C49-8B89-7956A6944581}"/>
                    </a:ext>
                  </a:extLst>
                </p:cNvPr>
                <p:cNvSpPr/>
                <p:nvPr/>
              </p:nvSpPr>
              <p:spPr>
                <a:xfrm rot="10800000">
                  <a:off x="3896778" y="4297312"/>
                  <a:ext cx="1948070" cy="1689654"/>
                </a:xfrm>
                <a:custGeom>
                  <a:avLst/>
                  <a:gdLst>
                    <a:gd name="connsiteX0" fmla="*/ 0 w 3896139"/>
                    <a:gd name="connsiteY0" fmla="*/ 1679715 h 1689654"/>
                    <a:gd name="connsiteX1" fmla="*/ 1958009 w 3896139"/>
                    <a:gd name="connsiteY1" fmla="*/ 2 h 1689654"/>
                    <a:gd name="connsiteX2" fmla="*/ 3896139 w 3896139"/>
                    <a:gd name="connsiteY2" fmla="*/ 1689654 h 1689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96139" h="1689654">
                      <a:moveTo>
                        <a:pt x="0" y="1679715"/>
                      </a:moveTo>
                      <a:cubicBezTo>
                        <a:pt x="654326" y="839030"/>
                        <a:pt x="1308653" y="-1654"/>
                        <a:pt x="1958009" y="2"/>
                      </a:cubicBezTo>
                      <a:cubicBezTo>
                        <a:pt x="2607365" y="1658"/>
                        <a:pt x="3556552" y="1363319"/>
                        <a:pt x="3896139" y="1689654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F8F7408E-E120-2745-8197-1C77AD50D0B2}"/>
                  </a:ext>
                </a:extLst>
              </p:cNvPr>
              <p:cNvGrpSpPr/>
              <p:nvPr/>
            </p:nvGrpSpPr>
            <p:grpSpPr>
              <a:xfrm>
                <a:off x="2877897" y="2993762"/>
                <a:ext cx="359055" cy="357576"/>
                <a:chOff x="1948708" y="2607658"/>
                <a:chExt cx="3896140" cy="3379308"/>
              </a:xfrm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5BCE1B0B-D1CA-F74F-9871-36E64738EF67}"/>
                    </a:ext>
                  </a:extLst>
                </p:cNvPr>
                <p:cNvSpPr/>
                <p:nvPr/>
              </p:nvSpPr>
              <p:spPr>
                <a:xfrm>
                  <a:off x="1948708" y="2607658"/>
                  <a:ext cx="1948070" cy="1689654"/>
                </a:xfrm>
                <a:custGeom>
                  <a:avLst/>
                  <a:gdLst>
                    <a:gd name="connsiteX0" fmla="*/ 0 w 3896139"/>
                    <a:gd name="connsiteY0" fmla="*/ 1679715 h 1689654"/>
                    <a:gd name="connsiteX1" fmla="*/ 1958009 w 3896139"/>
                    <a:gd name="connsiteY1" fmla="*/ 2 h 1689654"/>
                    <a:gd name="connsiteX2" fmla="*/ 3896139 w 3896139"/>
                    <a:gd name="connsiteY2" fmla="*/ 1689654 h 1689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96139" h="1689654">
                      <a:moveTo>
                        <a:pt x="0" y="1679715"/>
                      </a:moveTo>
                      <a:cubicBezTo>
                        <a:pt x="654326" y="839030"/>
                        <a:pt x="1308653" y="-1654"/>
                        <a:pt x="1958009" y="2"/>
                      </a:cubicBezTo>
                      <a:cubicBezTo>
                        <a:pt x="2607365" y="1658"/>
                        <a:pt x="3556552" y="1363319"/>
                        <a:pt x="3896139" y="1689654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F310E19E-EE1C-C84D-BC19-74CEB23FF2D3}"/>
                    </a:ext>
                  </a:extLst>
                </p:cNvPr>
                <p:cNvSpPr/>
                <p:nvPr/>
              </p:nvSpPr>
              <p:spPr>
                <a:xfrm rot="10800000">
                  <a:off x="3896778" y="4297312"/>
                  <a:ext cx="1948070" cy="1689654"/>
                </a:xfrm>
                <a:custGeom>
                  <a:avLst/>
                  <a:gdLst>
                    <a:gd name="connsiteX0" fmla="*/ 0 w 3896139"/>
                    <a:gd name="connsiteY0" fmla="*/ 1679715 h 1689654"/>
                    <a:gd name="connsiteX1" fmla="*/ 1958009 w 3896139"/>
                    <a:gd name="connsiteY1" fmla="*/ 2 h 1689654"/>
                    <a:gd name="connsiteX2" fmla="*/ 3896139 w 3896139"/>
                    <a:gd name="connsiteY2" fmla="*/ 1689654 h 1689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96139" h="1689654">
                      <a:moveTo>
                        <a:pt x="0" y="1679715"/>
                      </a:moveTo>
                      <a:cubicBezTo>
                        <a:pt x="654326" y="839030"/>
                        <a:pt x="1308653" y="-1654"/>
                        <a:pt x="1958009" y="2"/>
                      </a:cubicBezTo>
                      <a:cubicBezTo>
                        <a:pt x="2607365" y="1658"/>
                        <a:pt x="3556552" y="1363319"/>
                        <a:pt x="3896139" y="1689654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5531F20-6745-C740-882A-E5421EDAEB72}"/>
                  </a:ext>
                </a:extLst>
              </p:cNvPr>
              <p:cNvGrpSpPr/>
              <p:nvPr/>
            </p:nvGrpSpPr>
            <p:grpSpPr>
              <a:xfrm>
                <a:off x="3238490" y="2993762"/>
                <a:ext cx="326414" cy="357576"/>
                <a:chOff x="1948708" y="2607658"/>
                <a:chExt cx="3896140" cy="3379308"/>
              </a:xfrm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3BFC9D18-86CA-7F43-9BC8-F06450D47A0D}"/>
                    </a:ext>
                  </a:extLst>
                </p:cNvPr>
                <p:cNvSpPr/>
                <p:nvPr/>
              </p:nvSpPr>
              <p:spPr>
                <a:xfrm>
                  <a:off x="1948708" y="2607658"/>
                  <a:ext cx="1948070" cy="1689654"/>
                </a:xfrm>
                <a:custGeom>
                  <a:avLst/>
                  <a:gdLst>
                    <a:gd name="connsiteX0" fmla="*/ 0 w 3896139"/>
                    <a:gd name="connsiteY0" fmla="*/ 1679715 h 1689654"/>
                    <a:gd name="connsiteX1" fmla="*/ 1958009 w 3896139"/>
                    <a:gd name="connsiteY1" fmla="*/ 2 h 1689654"/>
                    <a:gd name="connsiteX2" fmla="*/ 3896139 w 3896139"/>
                    <a:gd name="connsiteY2" fmla="*/ 1689654 h 1689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96139" h="1689654">
                      <a:moveTo>
                        <a:pt x="0" y="1679715"/>
                      </a:moveTo>
                      <a:cubicBezTo>
                        <a:pt x="654326" y="839030"/>
                        <a:pt x="1308653" y="-1654"/>
                        <a:pt x="1958009" y="2"/>
                      </a:cubicBezTo>
                      <a:cubicBezTo>
                        <a:pt x="2607365" y="1658"/>
                        <a:pt x="3556552" y="1363319"/>
                        <a:pt x="3896139" y="1689654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AE5B71C0-5F40-4A40-926F-63B40283EBA7}"/>
                    </a:ext>
                  </a:extLst>
                </p:cNvPr>
                <p:cNvSpPr/>
                <p:nvPr/>
              </p:nvSpPr>
              <p:spPr>
                <a:xfrm rot="10800000">
                  <a:off x="3896778" y="4297312"/>
                  <a:ext cx="1948070" cy="1689654"/>
                </a:xfrm>
                <a:custGeom>
                  <a:avLst/>
                  <a:gdLst>
                    <a:gd name="connsiteX0" fmla="*/ 0 w 3896139"/>
                    <a:gd name="connsiteY0" fmla="*/ 1679715 h 1689654"/>
                    <a:gd name="connsiteX1" fmla="*/ 1958009 w 3896139"/>
                    <a:gd name="connsiteY1" fmla="*/ 2 h 1689654"/>
                    <a:gd name="connsiteX2" fmla="*/ 3896139 w 3896139"/>
                    <a:gd name="connsiteY2" fmla="*/ 1689654 h 1689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96139" h="1689654">
                      <a:moveTo>
                        <a:pt x="0" y="1679715"/>
                      </a:moveTo>
                      <a:cubicBezTo>
                        <a:pt x="654326" y="839030"/>
                        <a:pt x="1308653" y="-1654"/>
                        <a:pt x="1958009" y="2"/>
                      </a:cubicBezTo>
                      <a:cubicBezTo>
                        <a:pt x="2607365" y="1658"/>
                        <a:pt x="3556552" y="1363319"/>
                        <a:pt x="3896139" y="1689654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637542C2-F57C-0744-AF60-B340741629C2}"/>
                  </a:ext>
                </a:extLst>
              </p:cNvPr>
              <p:cNvGrpSpPr/>
              <p:nvPr/>
            </p:nvGrpSpPr>
            <p:grpSpPr>
              <a:xfrm>
                <a:off x="3566152" y="2993762"/>
                <a:ext cx="293772" cy="357576"/>
                <a:chOff x="1948708" y="2607658"/>
                <a:chExt cx="3896140" cy="3379308"/>
              </a:xfrm>
            </p:grpSpPr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A047404C-691B-1D46-B500-F177E379BD3F}"/>
                    </a:ext>
                  </a:extLst>
                </p:cNvPr>
                <p:cNvSpPr/>
                <p:nvPr/>
              </p:nvSpPr>
              <p:spPr>
                <a:xfrm>
                  <a:off x="1948708" y="2607658"/>
                  <a:ext cx="1948070" cy="1689654"/>
                </a:xfrm>
                <a:custGeom>
                  <a:avLst/>
                  <a:gdLst>
                    <a:gd name="connsiteX0" fmla="*/ 0 w 3896139"/>
                    <a:gd name="connsiteY0" fmla="*/ 1679715 h 1689654"/>
                    <a:gd name="connsiteX1" fmla="*/ 1958009 w 3896139"/>
                    <a:gd name="connsiteY1" fmla="*/ 2 h 1689654"/>
                    <a:gd name="connsiteX2" fmla="*/ 3896139 w 3896139"/>
                    <a:gd name="connsiteY2" fmla="*/ 1689654 h 1689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96139" h="1689654">
                      <a:moveTo>
                        <a:pt x="0" y="1679715"/>
                      </a:moveTo>
                      <a:cubicBezTo>
                        <a:pt x="654326" y="839030"/>
                        <a:pt x="1308653" y="-1654"/>
                        <a:pt x="1958009" y="2"/>
                      </a:cubicBezTo>
                      <a:cubicBezTo>
                        <a:pt x="2607365" y="1658"/>
                        <a:pt x="3556552" y="1363319"/>
                        <a:pt x="3896139" y="1689654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D041516E-464F-214A-93BF-2973A5FB1C7A}"/>
                    </a:ext>
                  </a:extLst>
                </p:cNvPr>
                <p:cNvSpPr/>
                <p:nvPr/>
              </p:nvSpPr>
              <p:spPr>
                <a:xfrm rot="10800000">
                  <a:off x="3896778" y="4297312"/>
                  <a:ext cx="1948070" cy="1689654"/>
                </a:xfrm>
                <a:custGeom>
                  <a:avLst/>
                  <a:gdLst>
                    <a:gd name="connsiteX0" fmla="*/ 0 w 3896139"/>
                    <a:gd name="connsiteY0" fmla="*/ 1679715 h 1689654"/>
                    <a:gd name="connsiteX1" fmla="*/ 1958009 w 3896139"/>
                    <a:gd name="connsiteY1" fmla="*/ 2 h 1689654"/>
                    <a:gd name="connsiteX2" fmla="*/ 3896139 w 3896139"/>
                    <a:gd name="connsiteY2" fmla="*/ 1689654 h 1689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96139" h="1689654">
                      <a:moveTo>
                        <a:pt x="0" y="1679715"/>
                      </a:moveTo>
                      <a:cubicBezTo>
                        <a:pt x="654326" y="839030"/>
                        <a:pt x="1308653" y="-1654"/>
                        <a:pt x="1958009" y="2"/>
                      </a:cubicBezTo>
                      <a:cubicBezTo>
                        <a:pt x="2607365" y="1658"/>
                        <a:pt x="3556552" y="1363319"/>
                        <a:pt x="3896139" y="1689654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793A6926-F698-3540-8067-233D297041CC}"/>
                  </a:ext>
                </a:extLst>
              </p:cNvPr>
              <p:cNvGrpSpPr/>
              <p:nvPr/>
            </p:nvGrpSpPr>
            <p:grpSpPr>
              <a:xfrm>
                <a:off x="3859925" y="2993762"/>
                <a:ext cx="261131" cy="357576"/>
                <a:chOff x="1948708" y="2607658"/>
                <a:chExt cx="3896140" cy="3379308"/>
              </a:xfrm>
            </p:grpSpPr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F6581567-4248-3F40-BF1C-26009AF73439}"/>
                    </a:ext>
                  </a:extLst>
                </p:cNvPr>
                <p:cNvSpPr/>
                <p:nvPr/>
              </p:nvSpPr>
              <p:spPr>
                <a:xfrm>
                  <a:off x="1948708" y="2607658"/>
                  <a:ext cx="1948070" cy="1689654"/>
                </a:xfrm>
                <a:custGeom>
                  <a:avLst/>
                  <a:gdLst>
                    <a:gd name="connsiteX0" fmla="*/ 0 w 3896139"/>
                    <a:gd name="connsiteY0" fmla="*/ 1679715 h 1689654"/>
                    <a:gd name="connsiteX1" fmla="*/ 1958009 w 3896139"/>
                    <a:gd name="connsiteY1" fmla="*/ 2 h 1689654"/>
                    <a:gd name="connsiteX2" fmla="*/ 3896139 w 3896139"/>
                    <a:gd name="connsiteY2" fmla="*/ 1689654 h 1689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96139" h="1689654">
                      <a:moveTo>
                        <a:pt x="0" y="1679715"/>
                      </a:moveTo>
                      <a:cubicBezTo>
                        <a:pt x="654326" y="839030"/>
                        <a:pt x="1308653" y="-1654"/>
                        <a:pt x="1958009" y="2"/>
                      </a:cubicBezTo>
                      <a:cubicBezTo>
                        <a:pt x="2607365" y="1658"/>
                        <a:pt x="3556552" y="1363319"/>
                        <a:pt x="3896139" y="1689654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C36D65D3-4D51-3345-892D-F35E6DBFC369}"/>
                    </a:ext>
                  </a:extLst>
                </p:cNvPr>
                <p:cNvSpPr/>
                <p:nvPr/>
              </p:nvSpPr>
              <p:spPr>
                <a:xfrm rot="10800000">
                  <a:off x="3896778" y="4297312"/>
                  <a:ext cx="1948070" cy="1689654"/>
                </a:xfrm>
                <a:custGeom>
                  <a:avLst/>
                  <a:gdLst>
                    <a:gd name="connsiteX0" fmla="*/ 0 w 3896139"/>
                    <a:gd name="connsiteY0" fmla="*/ 1679715 h 1689654"/>
                    <a:gd name="connsiteX1" fmla="*/ 1958009 w 3896139"/>
                    <a:gd name="connsiteY1" fmla="*/ 2 h 1689654"/>
                    <a:gd name="connsiteX2" fmla="*/ 3896139 w 3896139"/>
                    <a:gd name="connsiteY2" fmla="*/ 1689654 h 1689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96139" h="1689654">
                      <a:moveTo>
                        <a:pt x="0" y="1679715"/>
                      </a:moveTo>
                      <a:cubicBezTo>
                        <a:pt x="654326" y="839030"/>
                        <a:pt x="1308653" y="-1654"/>
                        <a:pt x="1958009" y="2"/>
                      </a:cubicBezTo>
                      <a:cubicBezTo>
                        <a:pt x="2607365" y="1658"/>
                        <a:pt x="3556552" y="1363319"/>
                        <a:pt x="3896139" y="1689654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3595F213-E22A-F44F-A963-4D972BEB9E88}"/>
                  </a:ext>
                </a:extLst>
              </p:cNvPr>
              <p:cNvGrpSpPr/>
              <p:nvPr/>
            </p:nvGrpSpPr>
            <p:grpSpPr>
              <a:xfrm>
                <a:off x="4121055" y="2993762"/>
                <a:ext cx="228490" cy="357576"/>
                <a:chOff x="1948708" y="2607658"/>
                <a:chExt cx="3896140" cy="3379308"/>
              </a:xfrm>
            </p:grpSpPr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0E83C281-8C19-EA4B-B56E-965301277166}"/>
                    </a:ext>
                  </a:extLst>
                </p:cNvPr>
                <p:cNvSpPr/>
                <p:nvPr/>
              </p:nvSpPr>
              <p:spPr>
                <a:xfrm>
                  <a:off x="1948708" y="2607658"/>
                  <a:ext cx="1948070" cy="1689654"/>
                </a:xfrm>
                <a:custGeom>
                  <a:avLst/>
                  <a:gdLst>
                    <a:gd name="connsiteX0" fmla="*/ 0 w 3896139"/>
                    <a:gd name="connsiteY0" fmla="*/ 1679715 h 1689654"/>
                    <a:gd name="connsiteX1" fmla="*/ 1958009 w 3896139"/>
                    <a:gd name="connsiteY1" fmla="*/ 2 h 1689654"/>
                    <a:gd name="connsiteX2" fmla="*/ 3896139 w 3896139"/>
                    <a:gd name="connsiteY2" fmla="*/ 1689654 h 1689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96139" h="1689654">
                      <a:moveTo>
                        <a:pt x="0" y="1679715"/>
                      </a:moveTo>
                      <a:cubicBezTo>
                        <a:pt x="654326" y="839030"/>
                        <a:pt x="1308653" y="-1654"/>
                        <a:pt x="1958009" y="2"/>
                      </a:cubicBezTo>
                      <a:cubicBezTo>
                        <a:pt x="2607365" y="1658"/>
                        <a:pt x="3556552" y="1363319"/>
                        <a:pt x="3896139" y="1689654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BF890D8F-54F4-EB41-9ED3-746270BBB75D}"/>
                    </a:ext>
                  </a:extLst>
                </p:cNvPr>
                <p:cNvSpPr/>
                <p:nvPr/>
              </p:nvSpPr>
              <p:spPr>
                <a:xfrm rot="10800000">
                  <a:off x="3896778" y="4297312"/>
                  <a:ext cx="1948070" cy="1689654"/>
                </a:xfrm>
                <a:custGeom>
                  <a:avLst/>
                  <a:gdLst>
                    <a:gd name="connsiteX0" fmla="*/ 0 w 3896139"/>
                    <a:gd name="connsiteY0" fmla="*/ 1679715 h 1689654"/>
                    <a:gd name="connsiteX1" fmla="*/ 1958009 w 3896139"/>
                    <a:gd name="connsiteY1" fmla="*/ 2 h 1689654"/>
                    <a:gd name="connsiteX2" fmla="*/ 3896139 w 3896139"/>
                    <a:gd name="connsiteY2" fmla="*/ 1689654 h 1689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96139" h="1689654">
                      <a:moveTo>
                        <a:pt x="0" y="1679715"/>
                      </a:moveTo>
                      <a:cubicBezTo>
                        <a:pt x="654326" y="839030"/>
                        <a:pt x="1308653" y="-1654"/>
                        <a:pt x="1958009" y="2"/>
                      </a:cubicBezTo>
                      <a:cubicBezTo>
                        <a:pt x="2607365" y="1658"/>
                        <a:pt x="3556552" y="1363319"/>
                        <a:pt x="3896139" y="1689654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ED0CDC09-29E1-3145-89E5-F0FA1B780C99}"/>
                  </a:ext>
                </a:extLst>
              </p:cNvPr>
              <p:cNvGrpSpPr/>
              <p:nvPr/>
            </p:nvGrpSpPr>
            <p:grpSpPr>
              <a:xfrm>
                <a:off x="4349928" y="2993762"/>
                <a:ext cx="195848" cy="357576"/>
                <a:chOff x="1948708" y="2607658"/>
                <a:chExt cx="3896140" cy="3379308"/>
              </a:xfrm>
            </p:grpSpPr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EA7E04AD-385C-2C48-B60A-499DA305C9A1}"/>
                    </a:ext>
                  </a:extLst>
                </p:cNvPr>
                <p:cNvSpPr/>
                <p:nvPr/>
              </p:nvSpPr>
              <p:spPr>
                <a:xfrm>
                  <a:off x="1948708" y="2607658"/>
                  <a:ext cx="1948070" cy="1689654"/>
                </a:xfrm>
                <a:custGeom>
                  <a:avLst/>
                  <a:gdLst>
                    <a:gd name="connsiteX0" fmla="*/ 0 w 3896139"/>
                    <a:gd name="connsiteY0" fmla="*/ 1679715 h 1689654"/>
                    <a:gd name="connsiteX1" fmla="*/ 1958009 w 3896139"/>
                    <a:gd name="connsiteY1" fmla="*/ 2 h 1689654"/>
                    <a:gd name="connsiteX2" fmla="*/ 3896139 w 3896139"/>
                    <a:gd name="connsiteY2" fmla="*/ 1689654 h 1689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96139" h="1689654">
                      <a:moveTo>
                        <a:pt x="0" y="1679715"/>
                      </a:moveTo>
                      <a:cubicBezTo>
                        <a:pt x="654326" y="839030"/>
                        <a:pt x="1308653" y="-1654"/>
                        <a:pt x="1958009" y="2"/>
                      </a:cubicBezTo>
                      <a:cubicBezTo>
                        <a:pt x="2607365" y="1658"/>
                        <a:pt x="3556552" y="1363319"/>
                        <a:pt x="3896139" y="1689654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DA37B6DA-206E-2C4C-9F6E-D0DC815F4D83}"/>
                    </a:ext>
                  </a:extLst>
                </p:cNvPr>
                <p:cNvSpPr/>
                <p:nvPr/>
              </p:nvSpPr>
              <p:spPr>
                <a:xfrm rot="10800000">
                  <a:off x="3896778" y="4297312"/>
                  <a:ext cx="1948070" cy="1689654"/>
                </a:xfrm>
                <a:custGeom>
                  <a:avLst/>
                  <a:gdLst>
                    <a:gd name="connsiteX0" fmla="*/ 0 w 3896139"/>
                    <a:gd name="connsiteY0" fmla="*/ 1679715 h 1689654"/>
                    <a:gd name="connsiteX1" fmla="*/ 1958009 w 3896139"/>
                    <a:gd name="connsiteY1" fmla="*/ 2 h 1689654"/>
                    <a:gd name="connsiteX2" fmla="*/ 3896139 w 3896139"/>
                    <a:gd name="connsiteY2" fmla="*/ 1689654 h 1689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96139" h="1689654">
                      <a:moveTo>
                        <a:pt x="0" y="1679715"/>
                      </a:moveTo>
                      <a:cubicBezTo>
                        <a:pt x="654326" y="839030"/>
                        <a:pt x="1308653" y="-1654"/>
                        <a:pt x="1958009" y="2"/>
                      </a:cubicBezTo>
                      <a:cubicBezTo>
                        <a:pt x="2607365" y="1658"/>
                        <a:pt x="3556552" y="1363319"/>
                        <a:pt x="3896139" y="1689654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0323BB0E-5A69-1445-99C4-9DFABA375E94}"/>
                  </a:ext>
                </a:extLst>
              </p:cNvPr>
              <p:cNvGrpSpPr/>
              <p:nvPr/>
            </p:nvGrpSpPr>
            <p:grpSpPr>
              <a:xfrm>
                <a:off x="4546636" y="2993762"/>
                <a:ext cx="163207" cy="357576"/>
                <a:chOff x="1948708" y="2607658"/>
                <a:chExt cx="3896140" cy="3379308"/>
              </a:xfrm>
            </p:grpSpPr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1602616F-7CAB-9A45-8DF8-C8DF680E2AE5}"/>
                    </a:ext>
                  </a:extLst>
                </p:cNvPr>
                <p:cNvSpPr/>
                <p:nvPr/>
              </p:nvSpPr>
              <p:spPr>
                <a:xfrm>
                  <a:off x="1948708" y="2607658"/>
                  <a:ext cx="1948070" cy="1689654"/>
                </a:xfrm>
                <a:custGeom>
                  <a:avLst/>
                  <a:gdLst>
                    <a:gd name="connsiteX0" fmla="*/ 0 w 3896139"/>
                    <a:gd name="connsiteY0" fmla="*/ 1679715 h 1689654"/>
                    <a:gd name="connsiteX1" fmla="*/ 1958009 w 3896139"/>
                    <a:gd name="connsiteY1" fmla="*/ 2 h 1689654"/>
                    <a:gd name="connsiteX2" fmla="*/ 3896139 w 3896139"/>
                    <a:gd name="connsiteY2" fmla="*/ 1689654 h 1689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96139" h="1689654">
                      <a:moveTo>
                        <a:pt x="0" y="1679715"/>
                      </a:moveTo>
                      <a:cubicBezTo>
                        <a:pt x="654326" y="839030"/>
                        <a:pt x="1308653" y="-1654"/>
                        <a:pt x="1958009" y="2"/>
                      </a:cubicBezTo>
                      <a:cubicBezTo>
                        <a:pt x="2607365" y="1658"/>
                        <a:pt x="3556552" y="1363319"/>
                        <a:pt x="3896139" y="1689654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0AA56274-A626-EA41-8918-1DB5E5A94E3C}"/>
                    </a:ext>
                  </a:extLst>
                </p:cNvPr>
                <p:cNvSpPr/>
                <p:nvPr/>
              </p:nvSpPr>
              <p:spPr>
                <a:xfrm rot="10800000">
                  <a:off x="3896778" y="4297312"/>
                  <a:ext cx="1948070" cy="1689654"/>
                </a:xfrm>
                <a:custGeom>
                  <a:avLst/>
                  <a:gdLst>
                    <a:gd name="connsiteX0" fmla="*/ 0 w 3896139"/>
                    <a:gd name="connsiteY0" fmla="*/ 1679715 h 1689654"/>
                    <a:gd name="connsiteX1" fmla="*/ 1958009 w 3896139"/>
                    <a:gd name="connsiteY1" fmla="*/ 2 h 1689654"/>
                    <a:gd name="connsiteX2" fmla="*/ 3896139 w 3896139"/>
                    <a:gd name="connsiteY2" fmla="*/ 1689654 h 1689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96139" h="1689654">
                      <a:moveTo>
                        <a:pt x="0" y="1679715"/>
                      </a:moveTo>
                      <a:cubicBezTo>
                        <a:pt x="654326" y="839030"/>
                        <a:pt x="1308653" y="-1654"/>
                        <a:pt x="1958009" y="2"/>
                      </a:cubicBezTo>
                      <a:cubicBezTo>
                        <a:pt x="2607365" y="1658"/>
                        <a:pt x="3556552" y="1363319"/>
                        <a:pt x="3896139" y="1689654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9F68797B-8471-124D-A8AA-E454FD52810F}"/>
                  </a:ext>
                </a:extLst>
              </p:cNvPr>
              <p:cNvGrpSpPr/>
              <p:nvPr/>
            </p:nvGrpSpPr>
            <p:grpSpPr>
              <a:xfrm>
                <a:off x="4708938" y="2993762"/>
                <a:ext cx="130565" cy="357576"/>
                <a:chOff x="1948708" y="2607658"/>
                <a:chExt cx="3896140" cy="3379308"/>
              </a:xfrm>
            </p:grpSpPr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3AB194A1-CB9D-3848-8BE9-9259B8B57DB2}"/>
                    </a:ext>
                  </a:extLst>
                </p:cNvPr>
                <p:cNvSpPr/>
                <p:nvPr/>
              </p:nvSpPr>
              <p:spPr>
                <a:xfrm>
                  <a:off x="1948708" y="2607658"/>
                  <a:ext cx="1948070" cy="1689654"/>
                </a:xfrm>
                <a:custGeom>
                  <a:avLst/>
                  <a:gdLst>
                    <a:gd name="connsiteX0" fmla="*/ 0 w 3896139"/>
                    <a:gd name="connsiteY0" fmla="*/ 1679715 h 1689654"/>
                    <a:gd name="connsiteX1" fmla="*/ 1958009 w 3896139"/>
                    <a:gd name="connsiteY1" fmla="*/ 2 h 1689654"/>
                    <a:gd name="connsiteX2" fmla="*/ 3896139 w 3896139"/>
                    <a:gd name="connsiteY2" fmla="*/ 1689654 h 1689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96139" h="1689654">
                      <a:moveTo>
                        <a:pt x="0" y="1679715"/>
                      </a:moveTo>
                      <a:cubicBezTo>
                        <a:pt x="654326" y="839030"/>
                        <a:pt x="1308653" y="-1654"/>
                        <a:pt x="1958009" y="2"/>
                      </a:cubicBezTo>
                      <a:cubicBezTo>
                        <a:pt x="2607365" y="1658"/>
                        <a:pt x="3556552" y="1363319"/>
                        <a:pt x="3896139" y="1689654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8FD4B9DE-6526-4946-A655-C333AC39A566}"/>
                    </a:ext>
                  </a:extLst>
                </p:cNvPr>
                <p:cNvSpPr/>
                <p:nvPr/>
              </p:nvSpPr>
              <p:spPr>
                <a:xfrm rot="10800000">
                  <a:off x="3896778" y="4297312"/>
                  <a:ext cx="1948070" cy="1689654"/>
                </a:xfrm>
                <a:custGeom>
                  <a:avLst/>
                  <a:gdLst>
                    <a:gd name="connsiteX0" fmla="*/ 0 w 3896139"/>
                    <a:gd name="connsiteY0" fmla="*/ 1679715 h 1689654"/>
                    <a:gd name="connsiteX1" fmla="*/ 1958009 w 3896139"/>
                    <a:gd name="connsiteY1" fmla="*/ 2 h 1689654"/>
                    <a:gd name="connsiteX2" fmla="*/ 3896139 w 3896139"/>
                    <a:gd name="connsiteY2" fmla="*/ 1689654 h 1689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96139" h="1689654">
                      <a:moveTo>
                        <a:pt x="0" y="1679715"/>
                      </a:moveTo>
                      <a:cubicBezTo>
                        <a:pt x="654326" y="839030"/>
                        <a:pt x="1308653" y="-1654"/>
                        <a:pt x="1958009" y="2"/>
                      </a:cubicBezTo>
                      <a:cubicBezTo>
                        <a:pt x="2607365" y="1658"/>
                        <a:pt x="3556552" y="1363319"/>
                        <a:pt x="3896139" y="1689654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C8871F96-37D5-7E4A-8029-4E5F2A384080}"/>
                  </a:ext>
                </a:extLst>
              </p:cNvPr>
              <p:cNvGrpSpPr/>
              <p:nvPr/>
            </p:nvGrpSpPr>
            <p:grpSpPr>
              <a:xfrm>
                <a:off x="4842271" y="2993762"/>
                <a:ext cx="97924" cy="357576"/>
                <a:chOff x="1948708" y="2607658"/>
                <a:chExt cx="3896140" cy="3379308"/>
              </a:xfrm>
            </p:grpSpPr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A5434404-8FF5-E043-98D3-008A2CE0C923}"/>
                    </a:ext>
                  </a:extLst>
                </p:cNvPr>
                <p:cNvSpPr/>
                <p:nvPr/>
              </p:nvSpPr>
              <p:spPr>
                <a:xfrm>
                  <a:off x="1948708" y="2607658"/>
                  <a:ext cx="1948070" cy="1689654"/>
                </a:xfrm>
                <a:custGeom>
                  <a:avLst/>
                  <a:gdLst>
                    <a:gd name="connsiteX0" fmla="*/ 0 w 3896139"/>
                    <a:gd name="connsiteY0" fmla="*/ 1679715 h 1689654"/>
                    <a:gd name="connsiteX1" fmla="*/ 1958009 w 3896139"/>
                    <a:gd name="connsiteY1" fmla="*/ 2 h 1689654"/>
                    <a:gd name="connsiteX2" fmla="*/ 3896139 w 3896139"/>
                    <a:gd name="connsiteY2" fmla="*/ 1689654 h 1689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96139" h="1689654">
                      <a:moveTo>
                        <a:pt x="0" y="1679715"/>
                      </a:moveTo>
                      <a:cubicBezTo>
                        <a:pt x="654326" y="839030"/>
                        <a:pt x="1308653" y="-1654"/>
                        <a:pt x="1958009" y="2"/>
                      </a:cubicBezTo>
                      <a:cubicBezTo>
                        <a:pt x="2607365" y="1658"/>
                        <a:pt x="3556552" y="1363319"/>
                        <a:pt x="3896139" y="1689654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CEE702EB-1386-344C-88EE-C00DAA5D4D8F}"/>
                    </a:ext>
                  </a:extLst>
                </p:cNvPr>
                <p:cNvSpPr/>
                <p:nvPr/>
              </p:nvSpPr>
              <p:spPr>
                <a:xfrm rot="10800000">
                  <a:off x="3896778" y="4297312"/>
                  <a:ext cx="1948070" cy="1689654"/>
                </a:xfrm>
                <a:custGeom>
                  <a:avLst/>
                  <a:gdLst>
                    <a:gd name="connsiteX0" fmla="*/ 0 w 3896139"/>
                    <a:gd name="connsiteY0" fmla="*/ 1679715 h 1689654"/>
                    <a:gd name="connsiteX1" fmla="*/ 1958009 w 3896139"/>
                    <a:gd name="connsiteY1" fmla="*/ 2 h 1689654"/>
                    <a:gd name="connsiteX2" fmla="*/ 3896139 w 3896139"/>
                    <a:gd name="connsiteY2" fmla="*/ 1689654 h 1689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96139" h="1689654">
                      <a:moveTo>
                        <a:pt x="0" y="1679715"/>
                      </a:moveTo>
                      <a:cubicBezTo>
                        <a:pt x="654326" y="839030"/>
                        <a:pt x="1308653" y="-1654"/>
                        <a:pt x="1958009" y="2"/>
                      </a:cubicBezTo>
                      <a:cubicBezTo>
                        <a:pt x="2607365" y="1658"/>
                        <a:pt x="3556552" y="1363319"/>
                        <a:pt x="3896139" y="1689654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EF548098-23F8-EB40-AB39-7E318BE2A7D7}"/>
                  </a:ext>
                </a:extLst>
              </p:cNvPr>
              <p:cNvGrpSpPr/>
              <p:nvPr/>
            </p:nvGrpSpPr>
            <p:grpSpPr>
              <a:xfrm>
                <a:off x="4939290" y="2993762"/>
                <a:ext cx="65283" cy="357576"/>
                <a:chOff x="1948708" y="2607658"/>
                <a:chExt cx="3896140" cy="3379308"/>
              </a:xfrm>
            </p:grpSpPr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64A5FFAA-FFFB-8F46-8E74-24F050203B7A}"/>
                    </a:ext>
                  </a:extLst>
                </p:cNvPr>
                <p:cNvSpPr/>
                <p:nvPr/>
              </p:nvSpPr>
              <p:spPr>
                <a:xfrm>
                  <a:off x="1948708" y="2607658"/>
                  <a:ext cx="1948070" cy="1689654"/>
                </a:xfrm>
                <a:custGeom>
                  <a:avLst/>
                  <a:gdLst>
                    <a:gd name="connsiteX0" fmla="*/ 0 w 3896139"/>
                    <a:gd name="connsiteY0" fmla="*/ 1679715 h 1689654"/>
                    <a:gd name="connsiteX1" fmla="*/ 1958009 w 3896139"/>
                    <a:gd name="connsiteY1" fmla="*/ 2 h 1689654"/>
                    <a:gd name="connsiteX2" fmla="*/ 3896139 w 3896139"/>
                    <a:gd name="connsiteY2" fmla="*/ 1689654 h 1689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96139" h="1689654">
                      <a:moveTo>
                        <a:pt x="0" y="1679715"/>
                      </a:moveTo>
                      <a:cubicBezTo>
                        <a:pt x="654326" y="839030"/>
                        <a:pt x="1308653" y="-1654"/>
                        <a:pt x="1958009" y="2"/>
                      </a:cubicBezTo>
                      <a:cubicBezTo>
                        <a:pt x="2607365" y="1658"/>
                        <a:pt x="3556552" y="1363319"/>
                        <a:pt x="3896139" y="1689654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42023708-641F-754F-AB02-B6AFC4B5D954}"/>
                    </a:ext>
                  </a:extLst>
                </p:cNvPr>
                <p:cNvSpPr/>
                <p:nvPr/>
              </p:nvSpPr>
              <p:spPr>
                <a:xfrm rot="10800000">
                  <a:off x="3896778" y="4297312"/>
                  <a:ext cx="1948070" cy="1689654"/>
                </a:xfrm>
                <a:custGeom>
                  <a:avLst/>
                  <a:gdLst>
                    <a:gd name="connsiteX0" fmla="*/ 0 w 3896139"/>
                    <a:gd name="connsiteY0" fmla="*/ 1679715 h 1689654"/>
                    <a:gd name="connsiteX1" fmla="*/ 1958009 w 3896139"/>
                    <a:gd name="connsiteY1" fmla="*/ 2 h 1689654"/>
                    <a:gd name="connsiteX2" fmla="*/ 3896139 w 3896139"/>
                    <a:gd name="connsiteY2" fmla="*/ 1689654 h 1689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96139" h="1689654">
                      <a:moveTo>
                        <a:pt x="0" y="1679715"/>
                      </a:moveTo>
                      <a:cubicBezTo>
                        <a:pt x="654326" y="839030"/>
                        <a:pt x="1308653" y="-1654"/>
                        <a:pt x="1958009" y="2"/>
                      </a:cubicBezTo>
                      <a:cubicBezTo>
                        <a:pt x="2607365" y="1658"/>
                        <a:pt x="3556552" y="1363319"/>
                        <a:pt x="3896139" y="1689654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BF411AEE-5461-654E-AC38-36A1B727E654}"/>
                  </a:ext>
                </a:extLst>
              </p:cNvPr>
              <p:cNvGrpSpPr/>
              <p:nvPr/>
            </p:nvGrpSpPr>
            <p:grpSpPr>
              <a:xfrm>
                <a:off x="5004573" y="2993762"/>
                <a:ext cx="32641" cy="357576"/>
                <a:chOff x="1948708" y="2607658"/>
                <a:chExt cx="3896140" cy="3379308"/>
              </a:xfrm>
            </p:grpSpPr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F200F6C2-CBE6-0942-9ED5-BD02EE9D41CD}"/>
                    </a:ext>
                  </a:extLst>
                </p:cNvPr>
                <p:cNvSpPr/>
                <p:nvPr/>
              </p:nvSpPr>
              <p:spPr>
                <a:xfrm>
                  <a:off x="1948708" y="2607658"/>
                  <a:ext cx="1948070" cy="1689654"/>
                </a:xfrm>
                <a:custGeom>
                  <a:avLst/>
                  <a:gdLst>
                    <a:gd name="connsiteX0" fmla="*/ 0 w 3896139"/>
                    <a:gd name="connsiteY0" fmla="*/ 1679715 h 1689654"/>
                    <a:gd name="connsiteX1" fmla="*/ 1958009 w 3896139"/>
                    <a:gd name="connsiteY1" fmla="*/ 2 h 1689654"/>
                    <a:gd name="connsiteX2" fmla="*/ 3896139 w 3896139"/>
                    <a:gd name="connsiteY2" fmla="*/ 1689654 h 1689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96139" h="1689654">
                      <a:moveTo>
                        <a:pt x="0" y="1679715"/>
                      </a:moveTo>
                      <a:cubicBezTo>
                        <a:pt x="654326" y="839030"/>
                        <a:pt x="1308653" y="-1654"/>
                        <a:pt x="1958009" y="2"/>
                      </a:cubicBezTo>
                      <a:cubicBezTo>
                        <a:pt x="2607365" y="1658"/>
                        <a:pt x="3556552" y="1363319"/>
                        <a:pt x="3896139" y="1689654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58DFCB78-1147-F144-945E-1E3F83E31914}"/>
                    </a:ext>
                  </a:extLst>
                </p:cNvPr>
                <p:cNvSpPr/>
                <p:nvPr/>
              </p:nvSpPr>
              <p:spPr>
                <a:xfrm rot="10800000">
                  <a:off x="3896778" y="4297312"/>
                  <a:ext cx="1948070" cy="1689654"/>
                </a:xfrm>
                <a:custGeom>
                  <a:avLst/>
                  <a:gdLst>
                    <a:gd name="connsiteX0" fmla="*/ 0 w 3896139"/>
                    <a:gd name="connsiteY0" fmla="*/ 1679715 h 1689654"/>
                    <a:gd name="connsiteX1" fmla="*/ 1958009 w 3896139"/>
                    <a:gd name="connsiteY1" fmla="*/ 2 h 1689654"/>
                    <a:gd name="connsiteX2" fmla="*/ 3896139 w 3896139"/>
                    <a:gd name="connsiteY2" fmla="*/ 1689654 h 1689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96139" h="1689654">
                      <a:moveTo>
                        <a:pt x="0" y="1679715"/>
                      </a:moveTo>
                      <a:cubicBezTo>
                        <a:pt x="654326" y="839030"/>
                        <a:pt x="1308653" y="-1654"/>
                        <a:pt x="1958009" y="2"/>
                      </a:cubicBezTo>
                      <a:cubicBezTo>
                        <a:pt x="2607365" y="1658"/>
                        <a:pt x="3556552" y="1363319"/>
                        <a:pt x="3896139" y="1689654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100E3BB-596C-CB4B-93EF-849FE1697C96}"/>
                </a:ext>
              </a:extLst>
            </p:cNvPr>
            <p:cNvSpPr txBox="1"/>
            <p:nvPr/>
          </p:nvSpPr>
          <p:spPr>
            <a:xfrm>
              <a:off x="1512141" y="2652569"/>
              <a:ext cx="575012" cy="360850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400" dirty="0">
                  <a:solidFill>
                    <a:schemeClr val="tx2"/>
                  </a:solidFill>
                </a:rPr>
                <a:t>1GHz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31A12B7-5C7D-EF4D-B188-5D09378F6EAE}"/>
                </a:ext>
              </a:extLst>
            </p:cNvPr>
            <p:cNvSpPr txBox="1"/>
            <p:nvPr/>
          </p:nvSpPr>
          <p:spPr>
            <a:xfrm>
              <a:off x="2152439" y="2652569"/>
              <a:ext cx="575012" cy="360850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400" dirty="0">
                  <a:solidFill>
                    <a:schemeClr val="tx2"/>
                  </a:solidFill>
                </a:rPr>
                <a:t>6GHz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20A1AE0-C525-8C4D-895B-443484DDB451}"/>
                </a:ext>
              </a:extLst>
            </p:cNvPr>
            <p:cNvSpPr txBox="1"/>
            <p:nvPr/>
          </p:nvSpPr>
          <p:spPr>
            <a:xfrm>
              <a:off x="3737795" y="2652569"/>
              <a:ext cx="680809" cy="360850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400" dirty="0">
                  <a:solidFill>
                    <a:schemeClr val="tx2"/>
                  </a:solidFill>
                </a:rPr>
                <a:t>24GHz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232D371-B639-8243-90A6-9BF7BE818BE3}"/>
                </a:ext>
              </a:extLst>
            </p:cNvPr>
            <p:cNvSpPr txBox="1"/>
            <p:nvPr/>
          </p:nvSpPr>
          <p:spPr>
            <a:xfrm>
              <a:off x="4244401" y="3366945"/>
              <a:ext cx="785966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200" b="1" dirty="0" err="1">
                  <a:solidFill>
                    <a:schemeClr val="tx2"/>
                  </a:solidFill>
                </a:rPr>
                <a:t>mmWave</a:t>
              </a:r>
              <a:endParaRPr lang="en-US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1BEB13F-E5E7-2E4B-BDE8-0C35C6D1DDF8}"/>
                </a:ext>
              </a:extLst>
            </p:cNvPr>
            <p:cNvSpPr txBox="1"/>
            <p:nvPr/>
          </p:nvSpPr>
          <p:spPr>
            <a:xfrm>
              <a:off x="1916691" y="1915918"/>
              <a:ext cx="2310615" cy="391628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>
              <a:sp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600" b="1" dirty="0">
                  <a:solidFill>
                    <a:schemeClr val="tx2"/>
                  </a:solidFill>
                </a:rPr>
                <a:t>New Spectrum Options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D73ECE5-5A01-3948-911A-2EB04B5B5779}"/>
              </a:ext>
            </a:extLst>
          </p:cNvPr>
          <p:cNvSpPr txBox="1"/>
          <p:nvPr/>
        </p:nvSpPr>
        <p:spPr>
          <a:xfrm>
            <a:off x="5087139" y="4180888"/>
            <a:ext cx="2242199" cy="391628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US" sz="1600" b="1" dirty="0">
                <a:solidFill>
                  <a:schemeClr val="tx2"/>
                </a:solidFill>
              </a:rPr>
              <a:t>Larger Radio Channels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22554DB-7E47-424C-B244-D6DF4A7097DC}"/>
              </a:ext>
            </a:extLst>
          </p:cNvPr>
          <p:cNvGrpSpPr/>
          <p:nvPr/>
        </p:nvGrpSpPr>
        <p:grpSpPr>
          <a:xfrm>
            <a:off x="4324532" y="4732087"/>
            <a:ext cx="3767413" cy="1165774"/>
            <a:chOff x="4324532" y="4732087"/>
            <a:chExt cx="3767413" cy="1165774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D4BDA652-225F-1945-AFB2-8A8F27DF2697}"/>
                </a:ext>
              </a:extLst>
            </p:cNvPr>
            <p:cNvCxnSpPr>
              <a:cxnSpLocks/>
            </p:cNvCxnSpPr>
            <p:nvPr/>
          </p:nvCxnSpPr>
          <p:spPr>
            <a:xfrm>
              <a:off x="6764854" y="4732087"/>
              <a:ext cx="0" cy="1165774"/>
            </a:xfrm>
            <a:prstGeom prst="straightConnector1">
              <a:avLst/>
            </a:prstGeom>
            <a:ln w="22225">
              <a:solidFill>
                <a:schemeClr val="tx2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66A5AA-DDC2-654E-AB0A-3CF709A021AB}"/>
                </a:ext>
              </a:extLst>
            </p:cNvPr>
            <p:cNvSpPr txBox="1"/>
            <p:nvPr/>
          </p:nvSpPr>
          <p:spPr>
            <a:xfrm>
              <a:off x="6800583" y="5134549"/>
              <a:ext cx="1291362" cy="360850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>
              <a:sp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400" dirty="0">
                  <a:solidFill>
                    <a:schemeClr val="tx2"/>
                  </a:solidFill>
                </a:rPr>
                <a:t>Up to 400MHz</a:t>
              </a:r>
            </a:p>
          </p:txBody>
        </p:sp>
        <p:sp>
          <p:nvSpPr>
            <p:cNvPr id="9" name="Can 8">
              <a:extLst>
                <a:ext uri="{FF2B5EF4-FFF2-40B4-BE49-F238E27FC236}">
                  <a16:creationId xmlns:a16="http://schemas.microsoft.com/office/drawing/2014/main" id="{1F6DC2C4-D3CA-114C-B41C-E76D9B88EB68}"/>
                </a:ext>
              </a:extLst>
            </p:cNvPr>
            <p:cNvSpPr/>
            <p:nvPr/>
          </p:nvSpPr>
          <p:spPr>
            <a:xfrm rot="5400000">
              <a:off x="4871456" y="4185163"/>
              <a:ext cx="1165774" cy="2259621"/>
            </a:xfrm>
            <a:prstGeom prst="ca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2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CB9F83-D6E9-B243-80F9-68283F59561D}"/>
              </a:ext>
            </a:extLst>
          </p:cNvPr>
          <p:cNvGrpSpPr/>
          <p:nvPr/>
        </p:nvGrpSpPr>
        <p:grpSpPr>
          <a:xfrm>
            <a:off x="7707528" y="1914813"/>
            <a:ext cx="2685045" cy="1681090"/>
            <a:chOff x="7707528" y="1914813"/>
            <a:chExt cx="2685045" cy="168109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6227DA0-F7DA-E948-9E56-B153A05AA3CD}"/>
                </a:ext>
              </a:extLst>
            </p:cNvPr>
            <p:cNvSpPr txBox="1"/>
            <p:nvPr/>
          </p:nvSpPr>
          <p:spPr>
            <a:xfrm>
              <a:off x="8245273" y="1914813"/>
              <a:ext cx="1497315" cy="39162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r>
                <a:rPr lang="en-US" sz="1600" b="1" dirty="0">
                  <a:solidFill>
                    <a:schemeClr val="tx2"/>
                  </a:solidFill>
                </a:rPr>
                <a:t>Massive MIMO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9DA2854-1499-8142-8B58-CDEA208DE69B}"/>
                </a:ext>
              </a:extLst>
            </p:cNvPr>
            <p:cNvGrpSpPr/>
            <p:nvPr/>
          </p:nvGrpSpPr>
          <p:grpSpPr>
            <a:xfrm>
              <a:off x="8271370" y="2671144"/>
              <a:ext cx="2121203" cy="924759"/>
              <a:chOff x="8271370" y="2671144"/>
              <a:chExt cx="2121203" cy="924759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1113EE4-D05A-C04F-AD41-9D08F0115A67}"/>
                  </a:ext>
                </a:extLst>
              </p:cNvPr>
              <p:cNvSpPr/>
              <p:nvPr/>
            </p:nvSpPr>
            <p:spPr>
              <a:xfrm rot="20538978">
                <a:off x="8277539" y="2671144"/>
                <a:ext cx="2071687" cy="317575"/>
              </a:xfrm>
              <a:prstGeom prst="ellipse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spcAft>
                    <a:spcPts val="300"/>
                  </a:spcAft>
                  <a:buSzPct val="100000"/>
                </a:pPr>
                <a:endParaRPr lang="en-US" sz="1200" dirty="0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1C6918E7-5841-924E-A3CD-4D7C3FA29E4D}"/>
                  </a:ext>
                </a:extLst>
              </p:cNvPr>
              <p:cNvSpPr/>
              <p:nvPr/>
            </p:nvSpPr>
            <p:spPr>
              <a:xfrm rot="20838978">
                <a:off x="8301552" y="2760537"/>
                <a:ext cx="2071687" cy="317575"/>
              </a:xfrm>
              <a:prstGeom prst="ellipse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spcAft>
                    <a:spcPts val="300"/>
                  </a:spcAft>
                  <a:buSzPct val="100000"/>
                </a:pPr>
                <a:endParaRPr lang="en-US" sz="1200" dirty="0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AE28756B-4315-3848-ACF8-825CAF8C38D3}"/>
                  </a:ext>
                </a:extLst>
              </p:cNvPr>
              <p:cNvSpPr/>
              <p:nvPr/>
            </p:nvSpPr>
            <p:spPr>
              <a:xfrm rot="21138978">
                <a:off x="8313361" y="2843825"/>
                <a:ext cx="2071687" cy="317575"/>
              </a:xfrm>
              <a:prstGeom prst="ellipse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spcAft>
                    <a:spcPts val="300"/>
                  </a:spcAft>
                  <a:buSzPct val="100000"/>
                </a:pPr>
                <a:endParaRPr lang="en-US" sz="1200" dirty="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CA16FF98-B677-3345-85C9-96B958450D17}"/>
                  </a:ext>
                </a:extLst>
              </p:cNvPr>
              <p:cNvSpPr/>
              <p:nvPr/>
            </p:nvSpPr>
            <p:spPr>
              <a:xfrm rot="21438978">
                <a:off x="8320886" y="2931811"/>
                <a:ext cx="2071687" cy="317575"/>
              </a:xfrm>
              <a:prstGeom prst="ellipse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spcAft>
                    <a:spcPts val="300"/>
                  </a:spcAft>
                  <a:buSzPct val="100000"/>
                </a:pPr>
                <a:endParaRPr lang="en-US" sz="1200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95A2999E-4617-5B4B-A85D-9BD40AD3434C}"/>
                  </a:ext>
                </a:extLst>
              </p:cNvPr>
              <p:cNvSpPr/>
              <p:nvPr/>
            </p:nvSpPr>
            <p:spPr>
              <a:xfrm rot="138978">
                <a:off x="8320075" y="3022454"/>
                <a:ext cx="2071687" cy="317575"/>
              </a:xfrm>
              <a:prstGeom prst="ellipse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spcAft>
                    <a:spcPts val="300"/>
                  </a:spcAft>
                  <a:buSzPct val="100000"/>
                </a:pPr>
                <a:endParaRPr lang="en-US" sz="1200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6CFDC6F0-B904-8748-9C81-5FA617546D7A}"/>
                  </a:ext>
                </a:extLst>
              </p:cNvPr>
              <p:cNvSpPr/>
              <p:nvPr/>
            </p:nvSpPr>
            <p:spPr>
              <a:xfrm rot="438978">
                <a:off x="8308812" y="3103100"/>
                <a:ext cx="2071687" cy="317575"/>
              </a:xfrm>
              <a:prstGeom prst="ellipse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spcAft>
                    <a:spcPts val="300"/>
                  </a:spcAft>
                  <a:buSzPct val="100000"/>
                </a:pPr>
                <a:endParaRPr lang="en-US" sz="1200" dirty="0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41B201B8-1534-B746-9B85-B529DAADFB03}"/>
                  </a:ext>
                </a:extLst>
              </p:cNvPr>
              <p:cNvSpPr/>
              <p:nvPr/>
            </p:nvSpPr>
            <p:spPr>
              <a:xfrm rot="738978">
                <a:off x="8293598" y="3191262"/>
                <a:ext cx="2071687" cy="317575"/>
              </a:xfrm>
              <a:prstGeom prst="ellipse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spcAft>
                    <a:spcPts val="300"/>
                  </a:spcAft>
                  <a:buSzPct val="100000"/>
                </a:pPr>
                <a:endParaRPr lang="en-US" sz="1200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3F87B79-2498-E54E-93FE-03D17B038EAC}"/>
                  </a:ext>
                </a:extLst>
              </p:cNvPr>
              <p:cNvSpPr/>
              <p:nvPr/>
            </p:nvSpPr>
            <p:spPr>
              <a:xfrm rot="1038978">
                <a:off x="8271370" y="3278328"/>
                <a:ext cx="2071687" cy="317575"/>
              </a:xfrm>
              <a:prstGeom prst="ellipse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spcAft>
                    <a:spcPts val="300"/>
                  </a:spcAft>
                  <a:buSzPct val="100000"/>
                </a:pPr>
                <a:endParaRPr lang="en-US" sz="1200" dirty="0"/>
              </a:p>
            </p:txBody>
          </p:sp>
        </p:grpSp>
        <p:pic>
          <p:nvPicPr>
            <p:cNvPr id="86" name="Picture 12" descr="\\DML-NAS\DML_Data\1 Live Jobs\Nokia\21314 - Nokia Icon update March 2016\Artwork\NOKIA Network Icons - All PNGs\Blue Black PNG Icons\AERIAL ICON_Blue Black_RGB.png">
              <a:extLst>
                <a:ext uri="{FF2B5EF4-FFF2-40B4-BE49-F238E27FC236}">
                  <a16:creationId xmlns:a16="http://schemas.microsoft.com/office/drawing/2014/main" id="{C9EA2A27-6B8F-7F4A-992B-D4D211FDDA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7528" y="2854113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52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2">
            <a:extLst>
              <a:ext uri="{FF2B5EF4-FFF2-40B4-BE49-F238E27FC236}">
                <a16:creationId xmlns:a16="http://schemas.microsoft.com/office/drawing/2014/main" id="{D1436A09-AB49-4A0B-BD96-39A79D4D92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 noProof="0"/>
              <a:t>ITNOG5</a:t>
            </a:r>
            <a:endParaRPr lang="en-US" noProof="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550BFC2-5F34-8448-A2B2-EA7D1D98A7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CPRI bandwidth explosion with massive MIMO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307A761-5883-6F48-A762-F59D019DD7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Current CRAN Architecture Unfit for 5G Deployments</a:t>
            </a:r>
          </a:p>
        </p:txBody>
      </p: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1E48C18B-6558-6545-93CA-F00E153D1C06}"/>
              </a:ext>
            </a:extLst>
          </p:cNvPr>
          <p:cNvGrpSpPr/>
          <p:nvPr/>
        </p:nvGrpSpPr>
        <p:grpSpPr>
          <a:xfrm>
            <a:off x="1432402" y="1708111"/>
            <a:ext cx="8423555" cy="4044227"/>
            <a:chOff x="534939" y="1884295"/>
            <a:chExt cx="8423555" cy="404422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F47128D-EB6D-214B-960D-2215E08DCE40}"/>
                </a:ext>
              </a:extLst>
            </p:cNvPr>
            <p:cNvSpPr txBox="1"/>
            <p:nvPr/>
          </p:nvSpPr>
          <p:spPr>
            <a:xfrm>
              <a:off x="809055" y="4299388"/>
              <a:ext cx="589439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algn="r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1Gbps</a:t>
              </a:r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CE094C92-315B-C942-A2D8-AF76E1AAE999}"/>
                </a:ext>
              </a:extLst>
            </p:cNvPr>
            <p:cNvSpPr txBox="1"/>
            <p:nvPr/>
          </p:nvSpPr>
          <p:spPr>
            <a:xfrm>
              <a:off x="717684" y="3494357"/>
              <a:ext cx="680809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algn="r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10Gbps</a:t>
              </a:r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10B44896-281C-534F-9E14-8CC7D9918C2D}"/>
                </a:ext>
              </a:extLst>
            </p:cNvPr>
            <p:cNvSpPr txBox="1"/>
            <p:nvPr/>
          </p:nvSpPr>
          <p:spPr>
            <a:xfrm>
              <a:off x="626311" y="2689326"/>
              <a:ext cx="772181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algn="r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100Gbps</a:t>
              </a:r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7DED75DD-DCDA-DF43-A4E2-01BC9AEECC4E}"/>
                </a:ext>
              </a:extLst>
            </p:cNvPr>
            <p:cNvSpPr txBox="1"/>
            <p:nvPr/>
          </p:nvSpPr>
          <p:spPr>
            <a:xfrm>
              <a:off x="534939" y="1884295"/>
              <a:ext cx="863553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algn="r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1000Gbps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CC35A3E-BC0F-9C45-BF3C-686F7A379C6B}"/>
                </a:ext>
              </a:extLst>
            </p:cNvPr>
            <p:cNvCxnSpPr>
              <a:cxnSpLocks/>
            </p:cNvCxnSpPr>
            <p:nvPr/>
          </p:nvCxnSpPr>
          <p:spPr>
            <a:xfrm>
              <a:off x="1398494" y="4464424"/>
              <a:ext cx="7560000" cy="23394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55C7D3D5-7339-074B-B8D5-035B1EC4D288}"/>
                </a:ext>
              </a:extLst>
            </p:cNvPr>
            <p:cNvCxnSpPr>
              <a:cxnSpLocks/>
            </p:cNvCxnSpPr>
            <p:nvPr/>
          </p:nvCxnSpPr>
          <p:spPr>
            <a:xfrm>
              <a:off x="1398494" y="3659393"/>
              <a:ext cx="756000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5B5C2B2A-D920-4846-9FF2-3571DF151555}"/>
                </a:ext>
              </a:extLst>
            </p:cNvPr>
            <p:cNvCxnSpPr>
              <a:cxnSpLocks/>
            </p:cNvCxnSpPr>
            <p:nvPr/>
          </p:nvCxnSpPr>
          <p:spPr>
            <a:xfrm>
              <a:off x="1398494" y="2854362"/>
              <a:ext cx="756000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C8BB5063-7108-4948-A5CA-83D4E1131666}"/>
                </a:ext>
              </a:extLst>
            </p:cNvPr>
            <p:cNvCxnSpPr>
              <a:cxnSpLocks/>
            </p:cNvCxnSpPr>
            <p:nvPr/>
          </p:nvCxnSpPr>
          <p:spPr>
            <a:xfrm>
              <a:off x="1398494" y="2049331"/>
              <a:ext cx="756000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A6417B97-66C0-A948-8723-628AD01FC611}"/>
                </a:ext>
              </a:extLst>
            </p:cNvPr>
            <p:cNvCxnSpPr>
              <a:cxnSpLocks/>
            </p:cNvCxnSpPr>
            <p:nvPr/>
          </p:nvCxnSpPr>
          <p:spPr>
            <a:xfrm>
              <a:off x="1398494" y="5271249"/>
              <a:ext cx="7560000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F49071F5-9123-414D-951B-831BE07E8629}"/>
                </a:ext>
              </a:extLst>
            </p:cNvPr>
            <p:cNvSpPr/>
            <p:nvPr/>
          </p:nvSpPr>
          <p:spPr>
            <a:xfrm>
              <a:off x="2260517" y="4464424"/>
              <a:ext cx="720000" cy="8050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200" dirty="0"/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9193019A-28D1-ED47-A6D6-F3EE5FF3EE17}"/>
                </a:ext>
              </a:extLst>
            </p:cNvPr>
            <p:cNvSpPr/>
            <p:nvPr/>
          </p:nvSpPr>
          <p:spPr>
            <a:xfrm>
              <a:off x="3951261" y="4213952"/>
              <a:ext cx="720000" cy="10555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2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130B461-6009-D145-8249-A162F2A72E86}"/>
                </a:ext>
              </a:extLst>
            </p:cNvPr>
            <p:cNvSpPr txBox="1"/>
            <p:nvPr/>
          </p:nvSpPr>
          <p:spPr>
            <a:xfrm>
              <a:off x="2269692" y="5313756"/>
              <a:ext cx="701649" cy="614766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400" dirty="0">
                  <a:solidFill>
                    <a:schemeClr val="tx2"/>
                  </a:solidFill>
                </a:rPr>
                <a:t>1Tx</a:t>
              </a:r>
            </a:p>
            <a:p>
              <a:pPr algn="ctr">
                <a:spcAft>
                  <a:spcPts val="300"/>
                </a:spcAft>
                <a:buSzPct val="100000"/>
              </a:pPr>
              <a:r>
                <a:rPr lang="en-US" sz="1400" dirty="0">
                  <a:solidFill>
                    <a:schemeClr val="tx2"/>
                  </a:solidFill>
                </a:rPr>
                <a:t>20MHz</a:t>
              </a:r>
            </a:p>
          </p:txBody>
        </p:sp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0E751D02-24F3-F441-9D2E-5D29ABD92F71}"/>
                </a:ext>
              </a:extLst>
            </p:cNvPr>
            <p:cNvSpPr txBox="1"/>
            <p:nvPr/>
          </p:nvSpPr>
          <p:spPr>
            <a:xfrm>
              <a:off x="3960436" y="5313756"/>
              <a:ext cx="701649" cy="614766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400" dirty="0">
                  <a:solidFill>
                    <a:schemeClr val="tx2"/>
                  </a:solidFill>
                </a:rPr>
                <a:t>4Tx</a:t>
              </a:r>
            </a:p>
            <a:p>
              <a:pPr algn="ctr">
                <a:spcAft>
                  <a:spcPts val="300"/>
                </a:spcAft>
                <a:buSzPct val="100000"/>
              </a:pPr>
              <a:r>
                <a:rPr lang="en-US" sz="1400" dirty="0">
                  <a:solidFill>
                    <a:schemeClr val="tx2"/>
                  </a:solidFill>
                </a:rPr>
                <a:t>20MHz</a:t>
              </a:r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13610F9C-FC64-A649-8A98-A50BF04466B7}"/>
                </a:ext>
              </a:extLst>
            </p:cNvPr>
            <p:cNvSpPr/>
            <p:nvPr/>
          </p:nvSpPr>
          <p:spPr>
            <a:xfrm>
              <a:off x="5642005" y="3200482"/>
              <a:ext cx="720000" cy="20689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200" dirty="0"/>
            </a:p>
          </p:txBody>
        </p: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772299F4-ACC7-F145-9E16-91DF95564FEB}"/>
                </a:ext>
              </a:extLst>
            </p:cNvPr>
            <p:cNvSpPr txBox="1"/>
            <p:nvPr/>
          </p:nvSpPr>
          <p:spPr>
            <a:xfrm>
              <a:off x="5651180" y="5313756"/>
              <a:ext cx="701649" cy="614766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400" dirty="0">
                  <a:solidFill>
                    <a:schemeClr val="tx2"/>
                  </a:solidFill>
                </a:rPr>
                <a:t>64Tx</a:t>
              </a:r>
            </a:p>
            <a:p>
              <a:pPr algn="ctr">
                <a:spcAft>
                  <a:spcPts val="300"/>
                </a:spcAft>
                <a:buSzPct val="100000"/>
              </a:pPr>
              <a:r>
                <a:rPr lang="en-US" sz="1400" dirty="0">
                  <a:solidFill>
                    <a:schemeClr val="tx2"/>
                  </a:solidFill>
                </a:rPr>
                <a:t>20MHz</a:t>
              </a:r>
            </a:p>
          </p:txBody>
        </p: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B967DA33-1631-1543-A7AA-1B132ABE637F}"/>
                </a:ext>
              </a:extLst>
            </p:cNvPr>
            <p:cNvSpPr/>
            <p:nvPr/>
          </p:nvSpPr>
          <p:spPr>
            <a:xfrm>
              <a:off x="7332749" y="2657493"/>
              <a:ext cx="720000" cy="26119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200" dirty="0"/>
            </a:p>
          </p:txBody>
        </p: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D0E5523D-6A6F-FC44-BFC5-A3C2ECE5B7C8}"/>
                </a:ext>
              </a:extLst>
            </p:cNvPr>
            <p:cNvSpPr txBox="1"/>
            <p:nvPr/>
          </p:nvSpPr>
          <p:spPr>
            <a:xfrm>
              <a:off x="7289025" y="5313756"/>
              <a:ext cx="807447" cy="614766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400" dirty="0">
                  <a:solidFill>
                    <a:schemeClr val="tx2"/>
                  </a:solidFill>
                </a:rPr>
                <a:t>64Tx</a:t>
              </a:r>
            </a:p>
            <a:p>
              <a:pPr algn="ctr">
                <a:spcAft>
                  <a:spcPts val="300"/>
                </a:spcAft>
                <a:buSzPct val="100000"/>
              </a:pPr>
              <a:r>
                <a:rPr lang="en-US" sz="1400" dirty="0">
                  <a:solidFill>
                    <a:schemeClr val="tx2"/>
                  </a:solidFill>
                </a:rPr>
                <a:t>100MHz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E84716-8B96-AE43-94DF-BB7409310294}"/>
                </a:ext>
              </a:extLst>
            </p:cNvPr>
            <p:cNvSpPr txBox="1"/>
            <p:nvPr/>
          </p:nvSpPr>
          <p:spPr>
            <a:xfrm>
              <a:off x="2489927" y="4470062"/>
              <a:ext cx="267234" cy="391628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>
              <a:sp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6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817BB2D6-977B-FD43-859A-D5C074933589}"/>
                </a:ext>
              </a:extLst>
            </p:cNvPr>
            <p:cNvSpPr txBox="1"/>
            <p:nvPr/>
          </p:nvSpPr>
          <p:spPr>
            <a:xfrm>
              <a:off x="4177644" y="4220357"/>
              <a:ext cx="267234" cy="391628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>
              <a:sp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6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50FCEFC8-4A99-D841-B12A-FC651A1C4A36}"/>
                </a:ext>
              </a:extLst>
            </p:cNvPr>
            <p:cNvSpPr txBox="1"/>
            <p:nvPr/>
          </p:nvSpPr>
          <p:spPr>
            <a:xfrm>
              <a:off x="5807473" y="3202448"/>
              <a:ext cx="389064" cy="391628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>
              <a:sp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600" dirty="0">
                  <a:solidFill>
                    <a:schemeClr val="bg1"/>
                  </a:solidFill>
                </a:rPr>
                <a:t>64</a:t>
              </a:r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986EB5E0-B729-3241-A575-AC3540256916}"/>
                </a:ext>
              </a:extLst>
            </p:cNvPr>
            <p:cNvSpPr txBox="1"/>
            <p:nvPr/>
          </p:nvSpPr>
          <p:spPr>
            <a:xfrm>
              <a:off x="7437303" y="2663184"/>
              <a:ext cx="510892" cy="391628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>
              <a:sp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600" dirty="0">
                  <a:solidFill>
                    <a:schemeClr val="bg1"/>
                  </a:solidFill>
                </a:rPr>
                <a:t>320</a:t>
              </a:r>
            </a:p>
          </p:txBody>
        </p:sp>
      </p:grpSp>
      <p:sp>
        <p:nvSpPr>
          <p:cNvPr id="298" name="TextBox 297">
            <a:extLst>
              <a:ext uri="{FF2B5EF4-FFF2-40B4-BE49-F238E27FC236}">
                <a16:creationId xmlns:a16="http://schemas.microsoft.com/office/drawing/2014/main" id="{E41B2FF3-EE35-EE45-94B7-85840466FF6C}"/>
              </a:ext>
            </a:extLst>
          </p:cNvPr>
          <p:cNvSpPr txBox="1"/>
          <p:nvPr/>
        </p:nvSpPr>
        <p:spPr>
          <a:xfrm>
            <a:off x="8389111" y="1592147"/>
            <a:ext cx="1547841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r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*Approximate values</a:t>
            </a:r>
          </a:p>
        </p:txBody>
      </p:sp>
    </p:spTree>
    <p:extLst>
      <p:ext uri="{BB962C8B-B14F-4D97-AF65-F5344CB8AC3E}">
        <p14:creationId xmlns:p14="http://schemas.microsoft.com/office/powerpoint/2010/main" val="3213151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83C470-B86B-1E4E-9092-FFE4249120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ITNOG5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43284-29DF-1841-816B-E1021777CB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RAN protocol stack split options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FDA0F3-7118-FC42-A97D-86E9C75350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Addressing the Fronthaul Bandwidth Challenges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ADFA12-CCB2-EF42-9B2F-D4180F88036F}"/>
              </a:ext>
            </a:extLst>
          </p:cNvPr>
          <p:cNvSpPr/>
          <p:nvPr/>
        </p:nvSpPr>
        <p:spPr>
          <a:xfrm>
            <a:off x="1794645" y="2060576"/>
            <a:ext cx="1080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9F97AA-73CF-4240-A79D-E78B39CCD69A}"/>
              </a:ext>
            </a:extLst>
          </p:cNvPr>
          <p:cNvSpPr txBox="1"/>
          <p:nvPr/>
        </p:nvSpPr>
        <p:spPr>
          <a:xfrm>
            <a:off x="1902031" y="2154472"/>
            <a:ext cx="865229" cy="360000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no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600" dirty="0">
                <a:solidFill>
                  <a:sysClr val="windowText" lastClr="000000"/>
                </a:solidFill>
              </a:rPr>
              <a:t>PDCP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90A9C58-A5F7-8E4D-964F-6672CEE81CF6}"/>
              </a:ext>
            </a:extLst>
          </p:cNvPr>
          <p:cNvCxnSpPr>
            <a:cxnSpLocks/>
          </p:cNvCxnSpPr>
          <p:nvPr/>
        </p:nvCxnSpPr>
        <p:spPr>
          <a:xfrm flipH="1">
            <a:off x="2334645" y="5203518"/>
            <a:ext cx="338" cy="327556"/>
          </a:xfrm>
          <a:prstGeom prst="straightConnector1">
            <a:avLst/>
          </a:prstGeom>
          <a:ln w="19050">
            <a:solidFill>
              <a:schemeClr val="bg2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72A8925-83CD-9D49-A9EC-CEE9190CFD61}"/>
              </a:ext>
            </a:extLst>
          </p:cNvPr>
          <p:cNvCxnSpPr>
            <a:cxnSpLocks/>
          </p:cNvCxnSpPr>
          <p:nvPr/>
        </p:nvCxnSpPr>
        <p:spPr>
          <a:xfrm>
            <a:off x="1794645" y="5367296"/>
            <a:ext cx="249061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F27EBA9D-DC86-5743-9254-2BC651AB42F9}"/>
              </a:ext>
            </a:extLst>
          </p:cNvPr>
          <p:cNvSpPr txBox="1"/>
          <p:nvPr/>
        </p:nvSpPr>
        <p:spPr>
          <a:xfrm>
            <a:off x="4284749" y="4761173"/>
            <a:ext cx="865229" cy="344143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no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400" dirty="0">
                <a:solidFill>
                  <a:sysClr val="windowText" lastClr="000000"/>
                </a:solidFill>
              </a:rPr>
              <a:t>Option 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CBBD3EE-0DCB-6641-B569-5402A07018B0}"/>
              </a:ext>
            </a:extLst>
          </p:cNvPr>
          <p:cNvSpPr/>
          <p:nvPr/>
        </p:nvSpPr>
        <p:spPr>
          <a:xfrm>
            <a:off x="1794645" y="2928132"/>
            <a:ext cx="1080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5486A2E-360F-A440-BC41-26121DC05435}"/>
              </a:ext>
            </a:extLst>
          </p:cNvPr>
          <p:cNvSpPr txBox="1"/>
          <p:nvPr/>
        </p:nvSpPr>
        <p:spPr>
          <a:xfrm>
            <a:off x="1902031" y="3018132"/>
            <a:ext cx="865229" cy="360000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no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600" dirty="0">
                <a:solidFill>
                  <a:sysClr val="windowText" lastClr="000000"/>
                </a:solidFill>
              </a:rPr>
              <a:t>RLC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5D18C1D-1D08-7A46-8422-E92C8806CF05}"/>
              </a:ext>
            </a:extLst>
          </p:cNvPr>
          <p:cNvSpPr/>
          <p:nvPr/>
        </p:nvSpPr>
        <p:spPr>
          <a:xfrm>
            <a:off x="1794814" y="3795688"/>
            <a:ext cx="1080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F7B7B14-CC79-0C4F-A54B-8D3E084C36D1}"/>
              </a:ext>
            </a:extLst>
          </p:cNvPr>
          <p:cNvSpPr txBox="1"/>
          <p:nvPr/>
        </p:nvSpPr>
        <p:spPr>
          <a:xfrm>
            <a:off x="1902200" y="3885688"/>
            <a:ext cx="865229" cy="360000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no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600" dirty="0">
                <a:solidFill>
                  <a:sysClr val="windowText" lastClr="000000"/>
                </a:solidFill>
              </a:rPr>
              <a:t>MAC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F123B9C-4456-C94F-BF88-5923F7054A79}"/>
              </a:ext>
            </a:extLst>
          </p:cNvPr>
          <p:cNvSpPr/>
          <p:nvPr/>
        </p:nvSpPr>
        <p:spPr>
          <a:xfrm>
            <a:off x="1794983" y="4663244"/>
            <a:ext cx="1080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10E82A2-C6AF-D24E-8C52-CCF5D79FED5F}"/>
              </a:ext>
            </a:extLst>
          </p:cNvPr>
          <p:cNvSpPr txBox="1"/>
          <p:nvPr/>
        </p:nvSpPr>
        <p:spPr>
          <a:xfrm>
            <a:off x="1902369" y="4753244"/>
            <a:ext cx="865229" cy="360000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no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600" dirty="0">
                <a:solidFill>
                  <a:sysClr val="windowText" lastClr="000000"/>
                </a:solidFill>
              </a:rPr>
              <a:t>PHY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7E01755-F938-6745-B9B4-07851BBAEC43}"/>
              </a:ext>
            </a:extLst>
          </p:cNvPr>
          <p:cNvSpPr/>
          <p:nvPr/>
        </p:nvSpPr>
        <p:spPr>
          <a:xfrm>
            <a:off x="1794645" y="5530800"/>
            <a:ext cx="1080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796CF94-A8F4-BD4D-89DC-8D9F4198C6C3}"/>
              </a:ext>
            </a:extLst>
          </p:cNvPr>
          <p:cNvSpPr txBox="1"/>
          <p:nvPr/>
        </p:nvSpPr>
        <p:spPr>
          <a:xfrm>
            <a:off x="1902031" y="5624696"/>
            <a:ext cx="865229" cy="360000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no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600" dirty="0">
                <a:solidFill>
                  <a:sysClr val="windowText" lastClr="000000"/>
                </a:solidFill>
              </a:rPr>
              <a:t>RF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687AEA-AAC3-394D-B854-835A3C9031AA}"/>
              </a:ext>
            </a:extLst>
          </p:cNvPr>
          <p:cNvSpPr/>
          <p:nvPr/>
        </p:nvSpPr>
        <p:spPr>
          <a:xfrm>
            <a:off x="2580663" y="1225514"/>
            <a:ext cx="1080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72F774-B708-FD4E-BA2A-E0357AC9FA14}"/>
              </a:ext>
            </a:extLst>
          </p:cNvPr>
          <p:cNvSpPr txBox="1"/>
          <p:nvPr/>
        </p:nvSpPr>
        <p:spPr>
          <a:xfrm>
            <a:off x="2688049" y="1320604"/>
            <a:ext cx="865229" cy="360000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no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600" dirty="0">
                <a:solidFill>
                  <a:sysClr val="windowText" lastClr="000000"/>
                </a:solidFill>
              </a:rPr>
              <a:t>RRC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DCC006C-10A6-804F-A8E8-EFA664BFFDC5}"/>
              </a:ext>
            </a:extLst>
          </p:cNvPr>
          <p:cNvSpPr/>
          <p:nvPr/>
        </p:nvSpPr>
        <p:spPr>
          <a:xfrm>
            <a:off x="1009334" y="1224037"/>
            <a:ext cx="1080000" cy="54000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20BB937-8BF0-C849-9FEF-BF0B2A9232F2}"/>
              </a:ext>
            </a:extLst>
          </p:cNvPr>
          <p:cNvSpPr txBox="1"/>
          <p:nvPr/>
        </p:nvSpPr>
        <p:spPr>
          <a:xfrm>
            <a:off x="1116720" y="1319127"/>
            <a:ext cx="865229" cy="360000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no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600" b="1" dirty="0">
                <a:solidFill>
                  <a:sysClr val="windowText" lastClr="000000"/>
                </a:solidFill>
              </a:rPr>
              <a:t>IP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C855BD6-5555-864B-B389-C401710D185C}"/>
              </a:ext>
            </a:extLst>
          </p:cNvPr>
          <p:cNvCxnSpPr>
            <a:cxnSpLocks/>
            <a:stCxn id="48" idx="2"/>
            <a:endCxn id="50" idx="0"/>
          </p:cNvCxnSpPr>
          <p:nvPr/>
        </p:nvCxnSpPr>
        <p:spPr>
          <a:xfrm>
            <a:off x="2334814" y="4335688"/>
            <a:ext cx="169" cy="327556"/>
          </a:xfrm>
          <a:prstGeom prst="straightConnector1">
            <a:avLst/>
          </a:prstGeom>
          <a:ln w="19050">
            <a:solidFill>
              <a:schemeClr val="bg2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7501F59-5495-1E4B-A19A-4E3D30B3BA83}"/>
              </a:ext>
            </a:extLst>
          </p:cNvPr>
          <p:cNvCxnSpPr>
            <a:cxnSpLocks/>
            <a:stCxn id="46" idx="2"/>
            <a:endCxn id="48" idx="0"/>
          </p:cNvCxnSpPr>
          <p:nvPr/>
        </p:nvCxnSpPr>
        <p:spPr>
          <a:xfrm>
            <a:off x="2334645" y="3468132"/>
            <a:ext cx="169" cy="327556"/>
          </a:xfrm>
          <a:prstGeom prst="straightConnector1">
            <a:avLst/>
          </a:prstGeom>
          <a:ln w="19050">
            <a:solidFill>
              <a:schemeClr val="bg2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26A31FC-D0D2-DC47-8926-36F96B6C5A6E}"/>
              </a:ext>
            </a:extLst>
          </p:cNvPr>
          <p:cNvCxnSpPr>
            <a:cxnSpLocks/>
            <a:stCxn id="8" idx="2"/>
            <a:endCxn id="46" idx="0"/>
          </p:cNvCxnSpPr>
          <p:nvPr/>
        </p:nvCxnSpPr>
        <p:spPr>
          <a:xfrm>
            <a:off x="2334645" y="2600576"/>
            <a:ext cx="0" cy="327556"/>
          </a:xfrm>
          <a:prstGeom prst="straightConnector1">
            <a:avLst/>
          </a:prstGeom>
          <a:ln w="19050">
            <a:solidFill>
              <a:schemeClr val="bg2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BE484429-C5E6-7E40-A5FA-092E082B759F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rot="5400000">
            <a:off x="2580123" y="1520036"/>
            <a:ext cx="295062" cy="786018"/>
          </a:xfrm>
          <a:prstGeom prst="bentConnector3">
            <a:avLst>
              <a:gd name="adj1" fmla="val 50000"/>
            </a:avLst>
          </a:prstGeom>
          <a:ln w="19050">
            <a:solidFill>
              <a:schemeClr val="bg2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348903F-5EF4-D14A-B982-905D04BDEB7D}"/>
              </a:ext>
            </a:extLst>
          </p:cNvPr>
          <p:cNvCxnSpPr>
            <a:cxnSpLocks/>
          </p:cNvCxnSpPr>
          <p:nvPr/>
        </p:nvCxnSpPr>
        <p:spPr>
          <a:xfrm>
            <a:off x="162107" y="4499466"/>
            <a:ext cx="412315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EF69221-9956-BE4C-9803-C58248BD2DCA}"/>
              </a:ext>
            </a:extLst>
          </p:cNvPr>
          <p:cNvCxnSpPr>
            <a:cxnSpLocks/>
          </p:cNvCxnSpPr>
          <p:nvPr/>
        </p:nvCxnSpPr>
        <p:spPr>
          <a:xfrm>
            <a:off x="1794645" y="3631910"/>
            <a:ext cx="249061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5C52855-A386-9449-B4C2-D8940CF0FA9A}"/>
              </a:ext>
            </a:extLst>
          </p:cNvPr>
          <p:cNvCxnSpPr>
            <a:cxnSpLocks/>
          </p:cNvCxnSpPr>
          <p:nvPr/>
        </p:nvCxnSpPr>
        <p:spPr>
          <a:xfrm>
            <a:off x="1794645" y="2764354"/>
            <a:ext cx="249061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C44DCFD5-F3F8-8E4F-A6DA-A3909F9CDFB8}"/>
              </a:ext>
            </a:extLst>
          </p:cNvPr>
          <p:cNvCxnSpPr>
            <a:cxnSpLocks/>
          </p:cNvCxnSpPr>
          <p:nvPr/>
        </p:nvCxnSpPr>
        <p:spPr>
          <a:xfrm>
            <a:off x="162107" y="1913045"/>
            <a:ext cx="412315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6ECDFA5-282A-814E-A8CE-410580F83CB9}"/>
              </a:ext>
            </a:extLst>
          </p:cNvPr>
          <p:cNvCxnSpPr>
            <a:cxnSpLocks/>
          </p:cNvCxnSpPr>
          <p:nvPr/>
        </p:nvCxnSpPr>
        <p:spPr>
          <a:xfrm>
            <a:off x="2874983" y="4933244"/>
            <a:ext cx="141027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DDD5D54-219D-2742-9762-95910F03D933}"/>
              </a:ext>
            </a:extLst>
          </p:cNvPr>
          <p:cNvCxnSpPr>
            <a:cxnSpLocks/>
          </p:cNvCxnSpPr>
          <p:nvPr/>
        </p:nvCxnSpPr>
        <p:spPr>
          <a:xfrm>
            <a:off x="2874814" y="4065462"/>
            <a:ext cx="1410105" cy="45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D8B53-A356-6249-9AC0-00EFD13FD2FE}"/>
              </a:ext>
            </a:extLst>
          </p:cNvPr>
          <p:cNvCxnSpPr>
            <a:cxnSpLocks/>
          </p:cNvCxnSpPr>
          <p:nvPr/>
        </p:nvCxnSpPr>
        <p:spPr>
          <a:xfrm>
            <a:off x="2874645" y="3197906"/>
            <a:ext cx="1410105" cy="45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519D5AC0-0793-1E48-8763-E274AD1ACC6E}"/>
              </a:ext>
            </a:extLst>
          </p:cNvPr>
          <p:cNvSpPr txBox="1"/>
          <p:nvPr/>
        </p:nvSpPr>
        <p:spPr>
          <a:xfrm>
            <a:off x="4284748" y="4326908"/>
            <a:ext cx="865229" cy="344143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no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400" dirty="0">
                <a:solidFill>
                  <a:sysClr val="windowText" lastClr="000000"/>
                </a:solidFill>
              </a:rPr>
              <a:t>Option 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AE41D53-1641-4647-BE8E-F0A2AB43961B}"/>
              </a:ext>
            </a:extLst>
          </p:cNvPr>
          <p:cNvSpPr txBox="1"/>
          <p:nvPr/>
        </p:nvSpPr>
        <p:spPr>
          <a:xfrm>
            <a:off x="4284747" y="3901839"/>
            <a:ext cx="865229" cy="344143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no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400" dirty="0">
                <a:solidFill>
                  <a:sysClr val="windowText" lastClr="000000"/>
                </a:solidFill>
              </a:rPr>
              <a:t>Option 5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F11DE0D-BBDB-3B44-944E-813C3FFDE248}"/>
              </a:ext>
            </a:extLst>
          </p:cNvPr>
          <p:cNvSpPr txBox="1"/>
          <p:nvPr/>
        </p:nvSpPr>
        <p:spPr>
          <a:xfrm>
            <a:off x="4284746" y="3466260"/>
            <a:ext cx="865229" cy="344143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no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400" dirty="0">
                <a:solidFill>
                  <a:sysClr val="windowText" lastClr="000000"/>
                </a:solidFill>
              </a:rPr>
              <a:t>Option 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5A7F3EF-9A72-5F4A-93B9-149ABC4D63AD}"/>
              </a:ext>
            </a:extLst>
          </p:cNvPr>
          <p:cNvSpPr txBox="1"/>
          <p:nvPr/>
        </p:nvSpPr>
        <p:spPr>
          <a:xfrm>
            <a:off x="4284745" y="3030681"/>
            <a:ext cx="865229" cy="344143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no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400" dirty="0">
                <a:solidFill>
                  <a:sysClr val="windowText" lastClr="000000"/>
                </a:solidFill>
              </a:rPr>
              <a:t>Option 3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CEC2ECB-CA81-B24C-B919-EE45284F517A}"/>
              </a:ext>
            </a:extLst>
          </p:cNvPr>
          <p:cNvSpPr txBox="1"/>
          <p:nvPr/>
        </p:nvSpPr>
        <p:spPr>
          <a:xfrm>
            <a:off x="4284744" y="2595102"/>
            <a:ext cx="865229" cy="344143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no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400" dirty="0">
                <a:solidFill>
                  <a:sysClr val="windowText" lastClr="000000"/>
                </a:solidFill>
              </a:rPr>
              <a:t>Option 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6823030-3E82-B24F-BBFC-D7097F550DB4}"/>
              </a:ext>
            </a:extLst>
          </p:cNvPr>
          <p:cNvSpPr txBox="1"/>
          <p:nvPr/>
        </p:nvSpPr>
        <p:spPr>
          <a:xfrm>
            <a:off x="4284743" y="1745849"/>
            <a:ext cx="865229" cy="344143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no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400" dirty="0">
                <a:solidFill>
                  <a:sysClr val="windowText" lastClr="000000"/>
                </a:solidFill>
              </a:rPr>
              <a:t>Option 1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F7A6D036-2CF6-A340-9E18-CDE457062F49}"/>
              </a:ext>
            </a:extLst>
          </p:cNvPr>
          <p:cNvCxnSpPr>
            <a:cxnSpLocks/>
            <a:stCxn id="56" idx="2"/>
            <a:endCxn id="8" idx="0"/>
          </p:cNvCxnSpPr>
          <p:nvPr/>
        </p:nvCxnSpPr>
        <p:spPr>
          <a:xfrm rot="16200000" flipH="1">
            <a:off x="1793720" y="1519650"/>
            <a:ext cx="296539" cy="785311"/>
          </a:xfrm>
          <a:prstGeom prst="bentConnector3">
            <a:avLst>
              <a:gd name="adj1" fmla="val 50000"/>
            </a:avLst>
          </a:prstGeom>
          <a:ln w="19050">
            <a:solidFill>
              <a:schemeClr val="bg2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F5CABEEC-534B-5347-824F-A9F56239C4F7}"/>
              </a:ext>
            </a:extLst>
          </p:cNvPr>
          <p:cNvSpPr txBox="1"/>
          <p:nvPr/>
        </p:nvSpPr>
        <p:spPr>
          <a:xfrm>
            <a:off x="316756" y="5045055"/>
            <a:ext cx="839764" cy="391628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600" b="1" dirty="0">
                <a:solidFill>
                  <a:schemeClr val="tx2"/>
                </a:solidFill>
              </a:rPr>
              <a:t>Layer 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A8E25D4-11BD-5849-BEA1-2783E8847C4E}"/>
              </a:ext>
            </a:extLst>
          </p:cNvPr>
          <p:cNvSpPr txBox="1"/>
          <p:nvPr/>
        </p:nvSpPr>
        <p:spPr>
          <a:xfrm>
            <a:off x="321211" y="2950351"/>
            <a:ext cx="839764" cy="391628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600" b="1" dirty="0">
                <a:solidFill>
                  <a:schemeClr val="tx2"/>
                </a:solidFill>
              </a:rPr>
              <a:t>Layer 2</a:t>
            </a:r>
          </a:p>
        </p:txBody>
      </p:sp>
      <p:sp>
        <p:nvSpPr>
          <p:cNvPr id="59" name="Triangle 58">
            <a:extLst>
              <a:ext uri="{FF2B5EF4-FFF2-40B4-BE49-F238E27FC236}">
                <a16:creationId xmlns:a16="http://schemas.microsoft.com/office/drawing/2014/main" id="{9DBE8C57-A3F0-1F44-BCA6-67BA3D3F2893}"/>
              </a:ext>
            </a:extLst>
          </p:cNvPr>
          <p:cNvSpPr/>
          <p:nvPr/>
        </p:nvSpPr>
        <p:spPr>
          <a:xfrm rot="10800000">
            <a:off x="5311003" y="1470144"/>
            <a:ext cx="766493" cy="4154552"/>
          </a:xfrm>
          <a:prstGeom prst="triangle">
            <a:avLst>
              <a:gd name="adj" fmla="val 5005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  <a:buSzPct val="100000"/>
            </a:pPr>
            <a:endParaRPr lang="en-US" sz="12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1A65B9E-36B4-9F46-BB45-0940D61B5EED}"/>
              </a:ext>
            </a:extLst>
          </p:cNvPr>
          <p:cNvSpPr txBox="1"/>
          <p:nvPr/>
        </p:nvSpPr>
        <p:spPr>
          <a:xfrm>
            <a:off x="5227503" y="1413019"/>
            <a:ext cx="963764" cy="478511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200" b="1" dirty="0">
                <a:solidFill>
                  <a:schemeClr val="bg1"/>
                </a:solidFill>
              </a:rPr>
              <a:t>Max.</a:t>
            </a:r>
          </a:p>
          <a:p>
            <a:pPr algn="ctr">
              <a:lnSpc>
                <a:spcPct val="90000"/>
              </a:lnSpc>
              <a:buSzPct val="100000"/>
            </a:pPr>
            <a:r>
              <a:rPr lang="en-US" sz="1200" b="1" dirty="0">
                <a:solidFill>
                  <a:schemeClr val="bg1"/>
                </a:solidFill>
              </a:rPr>
              <a:t>Latency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C23E8BF-7AF7-7E42-BEB4-9D2198FBDB6B}"/>
              </a:ext>
            </a:extLst>
          </p:cNvPr>
          <p:cNvSpPr txBox="1"/>
          <p:nvPr/>
        </p:nvSpPr>
        <p:spPr>
          <a:xfrm>
            <a:off x="3172574" y="5203518"/>
            <a:ext cx="587835" cy="367903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spAutoFit/>
          </a:bodyPr>
          <a:lstStyle/>
          <a:p>
            <a:pPr algn="l">
              <a:lnSpc>
                <a:spcPct val="90000"/>
              </a:lnSpc>
              <a:buSzPct val="100000"/>
            </a:pPr>
            <a:r>
              <a:rPr lang="en-US" sz="1600" b="1" dirty="0">
                <a:solidFill>
                  <a:schemeClr val="tx2"/>
                </a:solidFill>
              </a:rPr>
              <a:t>CPRI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E5DD3A3-F1BE-1848-AE4F-4810B08CBF10}"/>
              </a:ext>
            </a:extLst>
          </p:cNvPr>
          <p:cNvSpPr/>
          <p:nvPr/>
        </p:nvSpPr>
        <p:spPr>
          <a:xfrm>
            <a:off x="1706467" y="5161122"/>
            <a:ext cx="3585718" cy="412348"/>
          </a:xfrm>
          <a:prstGeom prst="rect">
            <a:avLst/>
          </a:prstGeom>
          <a:noFill/>
          <a:ln w="19050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35C1275-39AC-0E4D-A7DE-A386FB7F2D88}"/>
              </a:ext>
            </a:extLst>
          </p:cNvPr>
          <p:cNvSpPr txBox="1"/>
          <p:nvPr/>
        </p:nvSpPr>
        <p:spPr>
          <a:xfrm>
            <a:off x="4284743" y="5195225"/>
            <a:ext cx="865229" cy="344143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no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400" dirty="0">
                <a:solidFill>
                  <a:sysClr val="windowText" lastClr="000000"/>
                </a:solidFill>
              </a:rPr>
              <a:t>Option 8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20F6D5E-5510-4C31-BAB6-53054B0DFABA}"/>
              </a:ext>
            </a:extLst>
          </p:cNvPr>
          <p:cNvSpPr/>
          <p:nvPr/>
        </p:nvSpPr>
        <p:spPr>
          <a:xfrm>
            <a:off x="7683157" y="2039801"/>
            <a:ext cx="1080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EBE143D-0E6C-43DE-A935-0681EFE0DD23}"/>
              </a:ext>
            </a:extLst>
          </p:cNvPr>
          <p:cNvSpPr txBox="1"/>
          <p:nvPr/>
        </p:nvSpPr>
        <p:spPr>
          <a:xfrm>
            <a:off x="7790543" y="2133697"/>
            <a:ext cx="865229" cy="360000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no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600" dirty="0">
                <a:solidFill>
                  <a:sysClr val="windowText" lastClr="000000"/>
                </a:solidFill>
              </a:rPr>
              <a:t>PDCP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0EEB77D-5D88-4044-9D07-FC116BEC4199}"/>
              </a:ext>
            </a:extLst>
          </p:cNvPr>
          <p:cNvCxnSpPr>
            <a:cxnSpLocks/>
            <a:stCxn id="83" idx="2"/>
            <a:endCxn id="87" idx="0"/>
          </p:cNvCxnSpPr>
          <p:nvPr/>
        </p:nvCxnSpPr>
        <p:spPr>
          <a:xfrm flipH="1">
            <a:off x="8223157" y="5182469"/>
            <a:ext cx="338" cy="327556"/>
          </a:xfrm>
          <a:prstGeom prst="straightConnector1">
            <a:avLst/>
          </a:prstGeom>
          <a:ln w="19050">
            <a:solidFill>
              <a:schemeClr val="bg2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D1BCF79-5809-4801-A5E4-C2DB33A60D42}"/>
              </a:ext>
            </a:extLst>
          </p:cNvPr>
          <p:cNvCxnSpPr>
            <a:cxnSpLocks/>
          </p:cNvCxnSpPr>
          <p:nvPr/>
        </p:nvCxnSpPr>
        <p:spPr>
          <a:xfrm>
            <a:off x="7683157" y="5346247"/>
            <a:ext cx="249061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BFA8DA8C-4CA3-48A8-B7D0-1426D942F8DE}"/>
              </a:ext>
            </a:extLst>
          </p:cNvPr>
          <p:cNvSpPr txBox="1"/>
          <p:nvPr/>
        </p:nvSpPr>
        <p:spPr>
          <a:xfrm>
            <a:off x="10173261" y="4740398"/>
            <a:ext cx="865229" cy="344143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no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400" dirty="0">
                <a:solidFill>
                  <a:sysClr val="windowText" lastClr="000000"/>
                </a:solidFill>
              </a:rPr>
              <a:t>Option 7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6FCB390-D4E5-445D-A5C3-CD109237F7FD}"/>
              </a:ext>
            </a:extLst>
          </p:cNvPr>
          <p:cNvSpPr/>
          <p:nvPr/>
        </p:nvSpPr>
        <p:spPr>
          <a:xfrm>
            <a:off x="7683157" y="2907357"/>
            <a:ext cx="1080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2DCF014-6D79-41E5-978C-4D27C5F1F143}"/>
              </a:ext>
            </a:extLst>
          </p:cNvPr>
          <p:cNvSpPr txBox="1"/>
          <p:nvPr/>
        </p:nvSpPr>
        <p:spPr>
          <a:xfrm>
            <a:off x="7790543" y="2997357"/>
            <a:ext cx="865229" cy="360000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no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600" dirty="0">
                <a:solidFill>
                  <a:sysClr val="windowText" lastClr="000000"/>
                </a:solidFill>
              </a:rPr>
              <a:t>RLC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A8BA477-6869-4FB2-93F2-6B1698D29858}"/>
              </a:ext>
            </a:extLst>
          </p:cNvPr>
          <p:cNvSpPr/>
          <p:nvPr/>
        </p:nvSpPr>
        <p:spPr>
          <a:xfrm>
            <a:off x="7683326" y="3774913"/>
            <a:ext cx="1080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2CB8B46-49A2-4E3A-9CAF-85230533C608}"/>
              </a:ext>
            </a:extLst>
          </p:cNvPr>
          <p:cNvSpPr txBox="1"/>
          <p:nvPr/>
        </p:nvSpPr>
        <p:spPr>
          <a:xfrm>
            <a:off x="7790712" y="3864913"/>
            <a:ext cx="865229" cy="360000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no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600" dirty="0">
                <a:solidFill>
                  <a:sysClr val="windowText" lastClr="000000"/>
                </a:solidFill>
              </a:rPr>
              <a:t>MAC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0597F40-964E-43D3-BAF8-530318A19517}"/>
              </a:ext>
            </a:extLst>
          </p:cNvPr>
          <p:cNvSpPr/>
          <p:nvPr/>
        </p:nvSpPr>
        <p:spPr>
          <a:xfrm>
            <a:off x="7683495" y="4642469"/>
            <a:ext cx="1080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5C91C8E-D3EC-48AC-8ED0-BD100000B8B5}"/>
              </a:ext>
            </a:extLst>
          </p:cNvPr>
          <p:cNvSpPr txBox="1"/>
          <p:nvPr/>
        </p:nvSpPr>
        <p:spPr>
          <a:xfrm>
            <a:off x="7790881" y="4732469"/>
            <a:ext cx="865229" cy="360000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no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600" dirty="0">
                <a:solidFill>
                  <a:sysClr val="windowText" lastClr="000000"/>
                </a:solidFill>
              </a:rPr>
              <a:t>PHY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741DDB7-5E33-46E0-8A38-F15EEB819472}"/>
              </a:ext>
            </a:extLst>
          </p:cNvPr>
          <p:cNvSpPr/>
          <p:nvPr/>
        </p:nvSpPr>
        <p:spPr>
          <a:xfrm>
            <a:off x="7683157" y="5510025"/>
            <a:ext cx="1080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7A4B82F-CD56-4AB6-B2DB-E6DB8ED195CC}"/>
              </a:ext>
            </a:extLst>
          </p:cNvPr>
          <p:cNvSpPr txBox="1"/>
          <p:nvPr/>
        </p:nvSpPr>
        <p:spPr>
          <a:xfrm>
            <a:off x="7790543" y="5603921"/>
            <a:ext cx="865229" cy="360000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no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600" dirty="0">
                <a:solidFill>
                  <a:sysClr val="windowText" lastClr="000000"/>
                </a:solidFill>
              </a:rPr>
              <a:t>RF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94C8B75-2D10-4B67-8569-57237C8885D9}"/>
              </a:ext>
            </a:extLst>
          </p:cNvPr>
          <p:cNvSpPr/>
          <p:nvPr/>
        </p:nvSpPr>
        <p:spPr>
          <a:xfrm>
            <a:off x="8469175" y="1204739"/>
            <a:ext cx="1080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F01CDF0-8AED-4305-B26F-58EB2C0F93A7}"/>
              </a:ext>
            </a:extLst>
          </p:cNvPr>
          <p:cNvSpPr txBox="1"/>
          <p:nvPr/>
        </p:nvSpPr>
        <p:spPr>
          <a:xfrm>
            <a:off x="8576561" y="1299829"/>
            <a:ext cx="865229" cy="360000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no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600" dirty="0">
                <a:solidFill>
                  <a:sysClr val="windowText" lastClr="000000"/>
                </a:solidFill>
              </a:rPr>
              <a:t>RRC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C36E8F0-88A8-48BD-BF07-1031E3CCC7CE}"/>
              </a:ext>
            </a:extLst>
          </p:cNvPr>
          <p:cNvSpPr/>
          <p:nvPr/>
        </p:nvSpPr>
        <p:spPr>
          <a:xfrm>
            <a:off x="6897846" y="1203262"/>
            <a:ext cx="1080000" cy="54000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8486488-E710-4447-BD25-21CEB5E95B00}"/>
              </a:ext>
            </a:extLst>
          </p:cNvPr>
          <p:cNvSpPr txBox="1"/>
          <p:nvPr/>
        </p:nvSpPr>
        <p:spPr>
          <a:xfrm>
            <a:off x="7005232" y="1298352"/>
            <a:ext cx="865229" cy="360000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no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600" b="1" dirty="0">
                <a:solidFill>
                  <a:schemeClr val="tx2"/>
                </a:solidFill>
              </a:rPr>
              <a:t>IP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78307A56-CCFC-4BF0-A44B-1D4784943B81}"/>
              </a:ext>
            </a:extLst>
          </p:cNvPr>
          <p:cNvCxnSpPr>
            <a:cxnSpLocks/>
            <a:stCxn id="76" idx="2"/>
            <a:endCxn id="83" idx="0"/>
          </p:cNvCxnSpPr>
          <p:nvPr/>
        </p:nvCxnSpPr>
        <p:spPr>
          <a:xfrm>
            <a:off x="8223326" y="4314913"/>
            <a:ext cx="169" cy="327556"/>
          </a:xfrm>
          <a:prstGeom prst="straightConnector1">
            <a:avLst/>
          </a:prstGeom>
          <a:ln w="19050">
            <a:solidFill>
              <a:schemeClr val="bg2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04126BA2-5382-4F8C-B236-797C9E489BD5}"/>
              </a:ext>
            </a:extLst>
          </p:cNvPr>
          <p:cNvCxnSpPr>
            <a:cxnSpLocks/>
            <a:stCxn id="74" idx="2"/>
            <a:endCxn id="76" idx="0"/>
          </p:cNvCxnSpPr>
          <p:nvPr/>
        </p:nvCxnSpPr>
        <p:spPr>
          <a:xfrm>
            <a:off x="8223157" y="3447357"/>
            <a:ext cx="169" cy="327556"/>
          </a:xfrm>
          <a:prstGeom prst="straightConnector1">
            <a:avLst/>
          </a:prstGeom>
          <a:ln w="19050">
            <a:solidFill>
              <a:schemeClr val="bg2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C92F8C27-2544-4BC4-BF7B-A70E2FAA416D}"/>
              </a:ext>
            </a:extLst>
          </p:cNvPr>
          <p:cNvCxnSpPr>
            <a:cxnSpLocks/>
            <a:stCxn id="53" idx="2"/>
            <a:endCxn id="74" idx="0"/>
          </p:cNvCxnSpPr>
          <p:nvPr/>
        </p:nvCxnSpPr>
        <p:spPr>
          <a:xfrm>
            <a:off x="8223157" y="2579801"/>
            <a:ext cx="0" cy="327556"/>
          </a:xfrm>
          <a:prstGeom prst="straightConnector1">
            <a:avLst/>
          </a:prstGeom>
          <a:ln w="19050">
            <a:solidFill>
              <a:schemeClr val="bg2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66">
            <a:extLst>
              <a:ext uri="{FF2B5EF4-FFF2-40B4-BE49-F238E27FC236}">
                <a16:creationId xmlns:a16="http://schemas.microsoft.com/office/drawing/2014/main" id="{E846E53B-B208-4A0C-BEAB-546FA8083245}"/>
              </a:ext>
            </a:extLst>
          </p:cNvPr>
          <p:cNvCxnSpPr>
            <a:cxnSpLocks/>
            <a:stCxn id="95" idx="2"/>
            <a:endCxn id="53" idx="0"/>
          </p:cNvCxnSpPr>
          <p:nvPr/>
        </p:nvCxnSpPr>
        <p:spPr>
          <a:xfrm rot="5400000">
            <a:off x="8468635" y="1499261"/>
            <a:ext cx="295062" cy="786018"/>
          </a:xfrm>
          <a:prstGeom prst="bentConnector3">
            <a:avLst>
              <a:gd name="adj1" fmla="val 50000"/>
            </a:avLst>
          </a:prstGeom>
          <a:ln w="19050">
            <a:solidFill>
              <a:schemeClr val="bg2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13625905-062D-4E7D-9283-7B522242D7EF}"/>
              </a:ext>
            </a:extLst>
          </p:cNvPr>
          <p:cNvCxnSpPr>
            <a:cxnSpLocks/>
          </p:cNvCxnSpPr>
          <p:nvPr/>
        </p:nvCxnSpPr>
        <p:spPr>
          <a:xfrm flipV="1">
            <a:off x="6829585" y="4478691"/>
            <a:ext cx="3344184" cy="2077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9AFF75F3-892A-46E4-AD64-BF82898681C8}"/>
              </a:ext>
            </a:extLst>
          </p:cNvPr>
          <p:cNvCxnSpPr>
            <a:cxnSpLocks/>
          </p:cNvCxnSpPr>
          <p:nvPr/>
        </p:nvCxnSpPr>
        <p:spPr>
          <a:xfrm>
            <a:off x="7683157" y="3611135"/>
            <a:ext cx="249061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29AD559-DF31-4A20-86EA-CA49058C1CA5}"/>
              </a:ext>
            </a:extLst>
          </p:cNvPr>
          <p:cNvCxnSpPr>
            <a:cxnSpLocks/>
          </p:cNvCxnSpPr>
          <p:nvPr/>
        </p:nvCxnSpPr>
        <p:spPr>
          <a:xfrm>
            <a:off x="7683157" y="2743579"/>
            <a:ext cx="249061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78A349AB-EC82-4112-AD3E-66B2F7639761}"/>
              </a:ext>
            </a:extLst>
          </p:cNvPr>
          <p:cNvCxnSpPr>
            <a:cxnSpLocks/>
          </p:cNvCxnSpPr>
          <p:nvPr/>
        </p:nvCxnSpPr>
        <p:spPr>
          <a:xfrm>
            <a:off x="6696790" y="1891530"/>
            <a:ext cx="352236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53565EF5-267B-42CD-872E-D25099FB62E4}"/>
              </a:ext>
            </a:extLst>
          </p:cNvPr>
          <p:cNvCxnSpPr>
            <a:cxnSpLocks/>
          </p:cNvCxnSpPr>
          <p:nvPr/>
        </p:nvCxnSpPr>
        <p:spPr>
          <a:xfrm>
            <a:off x="8763495" y="4912469"/>
            <a:ext cx="141027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42F84653-6E25-4001-A8E6-C43E29AF484F}"/>
              </a:ext>
            </a:extLst>
          </p:cNvPr>
          <p:cNvCxnSpPr>
            <a:cxnSpLocks/>
          </p:cNvCxnSpPr>
          <p:nvPr/>
        </p:nvCxnSpPr>
        <p:spPr>
          <a:xfrm>
            <a:off x="8763326" y="4044687"/>
            <a:ext cx="1410105" cy="45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4C362752-8A28-42AA-9FB8-927B68F7A455}"/>
              </a:ext>
            </a:extLst>
          </p:cNvPr>
          <p:cNvCxnSpPr>
            <a:cxnSpLocks/>
          </p:cNvCxnSpPr>
          <p:nvPr/>
        </p:nvCxnSpPr>
        <p:spPr>
          <a:xfrm>
            <a:off x="8763157" y="3177131"/>
            <a:ext cx="1410105" cy="45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138CC38D-6068-43E9-ACC0-86296F789548}"/>
              </a:ext>
            </a:extLst>
          </p:cNvPr>
          <p:cNvSpPr txBox="1"/>
          <p:nvPr/>
        </p:nvSpPr>
        <p:spPr>
          <a:xfrm>
            <a:off x="10173260" y="4306133"/>
            <a:ext cx="865229" cy="344143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no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400" dirty="0">
                <a:solidFill>
                  <a:sysClr val="windowText" lastClr="000000"/>
                </a:solidFill>
              </a:rPr>
              <a:t>Option 6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1993D729-BF60-4466-A369-0EED5CB2C43E}"/>
              </a:ext>
            </a:extLst>
          </p:cNvPr>
          <p:cNvSpPr txBox="1"/>
          <p:nvPr/>
        </p:nvSpPr>
        <p:spPr>
          <a:xfrm>
            <a:off x="10173259" y="3881064"/>
            <a:ext cx="865229" cy="344143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no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400" dirty="0">
                <a:solidFill>
                  <a:sysClr val="windowText" lastClr="000000"/>
                </a:solidFill>
              </a:rPr>
              <a:t>Option 5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325F1FD-857F-4C9D-9D86-532FDFE12E7E}"/>
              </a:ext>
            </a:extLst>
          </p:cNvPr>
          <p:cNvSpPr txBox="1"/>
          <p:nvPr/>
        </p:nvSpPr>
        <p:spPr>
          <a:xfrm>
            <a:off x="10173258" y="3445485"/>
            <a:ext cx="865229" cy="344143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no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400" dirty="0">
                <a:solidFill>
                  <a:sysClr val="windowText" lastClr="000000"/>
                </a:solidFill>
              </a:rPr>
              <a:t>Option 4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8CD9B26-FE0C-4506-A0BB-874D53070B5B}"/>
              </a:ext>
            </a:extLst>
          </p:cNvPr>
          <p:cNvSpPr txBox="1"/>
          <p:nvPr/>
        </p:nvSpPr>
        <p:spPr>
          <a:xfrm>
            <a:off x="10173257" y="3009906"/>
            <a:ext cx="865229" cy="344143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no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400" dirty="0">
                <a:solidFill>
                  <a:sysClr val="windowText" lastClr="000000"/>
                </a:solidFill>
              </a:rPr>
              <a:t>Option 3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DEE3E58-B181-44AE-B70D-BE97554219DA}"/>
              </a:ext>
            </a:extLst>
          </p:cNvPr>
          <p:cNvSpPr txBox="1"/>
          <p:nvPr/>
        </p:nvSpPr>
        <p:spPr>
          <a:xfrm>
            <a:off x="10173256" y="2574327"/>
            <a:ext cx="865229" cy="344143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no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400" dirty="0">
                <a:solidFill>
                  <a:sysClr val="windowText" lastClr="000000"/>
                </a:solidFill>
              </a:rPr>
              <a:t>Option 2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AA83EA79-6F55-4B97-A38F-757D0E37D26F}"/>
              </a:ext>
            </a:extLst>
          </p:cNvPr>
          <p:cNvSpPr txBox="1"/>
          <p:nvPr/>
        </p:nvSpPr>
        <p:spPr>
          <a:xfrm>
            <a:off x="10173255" y="1725074"/>
            <a:ext cx="865229" cy="344143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no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400" dirty="0">
                <a:solidFill>
                  <a:sysClr val="windowText" lastClr="000000"/>
                </a:solidFill>
              </a:rPr>
              <a:t>Option 1</a:t>
            </a:r>
          </a:p>
        </p:txBody>
      </p:sp>
      <p:cxnSp>
        <p:nvCxnSpPr>
          <p:cNvPr id="119" name="Straight Arrow Connector 97">
            <a:extLst>
              <a:ext uri="{FF2B5EF4-FFF2-40B4-BE49-F238E27FC236}">
                <a16:creationId xmlns:a16="http://schemas.microsoft.com/office/drawing/2014/main" id="{D3A78314-4BC8-4C03-A89B-4A179B0C7320}"/>
              </a:ext>
            </a:extLst>
          </p:cNvPr>
          <p:cNvCxnSpPr>
            <a:cxnSpLocks/>
            <a:stCxn id="97" idx="2"/>
            <a:endCxn id="53" idx="0"/>
          </p:cNvCxnSpPr>
          <p:nvPr/>
        </p:nvCxnSpPr>
        <p:spPr>
          <a:xfrm rot="16200000" flipH="1">
            <a:off x="7682232" y="1498875"/>
            <a:ext cx="296539" cy="785311"/>
          </a:xfrm>
          <a:prstGeom prst="bentConnector3">
            <a:avLst>
              <a:gd name="adj1" fmla="val 50000"/>
            </a:avLst>
          </a:prstGeom>
          <a:ln w="19050">
            <a:solidFill>
              <a:schemeClr val="bg2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>
            <a:extLst>
              <a:ext uri="{FF2B5EF4-FFF2-40B4-BE49-F238E27FC236}">
                <a16:creationId xmlns:a16="http://schemas.microsoft.com/office/drawing/2014/main" id="{78164A78-9721-449E-B327-96184F920C93}"/>
              </a:ext>
            </a:extLst>
          </p:cNvPr>
          <p:cNvSpPr/>
          <p:nvPr/>
        </p:nvSpPr>
        <p:spPr>
          <a:xfrm>
            <a:off x="7594979" y="2534879"/>
            <a:ext cx="3585718" cy="412348"/>
          </a:xfrm>
          <a:prstGeom prst="rect">
            <a:avLst/>
          </a:prstGeom>
          <a:noFill/>
          <a:ln w="19050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4C690EF0-DC25-4228-89B7-C6EEF9858A12}"/>
              </a:ext>
            </a:extLst>
          </p:cNvPr>
          <p:cNvSpPr/>
          <p:nvPr/>
        </p:nvSpPr>
        <p:spPr>
          <a:xfrm>
            <a:off x="7594979" y="4704917"/>
            <a:ext cx="3585718" cy="412348"/>
          </a:xfrm>
          <a:prstGeom prst="rect">
            <a:avLst/>
          </a:prstGeom>
          <a:noFill/>
          <a:ln w="19050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D5C5A658-4B4A-446A-A7EF-E99B2241B349}"/>
              </a:ext>
            </a:extLst>
          </p:cNvPr>
          <p:cNvSpPr txBox="1"/>
          <p:nvPr/>
        </p:nvSpPr>
        <p:spPr>
          <a:xfrm>
            <a:off x="11237230" y="2449843"/>
            <a:ext cx="668242" cy="589502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spAutoFit/>
          </a:bodyPr>
          <a:lstStyle/>
          <a:p>
            <a:pPr algn="l">
              <a:lnSpc>
                <a:spcPct val="90000"/>
              </a:lnSpc>
              <a:buSzPct val="100000"/>
            </a:pPr>
            <a:r>
              <a:rPr lang="en-US" sz="1600" b="1" dirty="0">
                <a:solidFill>
                  <a:schemeClr val="tx2"/>
                </a:solidFill>
              </a:rPr>
              <a:t>High</a:t>
            </a:r>
          </a:p>
          <a:p>
            <a:pPr algn="l">
              <a:lnSpc>
                <a:spcPct val="90000"/>
              </a:lnSpc>
              <a:buSzPct val="100000"/>
            </a:pPr>
            <a:r>
              <a:rPr lang="en-US" sz="1600" b="1" dirty="0">
                <a:solidFill>
                  <a:schemeClr val="tx2"/>
                </a:solidFill>
              </a:rPr>
              <a:t>Layer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141F068-77E6-4D03-8B01-A0EDF62F8B2A}"/>
              </a:ext>
            </a:extLst>
          </p:cNvPr>
          <p:cNvSpPr txBox="1"/>
          <p:nvPr/>
        </p:nvSpPr>
        <p:spPr>
          <a:xfrm>
            <a:off x="11237230" y="4616340"/>
            <a:ext cx="668242" cy="589502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spAutoFit/>
          </a:bodyPr>
          <a:lstStyle/>
          <a:p>
            <a:pPr algn="l">
              <a:lnSpc>
                <a:spcPct val="90000"/>
              </a:lnSpc>
              <a:buSzPct val="100000"/>
            </a:pPr>
            <a:r>
              <a:rPr lang="en-US" sz="1600" b="1" dirty="0">
                <a:solidFill>
                  <a:schemeClr val="tx2"/>
                </a:solidFill>
              </a:rPr>
              <a:t>Low</a:t>
            </a:r>
          </a:p>
          <a:p>
            <a:pPr algn="l">
              <a:lnSpc>
                <a:spcPct val="90000"/>
              </a:lnSpc>
              <a:buSzPct val="100000"/>
            </a:pPr>
            <a:r>
              <a:rPr lang="en-US" sz="1600" b="1" dirty="0">
                <a:solidFill>
                  <a:schemeClr val="tx2"/>
                </a:solidFill>
              </a:rPr>
              <a:t>Layer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C8801327-8E58-4D98-AC5A-6D5BD3E1F493}"/>
              </a:ext>
            </a:extLst>
          </p:cNvPr>
          <p:cNvSpPr txBox="1"/>
          <p:nvPr/>
        </p:nvSpPr>
        <p:spPr>
          <a:xfrm>
            <a:off x="10173255" y="5174450"/>
            <a:ext cx="865229" cy="344143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no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400" dirty="0">
                <a:solidFill>
                  <a:sysClr val="windowText" lastClr="000000"/>
                </a:solidFill>
              </a:rPr>
              <a:t>Option 8</a:t>
            </a:r>
          </a:p>
        </p:txBody>
      </p:sp>
      <p:sp>
        <p:nvSpPr>
          <p:cNvPr id="60" name="Triangle 59">
            <a:extLst>
              <a:ext uri="{FF2B5EF4-FFF2-40B4-BE49-F238E27FC236}">
                <a16:creationId xmlns:a16="http://schemas.microsoft.com/office/drawing/2014/main" id="{6B28E73C-7F6D-E64E-8FBC-B4F295580528}"/>
              </a:ext>
            </a:extLst>
          </p:cNvPr>
          <p:cNvSpPr/>
          <p:nvPr/>
        </p:nvSpPr>
        <p:spPr>
          <a:xfrm>
            <a:off x="5930297" y="1446167"/>
            <a:ext cx="766493" cy="4157754"/>
          </a:xfrm>
          <a:prstGeom prst="triangle">
            <a:avLst>
              <a:gd name="adj" fmla="val 5005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  <a:buSzPct val="100000"/>
            </a:pPr>
            <a:endParaRPr lang="en-US" sz="12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D133D5D-E424-A848-AF1A-BA485E03E3A6}"/>
              </a:ext>
            </a:extLst>
          </p:cNvPr>
          <p:cNvSpPr txBox="1"/>
          <p:nvPr/>
        </p:nvSpPr>
        <p:spPr>
          <a:xfrm>
            <a:off x="5797500" y="5229812"/>
            <a:ext cx="1032085" cy="478511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200" b="1" dirty="0">
                <a:solidFill>
                  <a:schemeClr val="bg1"/>
                </a:solidFill>
              </a:rPr>
              <a:t>Required</a:t>
            </a:r>
          </a:p>
          <a:p>
            <a:pPr algn="ctr">
              <a:lnSpc>
                <a:spcPct val="90000"/>
              </a:lnSpc>
              <a:buSzPct val="100000"/>
            </a:pPr>
            <a:r>
              <a:rPr lang="en-US" sz="1200" b="1" dirty="0">
                <a:solidFill>
                  <a:schemeClr val="bg1"/>
                </a:solidFill>
              </a:rPr>
              <a:t>Bandwidth</a:t>
            </a:r>
          </a:p>
        </p:txBody>
      </p:sp>
    </p:spTree>
    <p:extLst>
      <p:ext uri="{BB962C8B-B14F-4D97-AF65-F5344CB8AC3E}">
        <p14:creationId xmlns:p14="http://schemas.microsoft.com/office/powerpoint/2010/main" val="1312064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70" grpId="0"/>
      <p:bldP spid="73" grpId="0"/>
      <p:bldP spid="74" grpId="0" animBg="1"/>
      <p:bldP spid="75" grpId="0"/>
      <p:bldP spid="76" grpId="0" animBg="1"/>
      <p:bldP spid="82" grpId="0"/>
      <p:bldP spid="83" grpId="0" animBg="1"/>
      <p:bldP spid="85" grpId="0"/>
      <p:bldP spid="87" grpId="0" animBg="1"/>
      <p:bldP spid="94" grpId="0"/>
      <p:bldP spid="95" grpId="0" animBg="1"/>
      <p:bldP spid="96" grpId="0"/>
      <p:bldP spid="97" grpId="0" animBg="1"/>
      <p:bldP spid="99" grpId="0"/>
      <p:bldP spid="113" grpId="0"/>
      <p:bldP spid="114" grpId="0"/>
      <p:bldP spid="115" grpId="0"/>
      <p:bldP spid="116" grpId="0"/>
      <p:bldP spid="117" grpId="0"/>
      <p:bldP spid="118" grpId="0"/>
      <p:bldP spid="122" grpId="0" animBg="1"/>
      <p:bldP spid="123" grpId="0" animBg="1"/>
      <p:bldP spid="124" grpId="0"/>
      <p:bldP spid="125" grpId="0"/>
      <p:bldP spid="1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5B5A7C-E68D-8E48-A864-78A6D615CD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ITNOG5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919A9-BBBB-004A-9C20-BD43611A35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Cloud RAN with packet-based transport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1C31B-3D3C-0644-A5F5-88DE271242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5G NR Introduces a New RAN Architecture</a:t>
            </a:r>
          </a:p>
        </p:txBody>
      </p:sp>
      <p:pic>
        <p:nvPicPr>
          <p:cNvPr id="10" name="Picture 37" descr="\\DML-NAS\DML_Data\1 Live Jobs\Nokia\21314 - Nokia Icon update March 2016\Artwork\NOKIA Network Icons - All PNGs\Blue Black PNG Icons\PRODUCT ICON_Blue Black_RGB.png">
            <a:extLst>
              <a:ext uri="{FF2B5EF4-FFF2-40B4-BE49-F238E27FC236}">
                <a16:creationId xmlns:a16="http://schemas.microsoft.com/office/drawing/2014/main" id="{2DCC1FC8-932B-0941-A886-8BD8A104D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8244" y="3967075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8F0399-5322-C94C-A2D4-F07EEDAA72E5}"/>
              </a:ext>
            </a:extLst>
          </p:cNvPr>
          <p:cNvCxnSpPr>
            <a:cxnSpLocks/>
            <a:stCxn id="121" idx="0"/>
            <a:endCxn id="10" idx="2"/>
          </p:cNvCxnSpPr>
          <p:nvPr/>
        </p:nvCxnSpPr>
        <p:spPr>
          <a:xfrm flipH="1" flipV="1">
            <a:off x="4048244" y="4507075"/>
            <a:ext cx="5087" cy="68874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01B1BA-3B61-CB4F-AD61-5CE202CCD310}"/>
              </a:ext>
            </a:extLst>
          </p:cNvPr>
          <p:cNvCxnSpPr>
            <a:cxnSpLocks/>
            <a:stCxn id="119" idx="0"/>
            <a:endCxn id="63" idx="2"/>
          </p:cNvCxnSpPr>
          <p:nvPr/>
        </p:nvCxnSpPr>
        <p:spPr>
          <a:xfrm flipV="1">
            <a:off x="2949157" y="4507075"/>
            <a:ext cx="0" cy="68204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A64737-3AAC-F742-ACA2-1F3E6E2CBAA2}"/>
              </a:ext>
            </a:extLst>
          </p:cNvPr>
          <p:cNvCxnSpPr>
            <a:cxnSpLocks/>
            <a:stCxn id="123" idx="0"/>
            <a:endCxn id="78" idx="2"/>
          </p:cNvCxnSpPr>
          <p:nvPr/>
        </p:nvCxnSpPr>
        <p:spPr>
          <a:xfrm flipV="1">
            <a:off x="5156938" y="4508789"/>
            <a:ext cx="0" cy="68703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4" descr="\\DML-NAS\DML_Data\1 Live Jobs\Nokia\21314 - Nokia Icon update March 2016\Artwork\NOKIA Network Icons - All PNGs\Blue Black PNG Icons\CIRCLE AND ARROWS ICON_Blue Black_RGB.png">
            <a:extLst>
              <a:ext uri="{FF2B5EF4-FFF2-40B4-BE49-F238E27FC236}">
                <a16:creationId xmlns:a16="http://schemas.microsoft.com/office/drawing/2014/main" id="{F2001691-7FFC-614F-A291-2031B1D4E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9793" y="1733283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68B21EE-4685-5749-B936-BFBB15A92D98}"/>
              </a:ext>
            </a:extLst>
          </p:cNvPr>
          <p:cNvCxnSpPr>
            <a:cxnSpLocks/>
            <a:stCxn id="10" idx="0"/>
            <a:endCxn id="6" idx="2"/>
          </p:cNvCxnSpPr>
          <p:nvPr/>
        </p:nvCxnSpPr>
        <p:spPr>
          <a:xfrm flipV="1">
            <a:off x="4048244" y="3552016"/>
            <a:ext cx="0" cy="41505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5115944-03D1-2D47-86C6-F0E318AE6592}"/>
              </a:ext>
            </a:extLst>
          </p:cNvPr>
          <p:cNvSpPr txBox="1"/>
          <p:nvPr/>
        </p:nvSpPr>
        <p:spPr>
          <a:xfrm>
            <a:off x="5689313" y="1475901"/>
            <a:ext cx="760959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EPC/5GC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059FEA-27F5-D64C-99F7-5570487FCEC2}"/>
              </a:ext>
            </a:extLst>
          </p:cNvPr>
          <p:cNvSpPr txBox="1"/>
          <p:nvPr/>
        </p:nvSpPr>
        <p:spPr>
          <a:xfrm>
            <a:off x="2596963" y="5671683"/>
            <a:ext cx="334561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RU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F55DCF-C47D-584A-9D31-608851BE5A13}"/>
              </a:ext>
            </a:extLst>
          </p:cNvPr>
          <p:cNvSpPr txBox="1"/>
          <p:nvPr/>
        </p:nvSpPr>
        <p:spPr>
          <a:xfrm>
            <a:off x="3705680" y="5678391"/>
            <a:ext cx="334561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RU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5DB91D-D8ED-104C-97C1-0FAB0AAF80F0}"/>
              </a:ext>
            </a:extLst>
          </p:cNvPr>
          <p:cNvSpPr txBox="1"/>
          <p:nvPr/>
        </p:nvSpPr>
        <p:spPr>
          <a:xfrm>
            <a:off x="4819445" y="5678391"/>
            <a:ext cx="334561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RU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630F9D-DC6A-6E4D-8736-278ABF7DEBFA}"/>
              </a:ext>
            </a:extLst>
          </p:cNvPr>
          <p:cNvSpPr txBox="1"/>
          <p:nvPr/>
        </p:nvSpPr>
        <p:spPr>
          <a:xfrm>
            <a:off x="3699502" y="4445032"/>
            <a:ext cx="350591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DU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C03F2F1-A450-F84F-B284-447F67E804DB}"/>
              </a:ext>
            </a:extLst>
          </p:cNvPr>
          <p:cNvCxnSpPr>
            <a:cxnSpLocks/>
          </p:cNvCxnSpPr>
          <p:nvPr/>
        </p:nvCxnSpPr>
        <p:spPr>
          <a:xfrm flipV="1">
            <a:off x="2249640" y="2089347"/>
            <a:ext cx="0" cy="1188471"/>
          </a:xfrm>
          <a:prstGeom prst="line">
            <a:avLst/>
          </a:prstGeom>
          <a:ln w="254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8FFE40D-CCD6-E44A-8522-0D7F948C7E77}"/>
              </a:ext>
            </a:extLst>
          </p:cNvPr>
          <p:cNvSpPr txBox="1"/>
          <p:nvPr/>
        </p:nvSpPr>
        <p:spPr>
          <a:xfrm>
            <a:off x="1295530" y="2487768"/>
            <a:ext cx="946908" cy="391628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r">
              <a:spcAft>
                <a:spcPts val="300"/>
              </a:spcAft>
              <a:buSzPct val="100000"/>
            </a:pPr>
            <a:r>
              <a:rPr lang="en-US" sz="1600" dirty="0">
                <a:solidFill>
                  <a:schemeClr val="tx2"/>
                </a:solidFill>
              </a:rPr>
              <a:t>Backhaul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248C8C1-4DCF-C048-A939-55FA2ED29B81}"/>
              </a:ext>
            </a:extLst>
          </p:cNvPr>
          <p:cNvCxnSpPr>
            <a:cxnSpLocks/>
          </p:cNvCxnSpPr>
          <p:nvPr/>
        </p:nvCxnSpPr>
        <p:spPr>
          <a:xfrm flipV="1">
            <a:off x="2249640" y="4222759"/>
            <a:ext cx="0" cy="1059754"/>
          </a:xfrm>
          <a:prstGeom prst="line">
            <a:avLst/>
          </a:prstGeom>
          <a:ln w="254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8E0CAE9-D7DB-CA47-81B6-B09823B82C3D}"/>
              </a:ext>
            </a:extLst>
          </p:cNvPr>
          <p:cNvSpPr txBox="1"/>
          <p:nvPr/>
        </p:nvSpPr>
        <p:spPr>
          <a:xfrm>
            <a:off x="1234423" y="4556822"/>
            <a:ext cx="1008015" cy="391628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r">
              <a:spcAft>
                <a:spcPts val="300"/>
              </a:spcAft>
              <a:buSzPct val="100000"/>
            </a:pPr>
            <a:r>
              <a:rPr lang="en-US" sz="1600" dirty="0" err="1">
                <a:solidFill>
                  <a:schemeClr val="tx2"/>
                </a:solidFill>
              </a:rPr>
              <a:t>Fronthaul</a:t>
            </a:r>
            <a:endParaRPr lang="en-US" sz="1600" dirty="0">
              <a:solidFill>
                <a:schemeClr val="tx2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FBD78B3-17A0-C344-95EA-8E85A45B7FB9}"/>
              </a:ext>
            </a:extLst>
          </p:cNvPr>
          <p:cNvCxnSpPr>
            <a:cxnSpLocks/>
          </p:cNvCxnSpPr>
          <p:nvPr/>
        </p:nvCxnSpPr>
        <p:spPr>
          <a:xfrm>
            <a:off x="2142583" y="4221304"/>
            <a:ext cx="21411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6" descr="\\DML-NAS\DML_Data\1 Live Jobs\Nokia\21314 - Nokia Icon update March 2016\Artwork\NOKIA Network Icons - All PNGs\Blue Black PNG Icons\CLOUD ICON_Blue Black_RGB.png">
            <a:extLst>
              <a:ext uri="{FF2B5EF4-FFF2-40B4-BE49-F238E27FC236}">
                <a16:creationId xmlns:a16="http://schemas.microsoft.com/office/drawing/2014/main" id="{61606E77-679D-3040-8D77-EEDBB36A4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8244" y="301201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8E03EE9-1ECD-AB40-A8AC-1C21BF96074B}"/>
              </a:ext>
            </a:extLst>
          </p:cNvPr>
          <p:cNvSpPr txBox="1"/>
          <p:nvPr/>
        </p:nvSpPr>
        <p:spPr>
          <a:xfrm>
            <a:off x="3447533" y="3112310"/>
            <a:ext cx="342576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CU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36B2D9F-24E7-AC4A-B50A-A406CCB275BD}"/>
              </a:ext>
            </a:extLst>
          </p:cNvPr>
          <p:cNvCxnSpPr>
            <a:cxnSpLocks/>
          </p:cNvCxnSpPr>
          <p:nvPr/>
        </p:nvCxnSpPr>
        <p:spPr>
          <a:xfrm flipV="1">
            <a:off x="2249640" y="3277819"/>
            <a:ext cx="0" cy="943485"/>
          </a:xfrm>
          <a:prstGeom prst="line">
            <a:avLst/>
          </a:prstGeom>
          <a:ln w="254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AA53A5A7-2DCE-0844-A90D-A59C6D274A59}"/>
              </a:ext>
            </a:extLst>
          </p:cNvPr>
          <p:cNvSpPr txBox="1"/>
          <p:nvPr/>
        </p:nvSpPr>
        <p:spPr>
          <a:xfrm>
            <a:off x="1389264" y="3561632"/>
            <a:ext cx="849125" cy="391628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r">
              <a:spcAft>
                <a:spcPts val="300"/>
              </a:spcAft>
              <a:buSzPct val="100000"/>
            </a:pPr>
            <a:r>
              <a:rPr lang="en-US" sz="1600" dirty="0" err="1">
                <a:solidFill>
                  <a:schemeClr val="tx2"/>
                </a:solidFill>
              </a:rPr>
              <a:t>Midhaul</a:t>
            </a:r>
            <a:endParaRPr lang="en-US" sz="1600" dirty="0">
              <a:solidFill>
                <a:schemeClr val="tx2"/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BAC9C0C-A7CE-1549-B165-0E50B5C2F37E}"/>
              </a:ext>
            </a:extLst>
          </p:cNvPr>
          <p:cNvCxnSpPr>
            <a:cxnSpLocks/>
          </p:cNvCxnSpPr>
          <p:nvPr/>
        </p:nvCxnSpPr>
        <p:spPr>
          <a:xfrm>
            <a:off x="2142583" y="3277346"/>
            <a:ext cx="21411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5528DE54-0945-B34A-B496-989E58B112EE}"/>
              </a:ext>
            </a:extLst>
          </p:cNvPr>
          <p:cNvSpPr/>
          <p:nvPr/>
        </p:nvSpPr>
        <p:spPr>
          <a:xfrm>
            <a:off x="2493528" y="2871114"/>
            <a:ext cx="3110366" cy="312615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3426897-3B6F-BC40-B76F-A7B38292C714}"/>
              </a:ext>
            </a:extLst>
          </p:cNvPr>
          <p:cNvSpPr txBox="1"/>
          <p:nvPr/>
        </p:nvSpPr>
        <p:spPr>
          <a:xfrm>
            <a:off x="2501349" y="2884067"/>
            <a:ext cx="422726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 err="1">
                <a:solidFill>
                  <a:schemeClr val="tx2"/>
                </a:solidFill>
              </a:rPr>
              <a:t>gNB</a:t>
            </a:r>
            <a:endParaRPr lang="en-US" sz="1200" dirty="0">
              <a:solidFill>
                <a:schemeClr val="tx2"/>
              </a:solidFill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1F14FD8F-3055-0648-A502-B7453D4E9BF3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4318244" y="3282016"/>
            <a:ext cx="3503098" cy="1119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638C9553-399D-174A-99EF-0665D71FFEC7}"/>
              </a:ext>
            </a:extLst>
          </p:cNvPr>
          <p:cNvSpPr txBox="1"/>
          <p:nvPr/>
        </p:nvSpPr>
        <p:spPr>
          <a:xfrm>
            <a:off x="4018188" y="3596169"/>
            <a:ext cx="316928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F1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5BE16A3-78DE-8843-BD9B-18681D1EBDDE}"/>
              </a:ext>
            </a:extLst>
          </p:cNvPr>
          <p:cNvSpPr txBox="1"/>
          <p:nvPr/>
        </p:nvSpPr>
        <p:spPr>
          <a:xfrm>
            <a:off x="5911796" y="3012016"/>
            <a:ext cx="323340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 err="1">
                <a:solidFill>
                  <a:schemeClr val="tx2"/>
                </a:solidFill>
              </a:rPr>
              <a:t>Xn</a:t>
            </a:r>
            <a:endParaRPr lang="en-US" sz="1200" dirty="0">
              <a:solidFill>
                <a:schemeClr val="tx2"/>
              </a:solidFill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D41F81E-8B34-6B40-ACD8-A20F9A3ADB4D}"/>
              </a:ext>
            </a:extLst>
          </p:cNvPr>
          <p:cNvCxnSpPr>
            <a:cxnSpLocks/>
            <a:stCxn id="18" idx="2"/>
            <a:endCxn id="6" idx="0"/>
          </p:cNvCxnSpPr>
          <p:nvPr/>
        </p:nvCxnSpPr>
        <p:spPr>
          <a:xfrm flipH="1">
            <a:off x="4048244" y="2273283"/>
            <a:ext cx="2021549" cy="73873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EA5616C-FDE1-EE40-B8B3-81FAB24C63E4}"/>
              </a:ext>
            </a:extLst>
          </p:cNvPr>
          <p:cNvCxnSpPr>
            <a:cxnSpLocks/>
            <a:stCxn id="18" idx="2"/>
            <a:endCxn id="101" idx="0"/>
          </p:cNvCxnSpPr>
          <p:nvPr/>
        </p:nvCxnSpPr>
        <p:spPr>
          <a:xfrm>
            <a:off x="6069793" y="2273283"/>
            <a:ext cx="2027847" cy="73330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522ADE0E-4BEE-8043-BF2D-217ECDC2EDDF}"/>
              </a:ext>
            </a:extLst>
          </p:cNvPr>
          <p:cNvSpPr txBox="1"/>
          <p:nvPr/>
        </p:nvSpPr>
        <p:spPr>
          <a:xfrm>
            <a:off x="4463264" y="2431921"/>
            <a:ext cx="589439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NG/S1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77A4585-BEA6-2140-A51F-38FC3BF11B0D}"/>
              </a:ext>
            </a:extLst>
          </p:cNvPr>
          <p:cNvSpPr txBox="1"/>
          <p:nvPr/>
        </p:nvSpPr>
        <p:spPr>
          <a:xfrm>
            <a:off x="7075682" y="2432612"/>
            <a:ext cx="589439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NG/S1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FA5428BE-4F00-B946-96A4-C7A3F915A183}"/>
              </a:ext>
            </a:extLst>
          </p:cNvPr>
          <p:cNvSpPr txBox="1"/>
          <p:nvPr/>
        </p:nvSpPr>
        <p:spPr>
          <a:xfrm>
            <a:off x="555426" y="5461867"/>
            <a:ext cx="1338419" cy="655540"/>
          </a:xfrm>
          <a:prstGeom prst="rect">
            <a:avLst/>
          </a:prstGeom>
          <a:noFill/>
        </p:spPr>
        <p:txBody>
          <a:bodyPr wrap="none" lIns="96000" tIns="96000" rIns="96000" bIns="96000" rtlCol="0">
            <a:spAutoFit/>
          </a:bodyPr>
          <a:lstStyle/>
          <a:p>
            <a:pPr defTabSz="609585" fontAlgn="base">
              <a:spcAft>
                <a:spcPct val="0"/>
              </a:spcAft>
              <a:buClr>
                <a:srgbClr val="001135"/>
              </a:buClr>
              <a:defRPr/>
            </a:pPr>
            <a:r>
              <a:rPr lang="en-US" sz="1000" dirty="0">
                <a:solidFill>
                  <a:schemeClr val="tx2"/>
                </a:solidFill>
                <a:latin typeface="Nokia Pure Text Light"/>
                <a:ea typeface="Nokia Pure Text" panose="020B0503020202020204" pitchFamily="34" charset="0"/>
                <a:cs typeface="Calibri" pitchFamily="34" charset="0"/>
              </a:rPr>
              <a:t>CU: Centralized Unit</a:t>
            </a:r>
          </a:p>
          <a:p>
            <a:pPr defTabSz="609585" fontAlgn="base">
              <a:spcAft>
                <a:spcPct val="0"/>
              </a:spcAft>
              <a:buClr>
                <a:srgbClr val="001135"/>
              </a:buClr>
              <a:defRPr/>
            </a:pPr>
            <a:r>
              <a:rPr lang="en-US" sz="1000" dirty="0">
                <a:solidFill>
                  <a:schemeClr val="tx2"/>
                </a:solidFill>
                <a:latin typeface="Nokia Pure Text Light"/>
                <a:ea typeface="Nokia Pure Text" panose="020B0503020202020204" pitchFamily="34" charset="0"/>
                <a:cs typeface="Calibri" pitchFamily="34" charset="0"/>
              </a:rPr>
              <a:t>DU: Distributed Unit</a:t>
            </a:r>
          </a:p>
          <a:p>
            <a:pPr defTabSz="609585" fontAlgn="base">
              <a:spcAft>
                <a:spcPct val="0"/>
              </a:spcAft>
              <a:buClr>
                <a:srgbClr val="001135"/>
              </a:buClr>
              <a:defRPr/>
            </a:pPr>
            <a:r>
              <a:rPr lang="en-US" sz="1000" dirty="0">
                <a:solidFill>
                  <a:schemeClr val="tx2"/>
                </a:solidFill>
                <a:latin typeface="Nokia Pure Text Light"/>
                <a:ea typeface="Nokia Pure Text" panose="020B0503020202020204" pitchFamily="34" charset="0"/>
                <a:cs typeface="Calibri" pitchFamily="34" charset="0"/>
              </a:rPr>
              <a:t>RU: Radio Unit</a:t>
            </a:r>
          </a:p>
        </p:txBody>
      </p:sp>
      <p:pic>
        <p:nvPicPr>
          <p:cNvPr id="119" name="Picture 118" descr="WIFI SIGNAL ICON_Blue Black_RGB.png">
            <a:extLst>
              <a:ext uri="{FF2B5EF4-FFF2-40B4-BE49-F238E27FC236}">
                <a16:creationId xmlns:a16="http://schemas.microsoft.com/office/drawing/2014/main" id="{6DF98BBE-E885-444A-98ED-F37758F671B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157" y="5189115"/>
            <a:ext cx="540000" cy="540000"/>
          </a:xfrm>
          <a:prstGeom prst="rect">
            <a:avLst/>
          </a:prstGeom>
        </p:spPr>
      </p:pic>
      <p:pic>
        <p:nvPicPr>
          <p:cNvPr id="121" name="Picture 120" descr="WIFI SIGNAL ICON_Blue Black_RGB.png">
            <a:extLst>
              <a:ext uri="{FF2B5EF4-FFF2-40B4-BE49-F238E27FC236}">
                <a16:creationId xmlns:a16="http://schemas.microsoft.com/office/drawing/2014/main" id="{302EE489-C56A-D347-A54E-C586F3560C7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3331" y="5195823"/>
            <a:ext cx="540000" cy="540000"/>
          </a:xfrm>
          <a:prstGeom prst="rect">
            <a:avLst/>
          </a:prstGeom>
        </p:spPr>
      </p:pic>
      <p:pic>
        <p:nvPicPr>
          <p:cNvPr id="123" name="Picture 122" descr="WIFI SIGNAL ICON_Blue Black_RGB.png">
            <a:extLst>
              <a:ext uri="{FF2B5EF4-FFF2-40B4-BE49-F238E27FC236}">
                <a16:creationId xmlns:a16="http://schemas.microsoft.com/office/drawing/2014/main" id="{CC51A048-A2C3-CD48-94E6-95A01850079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6938" y="5195823"/>
            <a:ext cx="540000" cy="540000"/>
          </a:xfrm>
          <a:prstGeom prst="rect">
            <a:avLst/>
          </a:prstGeom>
        </p:spPr>
      </p:pic>
      <p:pic>
        <p:nvPicPr>
          <p:cNvPr id="63" name="Picture 37" descr="\\DML-NAS\DML_Data\1 Live Jobs\Nokia\21314 - Nokia Icon update March 2016\Artwork\NOKIA Network Icons - All PNGs\Blue Black PNG Icons\PRODUCT ICON_Blue Black_RGB.png">
            <a:extLst>
              <a:ext uri="{FF2B5EF4-FFF2-40B4-BE49-F238E27FC236}">
                <a16:creationId xmlns:a16="http://schemas.microsoft.com/office/drawing/2014/main" id="{651CA32F-BD71-6344-B03A-4F065BACD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9157" y="3967075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CB86655D-61B0-944F-9A85-DF368C790BE0}"/>
              </a:ext>
            </a:extLst>
          </p:cNvPr>
          <p:cNvSpPr txBox="1"/>
          <p:nvPr/>
        </p:nvSpPr>
        <p:spPr>
          <a:xfrm>
            <a:off x="2609007" y="4445032"/>
            <a:ext cx="350591" cy="330072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DU</a:t>
            </a:r>
          </a:p>
        </p:txBody>
      </p:sp>
      <p:pic>
        <p:nvPicPr>
          <p:cNvPr id="78" name="Picture 37" descr="\\DML-NAS\DML_Data\1 Live Jobs\Nokia\21314 - Nokia Icon update March 2016\Artwork\NOKIA Network Icons - All PNGs\Blue Black PNG Icons\PRODUCT ICON_Blue Black_RGB.png">
            <a:extLst>
              <a:ext uri="{FF2B5EF4-FFF2-40B4-BE49-F238E27FC236}">
                <a16:creationId xmlns:a16="http://schemas.microsoft.com/office/drawing/2014/main" id="{5E75BD20-7B42-C541-AF4E-68506F58A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6938" y="396878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38969482-D1B5-FE42-95CA-01D94A57CC7C}"/>
              </a:ext>
            </a:extLst>
          </p:cNvPr>
          <p:cNvSpPr txBox="1"/>
          <p:nvPr/>
        </p:nvSpPr>
        <p:spPr>
          <a:xfrm>
            <a:off x="4803675" y="4445032"/>
            <a:ext cx="350591" cy="330072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DU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9C47DBA-822B-D54F-9067-4E0ADD2F69D2}"/>
              </a:ext>
            </a:extLst>
          </p:cNvPr>
          <p:cNvCxnSpPr>
            <a:cxnSpLocks/>
            <a:stCxn id="63" idx="0"/>
            <a:endCxn id="6" idx="2"/>
          </p:cNvCxnSpPr>
          <p:nvPr/>
        </p:nvCxnSpPr>
        <p:spPr>
          <a:xfrm flipV="1">
            <a:off x="2949157" y="3552016"/>
            <a:ext cx="1099087" cy="41505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E647254-C5FF-7B4E-AD47-CF452AE3AE8F}"/>
              </a:ext>
            </a:extLst>
          </p:cNvPr>
          <p:cNvCxnSpPr>
            <a:cxnSpLocks/>
            <a:stCxn id="78" idx="0"/>
            <a:endCxn id="6" idx="2"/>
          </p:cNvCxnSpPr>
          <p:nvPr/>
        </p:nvCxnSpPr>
        <p:spPr>
          <a:xfrm flipH="1" flipV="1">
            <a:off x="4048244" y="3552016"/>
            <a:ext cx="1108694" cy="41677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C1DC566E-CCE7-E24F-8AB6-A33FC7C85903}"/>
              </a:ext>
            </a:extLst>
          </p:cNvPr>
          <p:cNvSpPr txBox="1"/>
          <p:nvPr/>
        </p:nvSpPr>
        <p:spPr>
          <a:xfrm>
            <a:off x="4698559" y="3596169"/>
            <a:ext cx="316928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F1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FDE3221-992F-584E-A386-722DFDEE767E}"/>
              </a:ext>
            </a:extLst>
          </p:cNvPr>
          <p:cNvSpPr txBox="1"/>
          <p:nvPr/>
        </p:nvSpPr>
        <p:spPr>
          <a:xfrm>
            <a:off x="3073824" y="3596169"/>
            <a:ext cx="316928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F1</a:t>
            </a:r>
          </a:p>
        </p:txBody>
      </p:sp>
      <p:pic>
        <p:nvPicPr>
          <p:cNvPr id="89" name="Picture 37" descr="\\DML-NAS\DML_Data\1 Live Jobs\Nokia\21314 - Nokia Icon update March 2016\Artwork\NOKIA Network Icons - All PNGs\Blue Black PNG Icons\PRODUCT ICON_Blue Black_RGB.png">
            <a:extLst>
              <a:ext uri="{FF2B5EF4-FFF2-40B4-BE49-F238E27FC236}">
                <a16:creationId xmlns:a16="http://schemas.microsoft.com/office/drawing/2014/main" id="{A5DC7B10-94FA-5443-86A0-27AEE5166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7640" y="3961645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271498B-6122-F749-9AC4-9982CC4F941B}"/>
              </a:ext>
            </a:extLst>
          </p:cNvPr>
          <p:cNvCxnSpPr>
            <a:cxnSpLocks/>
            <a:stCxn id="113" idx="0"/>
            <a:endCxn id="89" idx="2"/>
          </p:cNvCxnSpPr>
          <p:nvPr/>
        </p:nvCxnSpPr>
        <p:spPr>
          <a:xfrm flipH="1" flipV="1">
            <a:off x="8097640" y="4501645"/>
            <a:ext cx="5087" cy="68874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F406F14-92F8-B14C-AF07-C7B6B3DC188D}"/>
              </a:ext>
            </a:extLst>
          </p:cNvPr>
          <p:cNvCxnSpPr>
            <a:cxnSpLocks/>
            <a:stCxn id="112" idx="0"/>
            <a:endCxn id="115" idx="2"/>
          </p:cNvCxnSpPr>
          <p:nvPr/>
        </p:nvCxnSpPr>
        <p:spPr>
          <a:xfrm flipV="1">
            <a:off x="6998553" y="4501645"/>
            <a:ext cx="0" cy="68204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10DBF501-AA46-CB45-90B8-5670851F7A98}"/>
              </a:ext>
            </a:extLst>
          </p:cNvPr>
          <p:cNvCxnSpPr>
            <a:cxnSpLocks/>
            <a:stCxn id="114" idx="0"/>
            <a:endCxn id="120" idx="2"/>
          </p:cNvCxnSpPr>
          <p:nvPr/>
        </p:nvCxnSpPr>
        <p:spPr>
          <a:xfrm flipV="1">
            <a:off x="9206334" y="4503359"/>
            <a:ext cx="0" cy="68703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5BA3FDF4-4968-0344-8DA5-E30D0900DE26}"/>
              </a:ext>
            </a:extLst>
          </p:cNvPr>
          <p:cNvCxnSpPr>
            <a:cxnSpLocks/>
            <a:stCxn id="89" idx="0"/>
            <a:endCxn id="101" idx="2"/>
          </p:cNvCxnSpPr>
          <p:nvPr/>
        </p:nvCxnSpPr>
        <p:spPr>
          <a:xfrm flipV="1">
            <a:off x="8097640" y="3546586"/>
            <a:ext cx="0" cy="41505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9F207C66-687A-134F-8404-ADA0B3E87B1C}"/>
              </a:ext>
            </a:extLst>
          </p:cNvPr>
          <p:cNvSpPr txBox="1"/>
          <p:nvPr/>
        </p:nvSpPr>
        <p:spPr>
          <a:xfrm>
            <a:off x="6646359" y="5666253"/>
            <a:ext cx="334561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RU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2B7F84F-D90C-A045-8172-D44D9CB6FDFE}"/>
              </a:ext>
            </a:extLst>
          </p:cNvPr>
          <p:cNvSpPr txBox="1"/>
          <p:nvPr/>
        </p:nvSpPr>
        <p:spPr>
          <a:xfrm>
            <a:off x="7755076" y="5672961"/>
            <a:ext cx="334561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RU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8ADADFB-85EF-034F-A466-37693636E855}"/>
              </a:ext>
            </a:extLst>
          </p:cNvPr>
          <p:cNvSpPr txBox="1"/>
          <p:nvPr/>
        </p:nvSpPr>
        <p:spPr>
          <a:xfrm>
            <a:off x="8868841" y="5672961"/>
            <a:ext cx="334561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RU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FB80D24-59C8-9F4F-B175-093B5AB81C01}"/>
              </a:ext>
            </a:extLst>
          </p:cNvPr>
          <p:cNvSpPr txBox="1"/>
          <p:nvPr/>
        </p:nvSpPr>
        <p:spPr>
          <a:xfrm>
            <a:off x="7748898" y="4439602"/>
            <a:ext cx="350591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DU</a:t>
            </a:r>
          </a:p>
        </p:txBody>
      </p:sp>
      <p:pic>
        <p:nvPicPr>
          <p:cNvPr id="101" name="Picture 26" descr="\\DML-NAS\DML_Data\1 Live Jobs\Nokia\21314 - Nokia Icon update March 2016\Artwork\NOKIA Network Icons - All PNGs\Blue Black PNG Icons\CLOUD ICON_Blue Black_RGB.png">
            <a:extLst>
              <a:ext uri="{FF2B5EF4-FFF2-40B4-BE49-F238E27FC236}">
                <a16:creationId xmlns:a16="http://schemas.microsoft.com/office/drawing/2014/main" id="{CA7F5727-AA03-BC4F-92D4-8672AAC5D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7640" y="300658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5617534F-4A95-B446-8041-52EAE20244CA}"/>
              </a:ext>
            </a:extLst>
          </p:cNvPr>
          <p:cNvSpPr txBox="1"/>
          <p:nvPr/>
        </p:nvSpPr>
        <p:spPr>
          <a:xfrm>
            <a:off x="8384512" y="3125320"/>
            <a:ext cx="342576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CU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50BCA906-BE58-AE4E-BBB5-FC2CC39B0458}"/>
              </a:ext>
            </a:extLst>
          </p:cNvPr>
          <p:cNvSpPr/>
          <p:nvPr/>
        </p:nvSpPr>
        <p:spPr>
          <a:xfrm>
            <a:off x="6542924" y="2865684"/>
            <a:ext cx="3110366" cy="312615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98367F5-AD72-F04C-8218-A6FE4BFE6023}"/>
              </a:ext>
            </a:extLst>
          </p:cNvPr>
          <p:cNvSpPr txBox="1"/>
          <p:nvPr/>
        </p:nvSpPr>
        <p:spPr>
          <a:xfrm>
            <a:off x="6550745" y="2878637"/>
            <a:ext cx="422726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 err="1">
                <a:solidFill>
                  <a:schemeClr val="tx2"/>
                </a:solidFill>
              </a:rPr>
              <a:t>gNB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5CE3534-20C2-CA42-83D0-F7C92F7A658F}"/>
              </a:ext>
            </a:extLst>
          </p:cNvPr>
          <p:cNvSpPr txBox="1"/>
          <p:nvPr/>
        </p:nvSpPr>
        <p:spPr>
          <a:xfrm>
            <a:off x="8067584" y="3590739"/>
            <a:ext cx="316928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F1</a:t>
            </a:r>
          </a:p>
        </p:txBody>
      </p:sp>
      <p:pic>
        <p:nvPicPr>
          <p:cNvPr id="112" name="Picture 111" descr="WIFI SIGNAL ICON_Blue Black_RGB.png">
            <a:extLst>
              <a:ext uri="{FF2B5EF4-FFF2-40B4-BE49-F238E27FC236}">
                <a16:creationId xmlns:a16="http://schemas.microsoft.com/office/drawing/2014/main" id="{B404B1CF-D3CF-D44C-B081-EABF11F44A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8553" y="5183685"/>
            <a:ext cx="540000" cy="540000"/>
          </a:xfrm>
          <a:prstGeom prst="rect">
            <a:avLst/>
          </a:prstGeom>
        </p:spPr>
      </p:pic>
      <p:pic>
        <p:nvPicPr>
          <p:cNvPr id="113" name="Picture 112" descr="WIFI SIGNAL ICON_Blue Black_RGB.png">
            <a:extLst>
              <a:ext uri="{FF2B5EF4-FFF2-40B4-BE49-F238E27FC236}">
                <a16:creationId xmlns:a16="http://schemas.microsoft.com/office/drawing/2014/main" id="{9D66B7D3-43CD-514E-8A44-C6A1E4F1519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2727" y="5190393"/>
            <a:ext cx="540000" cy="540000"/>
          </a:xfrm>
          <a:prstGeom prst="rect">
            <a:avLst/>
          </a:prstGeom>
        </p:spPr>
      </p:pic>
      <p:pic>
        <p:nvPicPr>
          <p:cNvPr id="114" name="Picture 113" descr="WIFI SIGNAL ICON_Blue Black_RGB.png">
            <a:extLst>
              <a:ext uri="{FF2B5EF4-FFF2-40B4-BE49-F238E27FC236}">
                <a16:creationId xmlns:a16="http://schemas.microsoft.com/office/drawing/2014/main" id="{5349ED76-8675-8740-8508-37386EB2BE7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6334" y="5190393"/>
            <a:ext cx="540000" cy="540000"/>
          </a:xfrm>
          <a:prstGeom prst="rect">
            <a:avLst/>
          </a:prstGeom>
        </p:spPr>
      </p:pic>
      <p:pic>
        <p:nvPicPr>
          <p:cNvPr id="115" name="Picture 37" descr="\\DML-NAS\DML_Data\1 Live Jobs\Nokia\21314 - Nokia Icon update March 2016\Artwork\NOKIA Network Icons - All PNGs\Blue Black PNG Icons\PRODUCT ICON_Blue Black_RGB.png">
            <a:extLst>
              <a:ext uri="{FF2B5EF4-FFF2-40B4-BE49-F238E27FC236}">
                <a16:creationId xmlns:a16="http://schemas.microsoft.com/office/drawing/2014/main" id="{FCBF906A-B08E-1143-B985-CEA2EB896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8553" y="3961645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19B25C12-2199-F148-ABE1-132B8D06825A}"/>
              </a:ext>
            </a:extLst>
          </p:cNvPr>
          <p:cNvSpPr txBox="1"/>
          <p:nvPr/>
        </p:nvSpPr>
        <p:spPr>
          <a:xfrm>
            <a:off x="6658403" y="4439602"/>
            <a:ext cx="350591" cy="330072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DU</a:t>
            </a:r>
          </a:p>
        </p:txBody>
      </p:sp>
      <p:pic>
        <p:nvPicPr>
          <p:cNvPr id="120" name="Picture 37" descr="\\DML-NAS\DML_Data\1 Live Jobs\Nokia\21314 - Nokia Icon update March 2016\Artwork\NOKIA Network Icons - All PNGs\Blue Black PNG Icons\PRODUCT ICON_Blue Black_RGB.png">
            <a:extLst>
              <a:ext uri="{FF2B5EF4-FFF2-40B4-BE49-F238E27FC236}">
                <a16:creationId xmlns:a16="http://schemas.microsoft.com/office/drawing/2014/main" id="{36AE381E-C889-5641-923D-D6276A764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6334" y="396335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60DE3130-407A-6D47-A429-D3ADCF613EFF}"/>
              </a:ext>
            </a:extLst>
          </p:cNvPr>
          <p:cNvSpPr txBox="1"/>
          <p:nvPr/>
        </p:nvSpPr>
        <p:spPr>
          <a:xfrm>
            <a:off x="8853071" y="4439602"/>
            <a:ext cx="350591" cy="330072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DU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C7C2E41B-9BC1-EC47-9182-4A281247CEFA}"/>
              </a:ext>
            </a:extLst>
          </p:cNvPr>
          <p:cNvCxnSpPr>
            <a:cxnSpLocks/>
            <a:stCxn id="115" idx="0"/>
            <a:endCxn id="101" idx="2"/>
          </p:cNvCxnSpPr>
          <p:nvPr/>
        </p:nvCxnSpPr>
        <p:spPr>
          <a:xfrm flipV="1">
            <a:off x="6998553" y="3546586"/>
            <a:ext cx="1099087" cy="41505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2F31793E-5D3B-6A45-A573-AC87FC18F14B}"/>
              </a:ext>
            </a:extLst>
          </p:cNvPr>
          <p:cNvCxnSpPr>
            <a:cxnSpLocks/>
            <a:stCxn id="120" idx="0"/>
            <a:endCxn id="101" idx="2"/>
          </p:cNvCxnSpPr>
          <p:nvPr/>
        </p:nvCxnSpPr>
        <p:spPr>
          <a:xfrm flipH="1" flipV="1">
            <a:off x="8097640" y="3546586"/>
            <a:ext cx="1108694" cy="41677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31A5F88E-6FDC-FD49-90DA-5A6CD771946E}"/>
              </a:ext>
            </a:extLst>
          </p:cNvPr>
          <p:cNvSpPr txBox="1"/>
          <p:nvPr/>
        </p:nvSpPr>
        <p:spPr>
          <a:xfrm>
            <a:off x="8747955" y="3590739"/>
            <a:ext cx="316928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F1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DCB752C6-97AB-9D4A-8F63-C902D4C9503F}"/>
              </a:ext>
            </a:extLst>
          </p:cNvPr>
          <p:cNvSpPr txBox="1"/>
          <p:nvPr/>
        </p:nvSpPr>
        <p:spPr>
          <a:xfrm>
            <a:off x="7123220" y="3590739"/>
            <a:ext cx="316928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F1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EDB5EB09-6279-7144-939C-E9A7F6521C12}"/>
              </a:ext>
            </a:extLst>
          </p:cNvPr>
          <p:cNvSpPr>
            <a:spLocks noChangeAspect="1"/>
          </p:cNvSpPr>
          <p:nvPr/>
        </p:nvSpPr>
        <p:spPr>
          <a:xfrm>
            <a:off x="9324945" y="4795960"/>
            <a:ext cx="108000" cy="108000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/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FBBEE64A-8EDE-6C46-B418-A7609D6B9DF1}"/>
              </a:ext>
            </a:extLst>
          </p:cNvPr>
          <p:cNvCxnSpPr>
            <a:cxnSpLocks/>
            <a:stCxn id="131" idx="6"/>
          </p:cNvCxnSpPr>
          <p:nvPr/>
        </p:nvCxnSpPr>
        <p:spPr>
          <a:xfrm>
            <a:off x="9432945" y="4849960"/>
            <a:ext cx="18841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A4DA9E4E-8F67-2740-9F30-9F5F41B54F16}"/>
              </a:ext>
            </a:extLst>
          </p:cNvPr>
          <p:cNvSpPr txBox="1"/>
          <p:nvPr/>
        </p:nvSpPr>
        <p:spPr>
          <a:xfrm>
            <a:off x="10049143" y="4853524"/>
            <a:ext cx="1344774" cy="614766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r">
              <a:spcAft>
                <a:spcPts val="300"/>
              </a:spcAft>
              <a:buSzPct val="100000"/>
            </a:pPr>
            <a:r>
              <a:rPr lang="en-US" sz="1400" dirty="0">
                <a:solidFill>
                  <a:schemeClr val="tx2"/>
                </a:solidFill>
              </a:rPr>
              <a:t>Low Layer Split</a:t>
            </a:r>
          </a:p>
          <a:p>
            <a:pPr algn="r">
              <a:spcAft>
                <a:spcPts val="300"/>
              </a:spcAft>
              <a:buSzPct val="100000"/>
            </a:pPr>
            <a:r>
              <a:rPr lang="en-US" sz="1400" dirty="0">
                <a:solidFill>
                  <a:schemeClr val="tx2"/>
                </a:solidFill>
              </a:rPr>
              <a:t>(Option 7-2a)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3FBF4A9A-BCEE-BA48-BF45-59FF30756CB9}"/>
              </a:ext>
            </a:extLst>
          </p:cNvPr>
          <p:cNvSpPr>
            <a:spLocks noChangeAspect="1"/>
          </p:cNvSpPr>
          <p:nvPr/>
        </p:nvSpPr>
        <p:spPr>
          <a:xfrm>
            <a:off x="9042004" y="3713434"/>
            <a:ext cx="108000" cy="108000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/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4A2648FA-9F01-9F4F-9547-560FB1F2AD03}"/>
              </a:ext>
            </a:extLst>
          </p:cNvPr>
          <p:cNvCxnSpPr>
            <a:cxnSpLocks/>
            <a:stCxn id="134" idx="6"/>
          </p:cNvCxnSpPr>
          <p:nvPr/>
        </p:nvCxnSpPr>
        <p:spPr>
          <a:xfrm>
            <a:off x="9150004" y="3767434"/>
            <a:ext cx="2167041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8BF0319D-9581-DD4A-BFAC-2A743FC27157}"/>
              </a:ext>
            </a:extLst>
          </p:cNvPr>
          <p:cNvSpPr txBox="1"/>
          <p:nvPr/>
        </p:nvSpPr>
        <p:spPr>
          <a:xfrm>
            <a:off x="10007658" y="3770998"/>
            <a:ext cx="1386259" cy="614766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r">
              <a:spcAft>
                <a:spcPts val="300"/>
              </a:spcAft>
              <a:buSzPct val="100000"/>
            </a:pPr>
            <a:r>
              <a:rPr lang="en-US" sz="1400" dirty="0">
                <a:solidFill>
                  <a:schemeClr val="tx2"/>
                </a:solidFill>
              </a:rPr>
              <a:t>High Layer Split</a:t>
            </a:r>
          </a:p>
          <a:p>
            <a:pPr algn="r">
              <a:spcAft>
                <a:spcPts val="300"/>
              </a:spcAft>
              <a:buSzPct val="100000"/>
            </a:pPr>
            <a:r>
              <a:rPr lang="en-US" sz="1400" dirty="0">
                <a:solidFill>
                  <a:schemeClr val="tx2"/>
                </a:solidFill>
              </a:rPr>
              <a:t>(Option 2)</a:t>
            </a:r>
          </a:p>
        </p:txBody>
      </p:sp>
    </p:spTree>
    <p:extLst>
      <p:ext uri="{BB962C8B-B14F-4D97-AF65-F5344CB8AC3E}">
        <p14:creationId xmlns:p14="http://schemas.microsoft.com/office/powerpoint/2010/main" val="1404562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1CBF8-2F57-B54C-9917-CB1902B3B8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ITNOG5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CE1E7B-6D90-2D49-9F51-936F9A9570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Designed for packet-based networks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6AF00-48D4-1245-AFAC-3AF0F3E929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eCPRI</a:t>
            </a:r>
            <a:r>
              <a:rPr lang="en-US" dirty="0"/>
              <a:t>: </a:t>
            </a:r>
            <a:r>
              <a:rPr lang="en-US" dirty="0" err="1"/>
              <a:t>Fronthaul</a:t>
            </a:r>
            <a:r>
              <a:rPr lang="en-US" dirty="0"/>
              <a:t> Transport over Ethernet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CB1205-7894-B541-AF8B-0FECBD627EE4}"/>
              </a:ext>
            </a:extLst>
          </p:cNvPr>
          <p:cNvSpPr/>
          <p:nvPr/>
        </p:nvSpPr>
        <p:spPr>
          <a:xfrm>
            <a:off x="1997380" y="2626789"/>
            <a:ext cx="3540208" cy="72000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1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C07395-22D4-494B-89FD-4DF18327A91E}"/>
              </a:ext>
            </a:extLst>
          </p:cNvPr>
          <p:cNvSpPr/>
          <p:nvPr/>
        </p:nvSpPr>
        <p:spPr>
          <a:xfrm>
            <a:off x="1997380" y="1643081"/>
            <a:ext cx="1080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1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60A9F36-3F3E-BA47-9D15-F1E99116F3E7}"/>
              </a:ext>
            </a:extLst>
          </p:cNvPr>
          <p:cNvSpPr txBox="1"/>
          <p:nvPr/>
        </p:nvSpPr>
        <p:spPr>
          <a:xfrm>
            <a:off x="2095928" y="1691709"/>
            <a:ext cx="865229" cy="616291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no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400" dirty="0">
                <a:solidFill>
                  <a:schemeClr val="bg1"/>
                </a:solidFill>
              </a:rPr>
              <a:t>User</a:t>
            </a:r>
          </a:p>
          <a:p>
            <a:pPr algn="ctr">
              <a:lnSpc>
                <a:spcPct val="90000"/>
              </a:lnSpc>
              <a:buSzPct val="100000"/>
            </a:pPr>
            <a:r>
              <a:rPr lang="en-US" sz="1400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E404461-FE80-4C43-AF28-CCE73CB20102}"/>
              </a:ext>
            </a:extLst>
          </p:cNvPr>
          <p:cNvSpPr/>
          <p:nvPr/>
        </p:nvSpPr>
        <p:spPr>
          <a:xfrm>
            <a:off x="3227484" y="1640536"/>
            <a:ext cx="1080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1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0F29E35-F5BE-DD42-9BB5-313E0FC98A6A}"/>
              </a:ext>
            </a:extLst>
          </p:cNvPr>
          <p:cNvSpPr/>
          <p:nvPr/>
        </p:nvSpPr>
        <p:spPr>
          <a:xfrm>
            <a:off x="4457588" y="1637991"/>
            <a:ext cx="1080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1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ADF91B8-B581-F94B-B01A-3AA0C0F3A5F6}"/>
              </a:ext>
            </a:extLst>
          </p:cNvPr>
          <p:cNvSpPr/>
          <p:nvPr/>
        </p:nvSpPr>
        <p:spPr>
          <a:xfrm>
            <a:off x="7451727" y="1633154"/>
            <a:ext cx="1080000" cy="72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F3E9583-C48B-B44C-9F01-755F6050375F}"/>
              </a:ext>
            </a:extLst>
          </p:cNvPr>
          <p:cNvSpPr/>
          <p:nvPr/>
        </p:nvSpPr>
        <p:spPr>
          <a:xfrm>
            <a:off x="5684895" y="1633154"/>
            <a:ext cx="1620000" cy="72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6A2642B-DFD9-6742-AAD4-1224D877259C}"/>
              </a:ext>
            </a:extLst>
          </p:cNvPr>
          <p:cNvSpPr/>
          <p:nvPr/>
        </p:nvSpPr>
        <p:spPr>
          <a:xfrm>
            <a:off x="8686270" y="1640536"/>
            <a:ext cx="1620000" cy="72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1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556812F-BCE5-1E4D-A472-E991E04BB6CF}"/>
              </a:ext>
            </a:extLst>
          </p:cNvPr>
          <p:cNvSpPr/>
          <p:nvPr/>
        </p:nvSpPr>
        <p:spPr>
          <a:xfrm>
            <a:off x="1997379" y="3607695"/>
            <a:ext cx="4408941" cy="72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1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7046B63-4AD3-7246-A4F9-ACE79353F267}"/>
              </a:ext>
            </a:extLst>
          </p:cNvPr>
          <p:cNvSpPr/>
          <p:nvPr/>
        </p:nvSpPr>
        <p:spPr>
          <a:xfrm>
            <a:off x="1997379" y="4588601"/>
            <a:ext cx="4408940" cy="72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  <a:buSzPct val="100000"/>
            </a:pPr>
            <a:endParaRPr lang="en-US" sz="11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17FD446-3D22-D548-B4E2-545E80909B26}"/>
              </a:ext>
            </a:extLst>
          </p:cNvPr>
          <p:cNvSpPr/>
          <p:nvPr/>
        </p:nvSpPr>
        <p:spPr>
          <a:xfrm>
            <a:off x="1997380" y="5569507"/>
            <a:ext cx="8308890" cy="72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1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0E07086-5D58-7D44-A254-337DC95449CD}"/>
              </a:ext>
            </a:extLst>
          </p:cNvPr>
          <p:cNvSpPr txBox="1"/>
          <p:nvPr/>
        </p:nvSpPr>
        <p:spPr>
          <a:xfrm>
            <a:off x="3334870" y="1684755"/>
            <a:ext cx="865229" cy="616291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no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400" dirty="0">
                <a:solidFill>
                  <a:schemeClr val="bg1"/>
                </a:solidFill>
              </a:rPr>
              <a:t>Real-Time</a:t>
            </a:r>
          </a:p>
          <a:p>
            <a:pPr algn="ctr">
              <a:lnSpc>
                <a:spcPct val="90000"/>
              </a:lnSpc>
              <a:buSzPct val="100000"/>
            </a:pPr>
            <a:r>
              <a:rPr lang="en-US" sz="1400" dirty="0">
                <a:solidFill>
                  <a:schemeClr val="bg1"/>
                </a:solidFill>
              </a:rPr>
              <a:t>Control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715A046-CB1C-834E-A568-9F6C55F0EE2A}"/>
              </a:ext>
            </a:extLst>
          </p:cNvPr>
          <p:cNvSpPr txBox="1"/>
          <p:nvPr/>
        </p:nvSpPr>
        <p:spPr>
          <a:xfrm>
            <a:off x="4573810" y="1677801"/>
            <a:ext cx="865229" cy="616291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no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400" dirty="0">
                <a:solidFill>
                  <a:schemeClr val="bg1"/>
                </a:solidFill>
              </a:rPr>
              <a:t>Other</a:t>
            </a:r>
          </a:p>
          <a:p>
            <a:pPr algn="ctr">
              <a:lnSpc>
                <a:spcPct val="90000"/>
              </a:lnSpc>
              <a:buSzPct val="100000"/>
            </a:pPr>
            <a:r>
              <a:rPr lang="en-US" sz="1400" dirty="0" err="1">
                <a:solidFill>
                  <a:schemeClr val="bg1"/>
                </a:solidFill>
              </a:rPr>
              <a:t>eCPRI</a:t>
            </a:r>
            <a:endParaRPr lang="en-US" sz="14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buSzPct val="100000"/>
            </a:pPr>
            <a:r>
              <a:rPr lang="en-US" sz="1400" dirty="0">
                <a:solidFill>
                  <a:schemeClr val="bg1"/>
                </a:solidFill>
              </a:rPr>
              <a:t>Services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34CEB18-C4B1-704E-A481-22E02B39206F}"/>
              </a:ext>
            </a:extLst>
          </p:cNvPr>
          <p:cNvSpPr txBox="1"/>
          <p:nvPr/>
        </p:nvSpPr>
        <p:spPr>
          <a:xfrm>
            <a:off x="5734965" y="1698478"/>
            <a:ext cx="1514245" cy="616291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no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400" dirty="0">
                <a:solidFill>
                  <a:sysClr val="windowText" lastClr="000000"/>
                </a:solidFill>
              </a:rPr>
              <a:t>Synchronization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E602A94-E378-0445-AE41-3204F4185017}"/>
              </a:ext>
            </a:extLst>
          </p:cNvPr>
          <p:cNvSpPr txBox="1"/>
          <p:nvPr/>
        </p:nvSpPr>
        <p:spPr>
          <a:xfrm>
            <a:off x="8739147" y="1676857"/>
            <a:ext cx="1514245" cy="616291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no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400" dirty="0">
                <a:solidFill>
                  <a:sysClr val="windowText" lastClr="000000"/>
                </a:solidFill>
              </a:rPr>
              <a:t>Connection</a:t>
            </a:r>
          </a:p>
          <a:p>
            <a:pPr algn="ctr">
              <a:lnSpc>
                <a:spcPct val="90000"/>
              </a:lnSpc>
              <a:buSzPct val="100000"/>
            </a:pPr>
            <a:r>
              <a:rPr lang="en-US" sz="1400" dirty="0">
                <a:solidFill>
                  <a:sysClr val="windowText" lastClr="000000"/>
                </a:solidFill>
              </a:rPr>
              <a:t>OAM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B88E9EC-8C6C-0245-878D-8F21001AFDF3}"/>
              </a:ext>
            </a:extLst>
          </p:cNvPr>
          <p:cNvSpPr txBox="1"/>
          <p:nvPr/>
        </p:nvSpPr>
        <p:spPr>
          <a:xfrm>
            <a:off x="7559113" y="1684755"/>
            <a:ext cx="865229" cy="616291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no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400" dirty="0">
                <a:solidFill>
                  <a:sysClr val="windowText" lastClr="000000"/>
                </a:solidFill>
              </a:rPr>
              <a:t>C&amp;M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1789F9C-7AA2-5A4B-8FFD-AA42D46DD6FF}"/>
              </a:ext>
            </a:extLst>
          </p:cNvPr>
          <p:cNvSpPr txBox="1"/>
          <p:nvPr/>
        </p:nvSpPr>
        <p:spPr>
          <a:xfrm>
            <a:off x="2746181" y="2678644"/>
            <a:ext cx="2042606" cy="616291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no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400" dirty="0" err="1">
                <a:solidFill>
                  <a:schemeClr val="bg1"/>
                </a:solidFill>
              </a:rPr>
              <a:t>eCPRI</a:t>
            </a:r>
            <a:r>
              <a:rPr lang="en-US" sz="1400" dirty="0">
                <a:solidFill>
                  <a:schemeClr val="bg1"/>
                </a:solidFill>
              </a:rPr>
              <a:t> Protocol Header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643C648-9E89-AA41-B17A-C0B44817AE58}"/>
              </a:ext>
            </a:extLst>
          </p:cNvPr>
          <p:cNvSpPr/>
          <p:nvPr/>
        </p:nvSpPr>
        <p:spPr>
          <a:xfrm>
            <a:off x="1910813" y="1536839"/>
            <a:ext cx="3680983" cy="896256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02D8203-518A-D344-B874-9E86C27D00D4}"/>
              </a:ext>
            </a:extLst>
          </p:cNvPr>
          <p:cNvSpPr txBox="1"/>
          <p:nvPr/>
        </p:nvSpPr>
        <p:spPr>
          <a:xfrm>
            <a:off x="1889488" y="1279652"/>
            <a:ext cx="2042606" cy="286580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noAutofit/>
          </a:bodyPr>
          <a:lstStyle/>
          <a:p>
            <a:pPr>
              <a:lnSpc>
                <a:spcPct val="90000"/>
              </a:lnSpc>
              <a:buSzPct val="100000"/>
            </a:pPr>
            <a:r>
              <a:rPr lang="en-US" sz="1400" dirty="0" err="1">
                <a:solidFill>
                  <a:sysClr val="windowText" lastClr="000000"/>
                </a:solidFill>
              </a:rPr>
              <a:t>eCPRI</a:t>
            </a:r>
            <a:r>
              <a:rPr lang="en-US" sz="1400" dirty="0">
                <a:solidFill>
                  <a:sysClr val="windowText" lastClr="000000"/>
                </a:solidFill>
              </a:rPr>
              <a:t> Services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1429CDC-DFBE-5740-8C2C-1374278DCA2C}"/>
              </a:ext>
            </a:extLst>
          </p:cNvPr>
          <p:cNvSpPr txBox="1"/>
          <p:nvPr/>
        </p:nvSpPr>
        <p:spPr>
          <a:xfrm>
            <a:off x="3180546" y="3652948"/>
            <a:ext cx="2042606" cy="616291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no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400" dirty="0">
                <a:solidFill>
                  <a:sysClr val="windowText" lastClr="000000"/>
                </a:solidFill>
              </a:rPr>
              <a:t>UDP (Optional)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8C0EA60-919B-8F4F-BF39-DDD88B19E05E}"/>
              </a:ext>
            </a:extLst>
          </p:cNvPr>
          <p:cNvSpPr/>
          <p:nvPr/>
        </p:nvSpPr>
        <p:spPr>
          <a:xfrm>
            <a:off x="7453394" y="3607695"/>
            <a:ext cx="1076666" cy="72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10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1468A26-7F1D-734F-A696-74E992EE72D9}"/>
              </a:ext>
            </a:extLst>
          </p:cNvPr>
          <p:cNvSpPr/>
          <p:nvPr/>
        </p:nvSpPr>
        <p:spPr>
          <a:xfrm>
            <a:off x="5686320" y="2620424"/>
            <a:ext cx="720000" cy="72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1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6EB27EE-3A35-9D46-B91A-E358E4AE5FAC}"/>
              </a:ext>
            </a:extLst>
          </p:cNvPr>
          <p:cNvSpPr/>
          <p:nvPr/>
        </p:nvSpPr>
        <p:spPr>
          <a:xfrm>
            <a:off x="6582520" y="2626789"/>
            <a:ext cx="720000" cy="72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1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5B106A9-84D6-1446-B96F-EC0C96A665F5}"/>
              </a:ext>
            </a:extLst>
          </p:cNvPr>
          <p:cNvSpPr txBox="1"/>
          <p:nvPr/>
        </p:nvSpPr>
        <p:spPr>
          <a:xfrm>
            <a:off x="6604711" y="2675586"/>
            <a:ext cx="675617" cy="616291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no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400" dirty="0" err="1">
                <a:solidFill>
                  <a:sysClr val="windowText" lastClr="000000"/>
                </a:solidFill>
              </a:rPr>
              <a:t>SyncE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A268449-B0F3-2141-9BDE-DB4CA6551083}"/>
              </a:ext>
            </a:extLst>
          </p:cNvPr>
          <p:cNvSpPr txBox="1"/>
          <p:nvPr/>
        </p:nvSpPr>
        <p:spPr>
          <a:xfrm>
            <a:off x="5708512" y="2667035"/>
            <a:ext cx="675617" cy="616291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no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400" dirty="0">
                <a:solidFill>
                  <a:sysClr val="windowText" lastClr="000000"/>
                </a:solidFill>
              </a:rPr>
              <a:t>PTP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55E6C43-D750-6D49-93CD-A8DF96E2C12F}"/>
              </a:ext>
            </a:extLst>
          </p:cNvPr>
          <p:cNvSpPr/>
          <p:nvPr/>
        </p:nvSpPr>
        <p:spPr>
          <a:xfrm>
            <a:off x="7453394" y="2615180"/>
            <a:ext cx="1076666" cy="72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1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B1DA6AE-C627-9B48-B740-EFCD891A0F64}"/>
              </a:ext>
            </a:extLst>
          </p:cNvPr>
          <p:cNvSpPr txBox="1"/>
          <p:nvPr/>
        </p:nvSpPr>
        <p:spPr>
          <a:xfrm>
            <a:off x="7653919" y="2667035"/>
            <a:ext cx="675617" cy="616291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no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400" dirty="0">
                <a:solidFill>
                  <a:sysClr val="windowText" lastClr="000000"/>
                </a:solidFill>
              </a:rPr>
              <a:t>SSH,</a:t>
            </a:r>
          </a:p>
          <a:p>
            <a:pPr algn="ctr">
              <a:lnSpc>
                <a:spcPct val="90000"/>
              </a:lnSpc>
              <a:buSzPct val="100000"/>
            </a:pPr>
            <a:r>
              <a:rPr lang="en-US" sz="1400" dirty="0">
                <a:solidFill>
                  <a:sysClr val="windowText" lastClr="000000"/>
                </a:solidFill>
              </a:rPr>
              <a:t>SNMP, </a:t>
            </a:r>
            <a:r>
              <a:rPr lang="en-US" sz="1400" dirty="0" err="1">
                <a:solidFill>
                  <a:sysClr val="windowText" lastClr="000000"/>
                </a:solidFill>
              </a:rPr>
              <a:t>etc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5A6007E-424F-7748-A30D-6AD135B255B4}"/>
              </a:ext>
            </a:extLst>
          </p:cNvPr>
          <p:cNvSpPr/>
          <p:nvPr/>
        </p:nvSpPr>
        <p:spPr>
          <a:xfrm>
            <a:off x="8686270" y="4583745"/>
            <a:ext cx="720000" cy="72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1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5D96756-96B4-6E49-91BE-C361FEBE7FA6}"/>
              </a:ext>
            </a:extLst>
          </p:cNvPr>
          <p:cNvSpPr txBox="1"/>
          <p:nvPr/>
        </p:nvSpPr>
        <p:spPr>
          <a:xfrm>
            <a:off x="8708462" y="4635599"/>
            <a:ext cx="675617" cy="616291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no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400" dirty="0">
                <a:solidFill>
                  <a:sysClr val="windowText" lastClr="000000"/>
                </a:solidFill>
              </a:rPr>
              <a:t>ICMP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D1E7412-6FBE-DC46-9193-B3117C5C26C0}"/>
              </a:ext>
            </a:extLst>
          </p:cNvPr>
          <p:cNvSpPr txBox="1"/>
          <p:nvPr/>
        </p:nvSpPr>
        <p:spPr>
          <a:xfrm>
            <a:off x="7653919" y="3647940"/>
            <a:ext cx="675617" cy="616291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no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400" dirty="0">
                <a:solidFill>
                  <a:sysClr val="windowText" lastClr="000000"/>
                </a:solidFill>
              </a:rPr>
              <a:t>UDP, TCP,</a:t>
            </a:r>
          </a:p>
          <a:p>
            <a:pPr algn="ctr">
              <a:lnSpc>
                <a:spcPct val="90000"/>
              </a:lnSpc>
              <a:buSzPct val="100000"/>
            </a:pPr>
            <a:r>
              <a:rPr lang="en-US" sz="1400" dirty="0">
                <a:solidFill>
                  <a:sysClr val="windowText" lastClr="000000"/>
                </a:solidFill>
              </a:rPr>
              <a:t>etc.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C660111-3EA4-4F4D-94D8-5A693F3660AE}"/>
              </a:ext>
            </a:extLst>
          </p:cNvPr>
          <p:cNvSpPr/>
          <p:nvPr/>
        </p:nvSpPr>
        <p:spPr>
          <a:xfrm>
            <a:off x="7453394" y="4588601"/>
            <a:ext cx="1076666" cy="72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1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B0E7FF8-10FE-504C-803A-30F6FBEB461A}"/>
              </a:ext>
            </a:extLst>
          </p:cNvPr>
          <p:cNvSpPr txBox="1"/>
          <p:nvPr/>
        </p:nvSpPr>
        <p:spPr>
          <a:xfrm>
            <a:off x="7653919" y="4628846"/>
            <a:ext cx="675617" cy="616291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no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400" dirty="0">
                <a:solidFill>
                  <a:sysClr val="windowText" lastClr="000000"/>
                </a:solidFill>
              </a:rPr>
              <a:t>IP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89C38E4-72AD-3742-9C4B-B4367D2FBF26}"/>
              </a:ext>
            </a:extLst>
          </p:cNvPr>
          <p:cNvSpPr txBox="1"/>
          <p:nvPr/>
        </p:nvSpPr>
        <p:spPr>
          <a:xfrm>
            <a:off x="3864041" y="4635599"/>
            <a:ext cx="675617" cy="616291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no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400" dirty="0">
                <a:solidFill>
                  <a:sysClr val="windowText" lastClr="000000"/>
                </a:solidFill>
              </a:rPr>
              <a:t>IP (Optional)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6E48310-8BEE-784C-A5F0-442F81964594}"/>
              </a:ext>
            </a:extLst>
          </p:cNvPr>
          <p:cNvSpPr txBox="1"/>
          <p:nvPr/>
        </p:nvSpPr>
        <p:spPr>
          <a:xfrm>
            <a:off x="2623398" y="5621362"/>
            <a:ext cx="2289535" cy="616291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no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400" dirty="0">
                <a:solidFill>
                  <a:sysClr val="windowText" lastClr="000000"/>
                </a:solidFill>
              </a:rPr>
              <a:t>Ethernet (</a:t>
            </a:r>
            <a:r>
              <a:rPr lang="en-US" sz="1400" dirty="0" err="1">
                <a:solidFill>
                  <a:sysClr val="windowText" lastClr="000000"/>
                </a:solidFill>
              </a:rPr>
              <a:t>Etype:AEFE</a:t>
            </a:r>
            <a:r>
              <a:rPr lang="en-US" sz="1400" dirty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D5A4EFE-DA53-7541-BFF4-476C6602712F}"/>
              </a:ext>
            </a:extLst>
          </p:cNvPr>
          <p:cNvSpPr/>
          <p:nvPr/>
        </p:nvSpPr>
        <p:spPr>
          <a:xfrm>
            <a:off x="5148950" y="5679978"/>
            <a:ext cx="1312475" cy="5098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1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103E738-1C8A-D745-A199-98BE2E411724}"/>
              </a:ext>
            </a:extLst>
          </p:cNvPr>
          <p:cNvSpPr txBox="1"/>
          <p:nvPr/>
        </p:nvSpPr>
        <p:spPr>
          <a:xfrm>
            <a:off x="5467378" y="5626754"/>
            <a:ext cx="675617" cy="616291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no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400" dirty="0">
                <a:solidFill>
                  <a:sysClr val="windowText" lastClr="000000"/>
                </a:solidFill>
              </a:rPr>
              <a:t>VLAN+PCP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8AC2F01-E06D-4E48-9677-6F790EB08E16}"/>
              </a:ext>
            </a:extLst>
          </p:cNvPr>
          <p:cNvSpPr/>
          <p:nvPr/>
        </p:nvSpPr>
        <p:spPr>
          <a:xfrm>
            <a:off x="6582520" y="5679978"/>
            <a:ext cx="1312475" cy="5098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1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99BFC90-B853-8846-98C9-154BE85F9D39}"/>
              </a:ext>
            </a:extLst>
          </p:cNvPr>
          <p:cNvSpPr txBox="1"/>
          <p:nvPr/>
        </p:nvSpPr>
        <p:spPr>
          <a:xfrm>
            <a:off x="6900948" y="5626754"/>
            <a:ext cx="675617" cy="616291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no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400" dirty="0" err="1">
                <a:solidFill>
                  <a:sysClr val="windowText" lastClr="000000"/>
                </a:solidFill>
              </a:rPr>
              <a:t>MACSec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C35F1D3-6865-D343-8FFB-98068DF09B65}"/>
              </a:ext>
            </a:extLst>
          </p:cNvPr>
          <p:cNvSpPr/>
          <p:nvPr/>
        </p:nvSpPr>
        <p:spPr>
          <a:xfrm>
            <a:off x="9254587" y="5674586"/>
            <a:ext cx="943023" cy="5098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bg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1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6476A32-9B73-0347-968D-072BDC99E2CD}"/>
              </a:ext>
            </a:extLst>
          </p:cNvPr>
          <p:cNvSpPr txBox="1"/>
          <p:nvPr/>
        </p:nvSpPr>
        <p:spPr>
          <a:xfrm>
            <a:off x="9388290" y="5621362"/>
            <a:ext cx="675617" cy="616291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no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400" dirty="0">
                <a:solidFill>
                  <a:sysClr val="windowText" lastClr="000000"/>
                </a:solidFill>
              </a:rPr>
              <a:t>Ethernet</a:t>
            </a:r>
          </a:p>
          <a:p>
            <a:pPr algn="ctr">
              <a:lnSpc>
                <a:spcPct val="90000"/>
              </a:lnSpc>
              <a:buSzPct val="100000"/>
            </a:pPr>
            <a:r>
              <a:rPr lang="en-US" sz="1400" dirty="0">
                <a:solidFill>
                  <a:sysClr val="windowText" lastClr="000000"/>
                </a:solidFill>
              </a:rPr>
              <a:t>OAM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2A4380-8E18-E44E-9773-37ED71CA3486}"/>
              </a:ext>
            </a:extLst>
          </p:cNvPr>
          <p:cNvCxnSpPr>
            <a:stCxn id="16" idx="2"/>
          </p:cNvCxnSpPr>
          <p:nvPr/>
        </p:nvCxnSpPr>
        <p:spPr>
          <a:xfrm flipH="1">
            <a:off x="2528542" y="2363081"/>
            <a:ext cx="0" cy="26370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B7DD12D-AF3E-6449-817C-219CE7DF69EC}"/>
              </a:ext>
            </a:extLst>
          </p:cNvPr>
          <p:cNvCxnSpPr/>
          <p:nvPr/>
        </p:nvCxnSpPr>
        <p:spPr>
          <a:xfrm flipH="1">
            <a:off x="3761877" y="2352323"/>
            <a:ext cx="0" cy="26370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529690E-1358-CB49-87E5-FD063408B8F1}"/>
              </a:ext>
            </a:extLst>
          </p:cNvPr>
          <p:cNvCxnSpPr/>
          <p:nvPr/>
        </p:nvCxnSpPr>
        <p:spPr>
          <a:xfrm flipH="1">
            <a:off x="4971276" y="2352323"/>
            <a:ext cx="0" cy="26370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9CFEDD7-28E0-D842-AC6F-3B6F8A56E824}"/>
              </a:ext>
            </a:extLst>
          </p:cNvPr>
          <p:cNvCxnSpPr/>
          <p:nvPr/>
        </p:nvCxnSpPr>
        <p:spPr>
          <a:xfrm flipH="1">
            <a:off x="6057078" y="2349627"/>
            <a:ext cx="0" cy="26370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B48CF17-C141-6E45-A578-EE820B7FD745}"/>
              </a:ext>
            </a:extLst>
          </p:cNvPr>
          <p:cNvCxnSpPr/>
          <p:nvPr/>
        </p:nvCxnSpPr>
        <p:spPr>
          <a:xfrm flipH="1">
            <a:off x="6942519" y="2349627"/>
            <a:ext cx="0" cy="26370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1C2B3C8-D005-2D46-97C8-6B84DACDA87C}"/>
              </a:ext>
            </a:extLst>
          </p:cNvPr>
          <p:cNvCxnSpPr/>
          <p:nvPr/>
        </p:nvCxnSpPr>
        <p:spPr>
          <a:xfrm flipH="1">
            <a:off x="7991727" y="2349627"/>
            <a:ext cx="0" cy="26370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365D4EE-77C4-7A40-AEB9-7A8892331278}"/>
              </a:ext>
            </a:extLst>
          </p:cNvPr>
          <p:cNvCxnSpPr>
            <a:cxnSpLocks/>
          </p:cNvCxnSpPr>
          <p:nvPr/>
        </p:nvCxnSpPr>
        <p:spPr>
          <a:xfrm>
            <a:off x="9036129" y="2365514"/>
            <a:ext cx="0" cy="2218231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9F9675A-C648-5F46-A304-1F456C40FA27}"/>
              </a:ext>
            </a:extLst>
          </p:cNvPr>
          <p:cNvCxnSpPr>
            <a:cxnSpLocks/>
          </p:cNvCxnSpPr>
          <p:nvPr/>
        </p:nvCxnSpPr>
        <p:spPr>
          <a:xfrm>
            <a:off x="9726098" y="2365514"/>
            <a:ext cx="0" cy="33078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E9E3C02-A4B9-C243-90E5-E51F1C3F928D}"/>
              </a:ext>
            </a:extLst>
          </p:cNvPr>
          <p:cNvCxnSpPr>
            <a:cxnSpLocks/>
            <a:stCxn id="52" idx="2"/>
          </p:cNvCxnSpPr>
          <p:nvPr/>
        </p:nvCxnSpPr>
        <p:spPr>
          <a:xfrm>
            <a:off x="6942520" y="3346789"/>
            <a:ext cx="0" cy="222271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CB822B1-698E-214B-AE31-185A8CF3C1BF}"/>
              </a:ext>
            </a:extLst>
          </p:cNvPr>
          <p:cNvCxnSpPr/>
          <p:nvPr/>
        </p:nvCxnSpPr>
        <p:spPr>
          <a:xfrm flipH="1">
            <a:off x="7991727" y="3335180"/>
            <a:ext cx="0" cy="26370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6B0C7F9-8A4B-B048-B9C7-C887DE5B258B}"/>
              </a:ext>
            </a:extLst>
          </p:cNvPr>
          <p:cNvCxnSpPr/>
          <p:nvPr/>
        </p:nvCxnSpPr>
        <p:spPr>
          <a:xfrm flipH="1">
            <a:off x="7991727" y="4327695"/>
            <a:ext cx="0" cy="26370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DE52537-DFAB-FC47-B00E-D2FB11840E15}"/>
              </a:ext>
            </a:extLst>
          </p:cNvPr>
          <p:cNvCxnSpPr/>
          <p:nvPr/>
        </p:nvCxnSpPr>
        <p:spPr>
          <a:xfrm flipH="1">
            <a:off x="7991727" y="5303745"/>
            <a:ext cx="0" cy="26370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957020B-27BB-C445-BA02-8C5F01AC35AF}"/>
              </a:ext>
            </a:extLst>
          </p:cNvPr>
          <p:cNvCxnSpPr/>
          <p:nvPr/>
        </p:nvCxnSpPr>
        <p:spPr>
          <a:xfrm flipH="1">
            <a:off x="9046270" y="5303745"/>
            <a:ext cx="0" cy="26370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08E450E-4738-2C4B-9CBD-69B93218936F}"/>
              </a:ext>
            </a:extLst>
          </p:cNvPr>
          <p:cNvCxnSpPr/>
          <p:nvPr/>
        </p:nvCxnSpPr>
        <p:spPr>
          <a:xfrm flipH="1">
            <a:off x="3761877" y="3343987"/>
            <a:ext cx="0" cy="26370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740615E-5D2D-1746-BBB3-79560DCD263E}"/>
              </a:ext>
            </a:extLst>
          </p:cNvPr>
          <p:cNvCxnSpPr/>
          <p:nvPr/>
        </p:nvCxnSpPr>
        <p:spPr>
          <a:xfrm flipH="1">
            <a:off x="3761877" y="4327695"/>
            <a:ext cx="0" cy="26370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53A7A15-3460-E043-89A3-966EA68BFA02}"/>
              </a:ext>
            </a:extLst>
          </p:cNvPr>
          <p:cNvCxnSpPr/>
          <p:nvPr/>
        </p:nvCxnSpPr>
        <p:spPr>
          <a:xfrm flipH="1">
            <a:off x="3761877" y="5303745"/>
            <a:ext cx="0" cy="26370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903359C-68ED-E241-B4B5-0522A30F9568}"/>
              </a:ext>
            </a:extLst>
          </p:cNvPr>
          <p:cNvCxnSpPr/>
          <p:nvPr/>
        </p:nvCxnSpPr>
        <p:spPr>
          <a:xfrm flipH="1">
            <a:off x="6057078" y="3343987"/>
            <a:ext cx="0" cy="26370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B97A810-AF61-2640-858D-EE1E0E83C328}"/>
              </a:ext>
            </a:extLst>
          </p:cNvPr>
          <p:cNvCxnSpPr/>
          <p:nvPr/>
        </p:nvCxnSpPr>
        <p:spPr>
          <a:xfrm flipH="1">
            <a:off x="6057078" y="4328859"/>
            <a:ext cx="0" cy="26370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DAF4EEE-3389-434A-907A-A769E22CC102}"/>
              </a:ext>
            </a:extLst>
          </p:cNvPr>
          <p:cNvCxnSpPr/>
          <p:nvPr/>
        </p:nvCxnSpPr>
        <p:spPr>
          <a:xfrm flipH="1">
            <a:off x="6057078" y="5304909"/>
            <a:ext cx="0" cy="26370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591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B9C780-313A-7B47-9B8F-C7FDEAADD0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ITNOG5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25CA9E-EF07-7047-A6A2-8960C30079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Savings of 10x compared to CPRI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2AECB3F7-1954-7D4E-A210-8597355906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eCPRI</a:t>
            </a:r>
            <a:r>
              <a:rPr lang="en-US" dirty="0"/>
              <a:t> Fronthaul Bandwidth Estimations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4266037-2D8B-3E48-B38D-09E320D979CF}"/>
              </a:ext>
            </a:extLst>
          </p:cNvPr>
          <p:cNvCxnSpPr>
            <a:cxnSpLocks/>
          </p:cNvCxnSpPr>
          <p:nvPr/>
        </p:nvCxnSpPr>
        <p:spPr>
          <a:xfrm>
            <a:off x="4242391" y="5133600"/>
            <a:ext cx="59478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089866EE-A289-3D40-9E8C-6D7A6614CAA5}"/>
              </a:ext>
            </a:extLst>
          </p:cNvPr>
          <p:cNvSpPr/>
          <p:nvPr/>
        </p:nvSpPr>
        <p:spPr>
          <a:xfrm>
            <a:off x="9458675" y="993600"/>
            <a:ext cx="468000" cy="41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4D7DB7-EA22-4F46-8B60-513A3AAD9E18}"/>
              </a:ext>
            </a:extLst>
          </p:cNvPr>
          <p:cNvSpPr/>
          <p:nvPr/>
        </p:nvSpPr>
        <p:spPr>
          <a:xfrm>
            <a:off x="8886035" y="993600"/>
            <a:ext cx="468000" cy="41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D2E3B9-1F27-E74A-A452-7290C153A3A8}"/>
              </a:ext>
            </a:extLst>
          </p:cNvPr>
          <p:cNvSpPr txBox="1"/>
          <p:nvPr/>
        </p:nvSpPr>
        <p:spPr>
          <a:xfrm>
            <a:off x="8887033" y="993993"/>
            <a:ext cx="466007" cy="568599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sp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US" sz="1400" dirty="0">
                <a:solidFill>
                  <a:schemeClr val="bg1"/>
                </a:solidFill>
              </a:rPr>
              <a:t>236</a:t>
            </a:r>
          </a:p>
          <a:p>
            <a:pPr algn="ctr">
              <a:spcAft>
                <a:spcPts val="300"/>
              </a:spcAft>
              <a:buSzPct val="100000"/>
            </a:pPr>
            <a:r>
              <a:rPr lang="en-US" sz="1100" dirty="0">
                <a:solidFill>
                  <a:schemeClr val="bg1"/>
                </a:solidFill>
              </a:rPr>
              <a:t>Gbps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5C6930-BD61-D84A-890D-51D195B9765B}"/>
              </a:ext>
            </a:extLst>
          </p:cNvPr>
          <p:cNvSpPr txBox="1"/>
          <p:nvPr/>
        </p:nvSpPr>
        <p:spPr>
          <a:xfrm>
            <a:off x="9459672" y="993993"/>
            <a:ext cx="466007" cy="568599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sp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US" sz="1400" dirty="0">
                <a:solidFill>
                  <a:schemeClr val="bg1"/>
                </a:solidFill>
              </a:rPr>
              <a:t>236</a:t>
            </a:r>
          </a:p>
          <a:p>
            <a:pPr algn="ctr">
              <a:spcAft>
                <a:spcPts val="300"/>
              </a:spcAft>
              <a:buSzPct val="100000"/>
            </a:pPr>
            <a:r>
              <a:rPr lang="en-US" sz="1100" dirty="0">
                <a:solidFill>
                  <a:schemeClr val="bg1"/>
                </a:solidFill>
              </a:rPr>
              <a:t>Gbps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F6E49F-7702-D14C-B206-B2733A8AB23D}"/>
              </a:ext>
            </a:extLst>
          </p:cNvPr>
          <p:cNvSpPr/>
          <p:nvPr/>
        </p:nvSpPr>
        <p:spPr>
          <a:xfrm>
            <a:off x="6982020" y="4569216"/>
            <a:ext cx="468000" cy="5643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B4AE2F-D9D7-FE4C-8470-606A57FB51AE}"/>
              </a:ext>
            </a:extLst>
          </p:cNvPr>
          <p:cNvSpPr/>
          <p:nvPr/>
        </p:nvSpPr>
        <p:spPr>
          <a:xfrm>
            <a:off x="6409380" y="4181784"/>
            <a:ext cx="468000" cy="9518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77C292-C570-B741-8472-83E43B266A4B}"/>
              </a:ext>
            </a:extLst>
          </p:cNvPr>
          <p:cNvSpPr txBox="1"/>
          <p:nvPr/>
        </p:nvSpPr>
        <p:spPr>
          <a:xfrm>
            <a:off x="8854171" y="5135005"/>
            <a:ext cx="531729" cy="312311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Down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E499FF-3B5A-A74E-95A8-FE426474C8D4}"/>
              </a:ext>
            </a:extLst>
          </p:cNvPr>
          <p:cNvSpPr txBox="1"/>
          <p:nvPr/>
        </p:nvSpPr>
        <p:spPr>
          <a:xfrm>
            <a:off x="9531044" y="5134652"/>
            <a:ext cx="336164" cy="312311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Up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8F1A86-FA30-EF44-9614-073D238513E7}"/>
              </a:ext>
            </a:extLst>
          </p:cNvPr>
          <p:cNvSpPr/>
          <p:nvPr/>
        </p:nvSpPr>
        <p:spPr>
          <a:xfrm>
            <a:off x="6332743" y="5626007"/>
            <a:ext cx="1214948" cy="480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en-US" sz="1600" b="1" dirty="0">
                <a:solidFill>
                  <a:schemeClr val="tx2"/>
                </a:solidFill>
              </a:rPr>
              <a:t>Option 7-2</a:t>
            </a:r>
            <a:endParaRPr lang="en-US" sz="1600" b="1" baseline="-25000" dirty="0">
              <a:solidFill>
                <a:schemeClr val="tx2"/>
              </a:solidFill>
            </a:endParaRPr>
          </a:p>
          <a:p>
            <a:pPr lvl="0" algn="ctr">
              <a:lnSpc>
                <a:spcPct val="90000"/>
              </a:lnSpc>
              <a:defRPr/>
            </a:pPr>
            <a:r>
              <a:rPr lang="en-US" sz="1200" dirty="0">
                <a:solidFill>
                  <a:schemeClr val="tx2"/>
                </a:solidFill>
              </a:rPr>
              <a:t>(Uplink)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48E978-EC49-A549-846C-1F0321158D96}"/>
              </a:ext>
            </a:extLst>
          </p:cNvPr>
          <p:cNvSpPr txBox="1"/>
          <p:nvPr/>
        </p:nvSpPr>
        <p:spPr>
          <a:xfrm>
            <a:off x="6388652" y="5134652"/>
            <a:ext cx="519098" cy="478511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User/</a:t>
            </a:r>
          </a:p>
          <a:p>
            <a:pPr algn="ctr">
              <a:lnSpc>
                <a:spcPct val="90000"/>
              </a:lnSpc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E33579-66B3-1848-B039-8F6D568D273B}"/>
              </a:ext>
            </a:extLst>
          </p:cNvPr>
          <p:cNvSpPr txBox="1"/>
          <p:nvPr/>
        </p:nvSpPr>
        <p:spPr>
          <a:xfrm>
            <a:off x="6858720" y="5134652"/>
            <a:ext cx="715626" cy="478511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Control/</a:t>
            </a:r>
          </a:p>
          <a:p>
            <a:pPr algn="ctr">
              <a:lnSpc>
                <a:spcPct val="90000"/>
              </a:lnSpc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Up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3B42D8-9C4E-EA4D-B376-8BBF994FAF0F}"/>
              </a:ext>
            </a:extLst>
          </p:cNvPr>
          <p:cNvSpPr/>
          <p:nvPr/>
        </p:nvSpPr>
        <p:spPr>
          <a:xfrm>
            <a:off x="5396381" y="4569216"/>
            <a:ext cx="468000" cy="5643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501BB6-F4A1-3648-A731-E5EDCF14D5B9}"/>
              </a:ext>
            </a:extLst>
          </p:cNvPr>
          <p:cNvSpPr/>
          <p:nvPr/>
        </p:nvSpPr>
        <p:spPr>
          <a:xfrm>
            <a:off x="4823741" y="4181784"/>
            <a:ext cx="468000" cy="9518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641C94-D5B2-D94D-84AF-EC88B3E5E70D}"/>
              </a:ext>
            </a:extLst>
          </p:cNvPr>
          <p:cNvSpPr txBox="1"/>
          <p:nvPr/>
        </p:nvSpPr>
        <p:spPr>
          <a:xfrm>
            <a:off x="4825076" y="4184240"/>
            <a:ext cx="466007" cy="568599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sp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US" sz="1400" dirty="0">
                <a:solidFill>
                  <a:schemeClr val="bg1"/>
                </a:solidFill>
              </a:rPr>
              <a:t>20</a:t>
            </a:r>
          </a:p>
          <a:p>
            <a:pPr algn="ctr">
              <a:spcAft>
                <a:spcPts val="300"/>
              </a:spcAft>
              <a:buSzPct val="100000"/>
            </a:pPr>
            <a:r>
              <a:rPr lang="en-US" sz="1100" dirty="0">
                <a:solidFill>
                  <a:schemeClr val="bg1"/>
                </a:solidFill>
              </a:rPr>
              <a:t>Gbps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7CEE8D-9BCB-C547-B56B-171A1A3D130F}"/>
              </a:ext>
            </a:extLst>
          </p:cNvPr>
          <p:cNvSpPr txBox="1"/>
          <p:nvPr/>
        </p:nvSpPr>
        <p:spPr>
          <a:xfrm>
            <a:off x="5399978" y="4573942"/>
            <a:ext cx="466007" cy="568599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sp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US" sz="1400" dirty="0">
                <a:solidFill>
                  <a:schemeClr val="bg1"/>
                </a:solidFill>
              </a:rPr>
              <a:t>&lt;10</a:t>
            </a:r>
          </a:p>
          <a:p>
            <a:pPr algn="ctr">
              <a:spcAft>
                <a:spcPts val="300"/>
              </a:spcAft>
              <a:buSzPct val="100000"/>
            </a:pPr>
            <a:r>
              <a:rPr lang="en-US" sz="1100" dirty="0">
                <a:solidFill>
                  <a:schemeClr val="bg1"/>
                </a:solidFill>
              </a:rPr>
              <a:t>Gbps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A05F22-960F-F34E-AD71-3351134188DE}"/>
              </a:ext>
            </a:extLst>
          </p:cNvPr>
          <p:cNvSpPr txBox="1"/>
          <p:nvPr/>
        </p:nvSpPr>
        <p:spPr>
          <a:xfrm>
            <a:off x="4796697" y="5135005"/>
            <a:ext cx="531730" cy="477805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User/</a:t>
            </a:r>
          </a:p>
          <a:p>
            <a:pPr algn="ctr">
              <a:lnSpc>
                <a:spcPct val="90000"/>
              </a:lnSpc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Down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38E06F-BCA9-4740-80A2-8F924BF3CECB}"/>
              </a:ext>
            </a:extLst>
          </p:cNvPr>
          <p:cNvSpPr txBox="1"/>
          <p:nvPr/>
        </p:nvSpPr>
        <p:spPr>
          <a:xfrm>
            <a:off x="5273081" y="5134652"/>
            <a:ext cx="715626" cy="478511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Control/</a:t>
            </a:r>
          </a:p>
          <a:p>
            <a:pPr algn="ctr">
              <a:lnSpc>
                <a:spcPct val="90000"/>
              </a:lnSpc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Down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046C348-DDC5-1044-BDD3-EB5E8FB8AE99}"/>
              </a:ext>
            </a:extLst>
          </p:cNvPr>
          <p:cNvSpPr txBox="1"/>
          <p:nvPr/>
        </p:nvSpPr>
        <p:spPr>
          <a:xfrm>
            <a:off x="556800" y="1692165"/>
            <a:ext cx="3819830" cy="2392175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400" dirty="0">
                <a:solidFill>
                  <a:schemeClr val="tx2"/>
                </a:solidFill>
              </a:rPr>
              <a:t>Basic Assumptions: </a:t>
            </a:r>
          </a:p>
          <a:p>
            <a:pPr lvl="1">
              <a:spcAft>
                <a:spcPts val="300"/>
              </a:spcAft>
              <a:buSzPct val="100000"/>
            </a:pPr>
            <a:r>
              <a:rPr lang="en-US" sz="1400" dirty="0">
                <a:solidFill>
                  <a:schemeClr val="tx2"/>
                </a:solidFill>
              </a:rPr>
              <a:t>100MHz</a:t>
            </a:r>
          </a:p>
          <a:p>
            <a:pPr lvl="1">
              <a:spcAft>
                <a:spcPts val="300"/>
              </a:spcAft>
              <a:buSzPct val="100000"/>
            </a:pPr>
            <a:r>
              <a:rPr lang="en-US" sz="1400" dirty="0">
                <a:solidFill>
                  <a:schemeClr val="tx2"/>
                </a:solidFill>
              </a:rPr>
              <a:t>8x4 MIMO (w/ 2 streams per uplink layer)</a:t>
            </a:r>
          </a:p>
          <a:p>
            <a:pPr lvl="1">
              <a:spcAft>
                <a:spcPts val="300"/>
              </a:spcAft>
              <a:buSzPct val="100000"/>
            </a:pPr>
            <a:r>
              <a:rPr lang="en-US" sz="1400" dirty="0">
                <a:solidFill>
                  <a:schemeClr val="tx2"/>
                </a:solidFill>
              </a:rPr>
              <a:t>64 Antennas</a:t>
            </a:r>
          </a:p>
          <a:p>
            <a:pPr lvl="1">
              <a:spcAft>
                <a:spcPts val="300"/>
              </a:spcAft>
              <a:buSzPct val="100000"/>
            </a:pPr>
            <a:r>
              <a:rPr lang="en-US" sz="1400" dirty="0">
                <a:solidFill>
                  <a:schemeClr val="tx2"/>
                </a:solidFill>
              </a:rPr>
              <a:t>TTI: 1ms</a:t>
            </a:r>
          </a:p>
          <a:p>
            <a:pPr lvl="1">
              <a:spcAft>
                <a:spcPts val="300"/>
              </a:spcAft>
              <a:buSzPct val="100000"/>
            </a:pPr>
            <a:r>
              <a:rPr lang="en-US" sz="1400" dirty="0">
                <a:solidFill>
                  <a:schemeClr val="tx2"/>
                </a:solidFill>
              </a:rPr>
              <a:t>Modulation: 256QAM</a:t>
            </a:r>
          </a:p>
          <a:p>
            <a:pPr lvl="1">
              <a:spcAft>
                <a:spcPts val="300"/>
              </a:spcAft>
              <a:buSzPct val="100000"/>
            </a:pPr>
            <a:r>
              <a:rPr lang="en-US" sz="1400" dirty="0">
                <a:solidFill>
                  <a:schemeClr val="tx2"/>
                </a:solidFill>
              </a:rPr>
              <a:t>*3Gbps downlink from MAC layer</a:t>
            </a:r>
          </a:p>
          <a:p>
            <a:pPr lvl="1">
              <a:spcAft>
                <a:spcPts val="300"/>
              </a:spcAft>
              <a:buSzPct val="100000"/>
            </a:pPr>
            <a:r>
              <a:rPr lang="en-US" sz="1400" dirty="0">
                <a:solidFill>
                  <a:schemeClr val="tx2"/>
                </a:solidFill>
              </a:rPr>
              <a:t>*1.5Gbps uplink to MAC layer</a:t>
            </a:r>
          </a:p>
          <a:p>
            <a:pPr algn="l">
              <a:spcAft>
                <a:spcPts val="300"/>
              </a:spcAft>
              <a:buSzPct val="100000"/>
            </a:pP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D4420F3-85C9-6947-A329-A1270EC00A42}"/>
              </a:ext>
            </a:extLst>
          </p:cNvPr>
          <p:cNvSpPr/>
          <p:nvPr/>
        </p:nvSpPr>
        <p:spPr>
          <a:xfrm>
            <a:off x="9110285" y="5626007"/>
            <a:ext cx="627095" cy="31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en-US" sz="1600" b="1" dirty="0">
                <a:solidFill>
                  <a:schemeClr val="tx2"/>
                </a:solidFill>
              </a:rPr>
              <a:t>CPRI</a:t>
            </a:r>
            <a:endParaRPr lang="en-US" sz="1600" b="1" baseline="-25000" dirty="0">
              <a:solidFill>
                <a:schemeClr val="tx2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C51FF61-2572-7B46-B454-A563E734CA25}"/>
              </a:ext>
            </a:extLst>
          </p:cNvPr>
          <p:cNvSpPr/>
          <p:nvPr/>
        </p:nvSpPr>
        <p:spPr>
          <a:xfrm>
            <a:off x="4781638" y="5626007"/>
            <a:ext cx="1214948" cy="480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en-US" sz="1600" b="1" dirty="0">
                <a:solidFill>
                  <a:schemeClr val="tx2"/>
                </a:solidFill>
              </a:rPr>
              <a:t>Option 7-2</a:t>
            </a:r>
            <a:endParaRPr lang="en-US" sz="1600" b="1" baseline="-25000" dirty="0">
              <a:solidFill>
                <a:schemeClr val="tx2"/>
              </a:solidFill>
            </a:endParaRPr>
          </a:p>
          <a:p>
            <a:pPr lvl="0" algn="ctr">
              <a:lnSpc>
                <a:spcPct val="90000"/>
              </a:lnSpc>
              <a:defRPr/>
            </a:pPr>
            <a:r>
              <a:rPr lang="en-US" sz="1200" dirty="0">
                <a:solidFill>
                  <a:schemeClr val="tx2"/>
                </a:solidFill>
              </a:rPr>
              <a:t>(Downlink)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02379B-CF42-7E4F-862E-E9F90497E59F}"/>
              </a:ext>
            </a:extLst>
          </p:cNvPr>
          <p:cNvSpPr/>
          <p:nvPr/>
        </p:nvSpPr>
        <p:spPr>
          <a:xfrm>
            <a:off x="4576412" y="3966317"/>
            <a:ext cx="3121565" cy="2217930"/>
          </a:xfrm>
          <a:prstGeom prst="rect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1C1C4-4CFC-D142-BBCC-1224A95C5BC0}"/>
              </a:ext>
            </a:extLst>
          </p:cNvPr>
          <p:cNvSpPr txBox="1"/>
          <p:nvPr/>
        </p:nvSpPr>
        <p:spPr>
          <a:xfrm>
            <a:off x="5834460" y="3657645"/>
            <a:ext cx="605469" cy="360850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sp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US" sz="1400" dirty="0" err="1">
                <a:solidFill>
                  <a:schemeClr val="tx2"/>
                </a:solidFill>
              </a:rPr>
              <a:t>eCPRI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D91ABF8-4604-6746-BA1E-976B57498AB6}"/>
              </a:ext>
            </a:extLst>
          </p:cNvPr>
          <p:cNvSpPr txBox="1"/>
          <p:nvPr/>
        </p:nvSpPr>
        <p:spPr>
          <a:xfrm>
            <a:off x="6411373" y="4184240"/>
            <a:ext cx="466007" cy="568599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sp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US" sz="1400" dirty="0">
                <a:solidFill>
                  <a:schemeClr val="bg1"/>
                </a:solidFill>
              </a:rPr>
              <a:t>20</a:t>
            </a:r>
          </a:p>
          <a:p>
            <a:pPr algn="ctr">
              <a:spcAft>
                <a:spcPts val="300"/>
              </a:spcAft>
              <a:buSzPct val="100000"/>
            </a:pPr>
            <a:r>
              <a:rPr lang="en-US" sz="1100" dirty="0">
                <a:solidFill>
                  <a:schemeClr val="bg1"/>
                </a:solidFill>
              </a:rPr>
              <a:t>Gbps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A8941AD-212F-A54C-8B19-3A4BCE8E6BFA}"/>
              </a:ext>
            </a:extLst>
          </p:cNvPr>
          <p:cNvSpPr txBox="1"/>
          <p:nvPr/>
        </p:nvSpPr>
        <p:spPr>
          <a:xfrm>
            <a:off x="6989030" y="4573942"/>
            <a:ext cx="466007" cy="568599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sp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US" sz="1400" dirty="0">
                <a:solidFill>
                  <a:schemeClr val="bg1"/>
                </a:solidFill>
              </a:rPr>
              <a:t>&lt;10</a:t>
            </a:r>
          </a:p>
          <a:p>
            <a:pPr algn="ctr">
              <a:spcAft>
                <a:spcPts val="300"/>
              </a:spcAft>
              <a:buSzPct val="100000"/>
            </a:pPr>
            <a:r>
              <a:rPr lang="en-US" sz="1100" dirty="0">
                <a:solidFill>
                  <a:schemeClr val="bg1"/>
                </a:solidFill>
              </a:rPr>
              <a:t>Gbps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473CF4-85B2-2840-A78C-DE8D0E1A7556}"/>
              </a:ext>
            </a:extLst>
          </p:cNvPr>
          <p:cNvSpPr txBox="1"/>
          <p:nvPr/>
        </p:nvSpPr>
        <p:spPr>
          <a:xfrm>
            <a:off x="1702632" y="4354476"/>
            <a:ext cx="1528165" cy="7609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r">
              <a:spcAft>
                <a:spcPts val="300"/>
              </a:spcAft>
              <a:buSzPct val="100000"/>
            </a:pPr>
            <a:r>
              <a:rPr lang="en-US" sz="2000" dirty="0">
                <a:solidFill>
                  <a:schemeClr val="tx2"/>
                </a:solidFill>
              </a:rPr>
              <a:t>Drives 25GE interfaces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E418156-02CF-DF48-AD01-B2CAD99A863C}"/>
              </a:ext>
            </a:extLst>
          </p:cNvPr>
          <p:cNvCxnSpPr/>
          <p:nvPr/>
        </p:nvCxnSpPr>
        <p:spPr>
          <a:xfrm>
            <a:off x="3343022" y="4734955"/>
            <a:ext cx="1033608" cy="0"/>
          </a:xfrm>
          <a:prstGeom prst="straightConnector1">
            <a:avLst/>
          </a:prstGeom>
          <a:ln w="19050">
            <a:solidFill>
              <a:schemeClr val="bg2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594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B2620-A22A-D84E-88C4-4677EF77B5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ITNOG5</a:t>
            </a:r>
            <a:endParaRPr lang="en-US" dirty="0"/>
          </a:p>
        </p:txBody>
      </p:sp>
      <p:sp>
        <p:nvSpPr>
          <p:cNvPr id="167" name="Text Placeholder 166">
            <a:extLst>
              <a:ext uri="{FF2B5EF4-FFF2-40B4-BE49-F238E27FC236}">
                <a16:creationId xmlns:a16="http://schemas.microsoft.com/office/drawing/2014/main" id="{71DC1BDE-5ED2-9F4B-B87B-A70996B34E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Direct implication on inter-node distances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113C86-4192-5C4D-B690-5F06ED2BB2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IEEE1914.1 &amp; </a:t>
            </a:r>
            <a:r>
              <a:rPr lang="en-US" dirty="0" err="1"/>
              <a:t>eCPRI</a:t>
            </a:r>
            <a:r>
              <a:rPr lang="en-US" dirty="0"/>
              <a:t> Recommended One-Way Latency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2DE9BFFB-782B-2543-B75A-BEF4F35D9CC4}"/>
              </a:ext>
            </a:extLst>
          </p:cNvPr>
          <p:cNvSpPr txBox="1"/>
          <p:nvPr/>
        </p:nvSpPr>
        <p:spPr>
          <a:xfrm>
            <a:off x="496774" y="5522865"/>
            <a:ext cx="1743765" cy="412801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pPr>
              <a:spcAft>
                <a:spcPts val="300"/>
              </a:spcAft>
              <a:buSzPct val="100000"/>
            </a:pPr>
            <a:r>
              <a:rPr lang="en-US" sz="1100" dirty="0">
                <a:solidFill>
                  <a:schemeClr val="tx2"/>
                </a:solidFill>
              </a:rPr>
              <a:t>Fiber Latency=5</a:t>
            </a:r>
            <a:r>
              <a:rPr lang="en-US" sz="1100" kern="0" dirty="0">
                <a:solidFill>
                  <a:schemeClr val="tx2"/>
                </a:solidFill>
                <a:ea typeface="Nokia Pure Text Light" panose="020B0403020202020204" pitchFamily="34" charset="0"/>
              </a:rPr>
              <a:t>𝜇</a:t>
            </a:r>
            <a:r>
              <a:rPr lang="en-US" sz="1100" dirty="0">
                <a:solidFill>
                  <a:schemeClr val="tx2"/>
                </a:solidFill>
              </a:rPr>
              <a:t>s/km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5A1CEBE-C60C-B545-A8B2-005E9BC8EAA5}"/>
              </a:ext>
            </a:extLst>
          </p:cNvPr>
          <p:cNvCxnSpPr>
            <a:cxnSpLocks/>
            <a:stCxn id="29" idx="3"/>
            <a:endCxn id="41" idx="1"/>
          </p:cNvCxnSpPr>
          <p:nvPr/>
        </p:nvCxnSpPr>
        <p:spPr>
          <a:xfrm>
            <a:off x="2035682" y="2785503"/>
            <a:ext cx="7797366" cy="469"/>
          </a:xfrm>
          <a:prstGeom prst="line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392">
            <a:extLst>
              <a:ext uri="{FF2B5EF4-FFF2-40B4-BE49-F238E27FC236}">
                <a16:creationId xmlns:a16="http://schemas.microsoft.com/office/drawing/2014/main" id="{79D30992-0DD2-6F46-B5B1-7C3CCF4E6681}"/>
              </a:ext>
            </a:extLst>
          </p:cNvPr>
          <p:cNvSpPr txBox="1"/>
          <p:nvPr/>
        </p:nvSpPr>
        <p:spPr bwMode="auto">
          <a:xfrm>
            <a:off x="9741759" y="2199484"/>
            <a:ext cx="383029" cy="378541"/>
          </a:xfrm>
          <a:prstGeom prst="rect">
            <a:avLst/>
          </a:prstGeom>
          <a:noFill/>
        </p:spPr>
        <p:txBody>
          <a:bodyPr wrap="none" lIns="96000" tIns="96000" rIns="96000" bIns="960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79988">
              <a:tabLst>
                <a:tab pos="479988" algn="l"/>
              </a:tabLst>
              <a:defRPr/>
            </a:pPr>
            <a:r>
              <a:rPr lang="en-US" sz="1200" kern="0" dirty="0">
                <a:solidFill>
                  <a:schemeClr val="tx2"/>
                </a:solidFill>
                <a:ea typeface="Nokia Pure Text Light" panose="020B0403020202020204" pitchFamily="34" charset="0"/>
              </a:rPr>
              <a:t>RU</a:t>
            </a:r>
          </a:p>
        </p:txBody>
      </p:sp>
      <p:sp>
        <p:nvSpPr>
          <p:cNvPr id="25" name="TextBox 397">
            <a:extLst>
              <a:ext uri="{FF2B5EF4-FFF2-40B4-BE49-F238E27FC236}">
                <a16:creationId xmlns:a16="http://schemas.microsoft.com/office/drawing/2014/main" id="{1C03F672-54FA-2843-BA6F-F7426F6BE867}"/>
              </a:ext>
            </a:extLst>
          </p:cNvPr>
          <p:cNvSpPr txBox="1"/>
          <p:nvPr/>
        </p:nvSpPr>
        <p:spPr bwMode="auto">
          <a:xfrm>
            <a:off x="2662806" y="2566196"/>
            <a:ext cx="995377" cy="440096"/>
          </a:xfrm>
          <a:prstGeom prst="rect">
            <a:avLst/>
          </a:prstGeom>
          <a:solidFill>
            <a:schemeClr val="bg1"/>
          </a:solidFill>
        </p:spPr>
        <p:txBody>
          <a:bodyPr wrap="none" lIns="96000" tIns="96000" rIns="96000" bIns="960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9988">
              <a:tabLst>
                <a:tab pos="479988" algn="l"/>
              </a:tabLst>
              <a:defRPr/>
            </a:pPr>
            <a:r>
              <a:rPr lang="en-US" sz="1600" kern="0" dirty="0">
                <a:solidFill>
                  <a:schemeClr val="tx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Backhaul</a:t>
            </a:r>
          </a:p>
        </p:txBody>
      </p:sp>
      <p:sp>
        <p:nvSpPr>
          <p:cNvPr id="26" name="TextBox 398">
            <a:extLst>
              <a:ext uri="{FF2B5EF4-FFF2-40B4-BE49-F238E27FC236}">
                <a16:creationId xmlns:a16="http://schemas.microsoft.com/office/drawing/2014/main" id="{554316ED-A537-9F4D-AF10-CB496DA4D00B}"/>
              </a:ext>
            </a:extLst>
          </p:cNvPr>
          <p:cNvSpPr txBox="1"/>
          <p:nvPr/>
        </p:nvSpPr>
        <p:spPr bwMode="auto">
          <a:xfrm>
            <a:off x="8214328" y="2566196"/>
            <a:ext cx="1073924" cy="440096"/>
          </a:xfrm>
          <a:prstGeom prst="rect">
            <a:avLst/>
          </a:prstGeom>
          <a:solidFill>
            <a:schemeClr val="bg1"/>
          </a:solidFill>
        </p:spPr>
        <p:txBody>
          <a:bodyPr wrap="none" lIns="96000" tIns="96000" rIns="96000" bIns="960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9988">
              <a:tabLst>
                <a:tab pos="479988" algn="l"/>
              </a:tabLst>
              <a:defRPr/>
            </a:pPr>
            <a:r>
              <a:rPr lang="en-US" sz="1600" kern="0" dirty="0" err="1">
                <a:solidFill>
                  <a:schemeClr val="tx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Fronthaul</a:t>
            </a:r>
            <a:endParaRPr lang="en-US" sz="1600" kern="0" dirty="0">
              <a:solidFill>
                <a:schemeClr val="tx2"/>
              </a:solidFill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28" name="TextBox 393">
            <a:extLst>
              <a:ext uri="{FF2B5EF4-FFF2-40B4-BE49-F238E27FC236}">
                <a16:creationId xmlns:a16="http://schemas.microsoft.com/office/drawing/2014/main" id="{F0FD4CA1-9B79-324C-94AE-62F6DAA7C0DE}"/>
              </a:ext>
            </a:extLst>
          </p:cNvPr>
          <p:cNvSpPr txBox="1"/>
          <p:nvPr/>
        </p:nvSpPr>
        <p:spPr bwMode="auto">
          <a:xfrm>
            <a:off x="6952578" y="2200561"/>
            <a:ext cx="399059" cy="378541"/>
          </a:xfrm>
          <a:prstGeom prst="rect">
            <a:avLst/>
          </a:prstGeom>
          <a:noFill/>
        </p:spPr>
        <p:txBody>
          <a:bodyPr wrap="none" lIns="96000" tIns="96000" rIns="96000" bIns="960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79988">
              <a:tabLst>
                <a:tab pos="479988" algn="l"/>
              </a:tabLst>
              <a:defRPr/>
            </a:pPr>
            <a:r>
              <a:rPr lang="en-US" sz="1200" kern="0" dirty="0">
                <a:solidFill>
                  <a:schemeClr val="tx2"/>
                </a:solidFill>
                <a:ea typeface="Nokia Pure Text Light" panose="020B0403020202020204" pitchFamily="34" charset="0"/>
              </a:rPr>
              <a:t>DU</a:t>
            </a:r>
          </a:p>
        </p:txBody>
      </p:sp>
      <p:pic>
        <p:nvPicPr>
          <p:cNvPr id="29" name="Picture 128" descr="\\DML-NAS\DML_Data\1 Live Jobs\Nokia\21314 - Nokia Icon update March 2016\Artwork\NOKIA Network Icons - All PNGs\Blue Black PNG Icons\CIRCLE AND ARROWS ICON_Blue Black_RGB.png">
            <a:extLst>
              <a:ext uri="{FF2B5EF4-FFF2-40B4-BE49-F238E27FC236}">
                <a16:creationId xmlns:a16="http://schemas.microsoft.com/office/drawing/2014/main" id="{AD846F6C-29A3-3443-9D6C-E1EB02C04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6095" y="2515503"/>
            <a:ext cx="539587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66">
            <a:extLst>
              <a:ext uri="{FF2B5EF4-FFF2-40B4-BE49-F238E27FC236}">
                <a16:creationId xmlns:a16="http://schemas.microsoft.com/office/drawing/2014/main" id="{5495C1B0-B786-8644-8259-5D213A23CAB6}"/>
              </a:ext>
            </a:extLst>
          </p:cNvPr>
          <p:cNvSpPr txBox="1"/>
          <p:nvPr/>
        </p:nvSpPr>
        <p:spPr bwMode="auto">
          <a:xfrm>
            <a:off x="1402124" y="2200889"/>
            <a:ext cx="1046990" cy="378542"/>
          </a:xfrm>
          <a:prstGeom prst="rect">
            <a:avLst/>
          </a:prstGeom>
          <a:noFill/>
        </p:spPr>
        <p:txBody>
          <a:bodyPr wrap="square" lIns="96000" tIns="96000" rIns="96000" bIns="960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79988">
              <a:tabLst>
                <a:tab pos="479988" algn="l"/>
              </a:tabLst>
              <a:defRPr/>
            </a:pPr>
            <a:r>
              <a:rPr lang="en-US" sz="1200" kern="0" dirty="0">
                <a:solidFill>
                  <a:schemeClr val="tx2"/>
                </a:solidFill>
                <a:ea typeface="Nokia Pure Text Light" panose="020B0403020202020204" pitchFamily="34" charset="0"/>
              </a:rPr>
              <a:t>5G Core</a:t>
            </a:r>
          </a:p>
        </p:txBody>
      </p:sp>
      <p:sp>
        <p:nvSpPr>
          <p:cNvPr id="35" name="TextBox 397">
            <a:extLst>
              <a:ext uri="{FF2B5EF4-FFF2-40B4-BE49-F238E27FC236}">
                <a16:creationId xmlns:a16="http://schemas.microsoft.com/office/drawing/2014/main" id="{EFDBA053-9D2A-F641-92ED-97F2BABA6D2C}"/>
              </a:ext>
            </a:extLst>
          </p:cNvPr>
          <p:cNvSpPr txBox="1"/>
          <p:nvPr/>
        </p:nvSpPr>
        <p:spPr bwMode="auto">
          <a:xfrm>
            <a:off x="5484173" y="2566196"/>
            <a:ext cx="897593" cy="440096"/>
          </a:xfrm>
          <a:prstGeom prst="rect">
            <a:avLst/>
          </a:prstGeom>
          <a:solidFill>
            <a:schemeClr val="bg1"/>
          </a:solidFill>
        </p:spPr>
        <p:txBody>
          <a:bodyPr wrap="none" lIns="96000" tIns="96000" rIns="96000" bIns="960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9988">
              <a:tabLst>
                <a:tab pos="479988" algn="l"/>
              </a:tabLst>
              <a:defRPr/>
            </a:pPr>
            <a:r>
              <a:rPr lang="en-US" sz="1600" kern="0" dirty="0" err="1">
                <a:solidFill>
                  <a:schemeClr val="tx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Midhaul</a:t>
            </a:r>
            <a:endParaRPr lang="en-US" sz="1600" kern="0" dirty="0">
              <a:solidFill>
                <a:schemeClr val="tx2"/>
              </a:solidFill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36" name="TextBox 393">
            <a:extLst>
              <a:ext uri="{FF2B5EF4-FFF2-40B4-BE49-F238E27FC236}">
                <a16:creationId xmlns:a16="http://schemas.microsoft.com/office/drawing/2014/main" id="{DE70EFB7-8D10-864A-9EF6-AA02A835390C}"/>
              </a:ext>
            </a:extLst>
          </p:cNvPr>
          <p:cNvSpPr txBox="1"/>
          <p:nvPr/>
        </p:nvSpPr>
        <p:spPr bwMode="auto">
          <a:xfrm>
            <a:off x="4200921" y="2199484"/>
            <a:ext cx="391045" cy="378541"/>
          </a:xfrm>
          <a:prstGeom prst="rect">
            <a:avLst/>
          </a:prstGeom>
          <a:noFill/>
        </p:spPr>
        <p:txBody>
          <a:bodyPr wrap="none" lIns="96000" tIns="96000" rIns="96000" bIns="960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79988">
              <a:tabLst>
                <a:tab pos="479988" algn="l"/>
              </a:tabLst>
              <a:defRPr/>
            </a:pPr>
            <a:r>
              <a:rPr lang="en-US" sz="1200" kern="0" dirty="0">
                <a:solidFill>
                  <a:schemeClr val="tx2"/>
                </a:solidFill>
                <a:ea typeface="Nokia Pure Text Light" panose="020B0403020202020204" pitchFamily="34" charset="0"/>
              </a:rPr>
              <a:t>CU</a:t>
            </a:r>
          </a:p>
        </p:txBody>
      </p:sp>
      <p:pic>
        <p:nvPicPr>
          <p:cNvPr id="72" name="Picture 128" descr="\\DML-NAS\DML_Data\1 Live Jobs\Nokia\21314 - Nokia Icon update March 2016\Artwork\NOKIA Network Icons - All PNGs\Blue Black PNG Icons\CIRCLE AND ARROWS ICON_Blue Black_RGB.png">
            <a:extLst>
              <a:ext uri="{FF2B5EF4-FFF2-40B4-BE49-F238E27FC236}">
                <a16:creationId xmlns:a16="http://schemas.microsoft.com/office/drawing/2014/main" id="{A41F1410-D069-2840-AE9E-5C3B5A415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2681" y="1503141"/>
            <a:ext cx="539587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TextBox 66">
            <a:extLst>
              <a:ext uri="{FF2B5EF4-FFF2-40B4-BE49-F238E27FC236}">
                <a16:creationId xmlns:a16="http://schemas.microsoft.com/office/drawing/2014/main" id="{3A44334D-5C57-6E44-8E1E-AAFBFEA5937D}"/>
              </a:ext>
            </a:extLst>
          </p:cNvPr>
          <p:cNvSpPr txBox="1"/>
          <p:nvPr/>
        </p:nvSpPr>
        <p:spPr bwMode="auto">
          <a:xfrm>
            <a:off x="4213251" y="1213092"/>
            <a:ext cx="528084" cy="378542"/>
          </a:xfrm>
          <a:prstGeom prst="rect">
            <a:avLst/>
          </a:prstGeom>
          <a:noFill/>
        </p:spPr>
        <p:txBody>
          <a:bodyPr wrap="square" lIns="96000" tIns="96000" rIns="96000" bIns="960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79988">
              <a:tabLst>
                <a:tab pos="479988" algn="l"/>
              </a:tabLst>
              <a:defRPr/>
            </a:pPr>
            <a:r>
              <a:rPr lang="en-US" sz="1200" kern="0" dirty="0">
                <a:solidFill>
                  <a:schemeClr val="tx2"/>
                </a:solidFill>
                <a:ea typeface="Nokia Pure Text Light" panose="020B0403020202020204" pitchFamily="34" charset="0"/>
              </a:rPr>
              <a:t>UPF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1ED08D16-1390-D04A-A94A-F4E484FBE162}"/>
              </a:ext>
            </a:extLst>
          </p:cNvPr>
          <p:cNvCxnSpPr>
            <a:cxnSpLocks/>
            <a:stCxn id="117" idx="0"/>
            <a:endCxn id="72" idx="2"/>
          </p:cNvCxnSpPr>
          <p:nvPr/>
        </p:nvCxnSpPr>
        <p:spPr>
          <a:xfrm flipH="1" flipV="1">
            <a:off x="4552475" y="2043141"/>
            <a:ext cx="206" cy="472831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9B72722D-3501-7840-8CF7-ABB56675E291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1765889" y="3055503"/>
            <a:ext cx="2920" cy="2239187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13EF9F9B-4C24-B543-936D-411BF06BD114}"/>
              </a:ext>
            </a:extLst>
          </p:cNvPr>
          <p:cNvCxnSpPr>
            <a:cxnSpLocks/>
            <a:stCxn id="117" idx="2"/>
          </p:cNvCxnSpPr>
          <p:nvPr/>
        </p:nvCxnSpPr>
        <p:spPr>
          <a:xfrm flipH="1">
            <a:off x="4545253" y="3055972"/>
            <a:ext cx="7428" cy="2238718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16102A3C-EBDB-2C44-BCEF-002E6F924307}"/>
              </a:ext>
            </a:extLst>
          </p:cNvPr>
          <p:cNvCxnSpPr>
            <a:cxnSpLocks/>
            <a:stCxn id="115" idx="2"/>
          </p:cNvCxnSpPr>
          <p:nvPr/>
        </p:nvCxnSpPr>
        <p:spPr>
          <a:xfrm flipH="1">
            <a:off x="7317479" y="3057049"/>
            <a:ext cx="2584" cy="223764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1FEC275E-EC0D-7748-AA66-D63FE41190AC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10098140" y="3055972"/>
            <a:ext cx="4908" cy="2238718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609F0B9A-4B98-0B4B-A184-A7A440F46E98}"/>
              </a:ext>
            </a:extLst>
          </p:cNvPr>
          <p:cNvCxnSpPr/>
          <p:nvPr/>
        </p:nvCxnSpPr>
        <p:spPr>
          <a:xfrm>
            <a:off x="1768809" y="3607687"/>
            <a:ext cx="2776443" cy="0"/>
          </a:xfrm>
          <a:prstGeom prst="straightConnector1">
            <a:avLst/>
          </a:prstGeom>
          <a:ln w="15875">
            <a:solidFill>
              <a:schemeClr val="tx2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0D11E0B3-CF77-0B44-982F-66ADDA78BCFD}"/>
              </a:ext>
            </a:extLst>
          </p:cNvPr>
          <p:cNvCxnSpPr>
            <a:cxnSpLocks/>
          </p:cNvCxnSpPr>
          <p:nvPr/>
        </p:nvCxnSpPr>
        <p:spPr>
          <a:xfrm>
            <a:off x="4545252" y="3607687"/>
            <a:ext cx="2772226" cy="0"/>
          </a:xfrm>
          <a:prstGeom prst="straightConnector1">
            <a:avLst/>
          </a:prstGeom>
          <a:ln w="15875">
            <a:solidFill>
              <a:schemeClr val="tx2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37F44221-0007-7D4B-B8DC-C76C4260D8E0}"/>
              </a:ext>
            </a:extLst>
          </p:cNvPr>
          <p:cNvCxnSpPr>
            <a:cxnSpLocks/>
          </p:cNvCxnSpPr>
          <p:nvPr/>
        </p:nvCxnSpPr>
        <p:spPr>
          <a:xfrm>
            <a:off x="7313260" y="3607687"/>
            <a:ext cx="2776444" cy="0"/>
          </a:xfrm>
          <a:prstGeom prst="straightConnector1">
            <a:avLst/>
          </a:prstGeom>
          <a:ln w="15875">
            <a:solidFill>
              <a:schemeClr val="tx2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392">
            <a:extLst>
              <a:ext uri="{FF2B5EF4-FFF2-40B4-BE49-F238E27FC236}">
                <a16:creationId xmlns:a16="http://schemas.microsoft.com/office/drawing/2014/main" id="{9596C3A3-CA4F-6543-8B39-5DC4438640B7}"/>
              </a:ext>
            </a:extLst>
          </p:cNvPr>
          <p:cNvSpPr txBox="1"/>
          <p:nvPr/>
        </p:nvSpPr>
        <p:spPr bwMode="auto">
          <a:xfrm>
            <a:off x="2786236" y="3294857"/>
            <a:ext cx="748515" cy="409319"/>
          </a:xfrm>
          <a:prstGeom prst="rect">
            <a:avLst/>
          </a:prstGeom>
          <a:noFill/>
        </p:spPr>
        <p:txBody>
          <a:bodyPr wrap="none" lIns="96000" tIns="96000" rIns="96000" bIns="960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9988">
              <a:tabLst>
                <a:tab pos="479988" algn="l"/>
              </a:tabLst>
              <a:defRPr/>
            </a:pPr>
            <a:r>
              <a:rPr lang="en-US" sz="1400" kern="0" dirty="0">
                <a:solidFill>
                  <a:schemeClr val="tx2"/>
                </a:solidFill>
                <a:ea typeface="Nokia Pure Text Light" panose="020B0403020202020204" pitchFamily="34" charset="0"/>
              </a:rPr>
              <a:t>&gt;10ms</a:t>
            </a:r>
          </a:p>
        </p:txBody>
      </p:sp>
      <p:sp>
        <p:nvSpPr>
          <p:cNvPr id="162" name="TextBox 392">
            <a:extLst>
              <a:ext uri="{FF2B5EF4-FFF2-40B4-BE49-F238E27FC236}">
                <a16:creationId xmlns:a16="http://schemas.microsoft.com/office/drawing/2014/main" id="{4C097D59-0E68-1849-8B66-0C49937D8287}"/>
              </a:ext>
            </a:extLst>
          </p:cNvPr>
          <p:cNvSpPr txBox="1"/>
          <p:nvPr/>
        </p:nvSpPr>
        <p:spPr bwMode="auto">
          <a:xfrm>
            <a:off x="7984296" y="3580051"/>
            <a:ext cx="1533985" cy="409319"/>
          </a:xfrm>
          <a:prstGeom prst="rect">
            <a:avLst/>
          </a:prstGeom>
          <a:noFill/>
        </p:spPr>
        <p:txBody>
          <a:bodyPr wrap="none" lIns="96000" tIns="96000" rIns="96000" bIns="9600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9988">
              <a:tabLst>
                <a:tab pos="479988" algn="l"/>
              </a:tabLst>
              <a:defRPr/>
            </a:pPr>
            <a:r>
              <a:rPr lang="en-US" sz="1400" kern="0" dirty="0">
                <a:solidFill>
                  <a:schemeClr val="tx2"/>
                </a:solidFill>
                <a:ea typeface="Nokia Pure Text Light" panose="020B0403020202020204" pitchFamily="34" charset="0"/>
              </a:rPr>
              <a:t>(50𝜇s for URLLC)</a:t>
            </a:r>
          </a:p>
        </p:txBody>
      </p:sp>
      <p:sp>
        <p:nvSpPr>
          <p:cNvPr id="163" name="TextBox 392">
            <a:extLst>
              <a:ext uri="{FF2B5EF4-FFF2-40B4-BE49-F238E27FC236}">
                <a16:creationId xmlns:a16="http://schemas.microsoft.com/office/drawing/2014/main" id="{57BCF2D6-D283-2F4F-9EFF-F7AB44AC18DA}"/>
              </a:ext>
            </a:extLst>
          </p:cNvPr>
          <p:cNvSpPr txBox="1"/>
          <p:nvPr/>
        </p:nvSpPr>
        <p:spPr bwMode="auto">
          <a:xfrm>
            <a:off x="5662403" y="3294857"/>
            <a:ext cx="536918" cy="409319"/>
          </a:xfrm>
          <a:prstGeom prst="rect">
            <a:avLst/>
          </a:prstGeom>
          <a:noFill/>
        </p:spPr>
        <p:txBody>
          <a:bodyPr wrap="none" lIns="96000" tIns="96000" rIns="96000" bIns="960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9988">
              <a:tabLst>
                <a:tab pos="479988" algn="l"/>
              </a:tabLst>
              <a:defRPr/>
            </a:pPr>
            <a:r>
              <a:rPr lang="en-US" sz="1400" kern="0" dirty="0">
                <a:solidFill>
                  <a:schemeClr val="tx2"/>
                </a:solidFill>
                <a:ea typeface="Nokia Pure Text Light" panose="020B0403020202020204" pitchFamily="34" charset="0"/>
              </a:rPr>
              <a:t>1ms</a:t>
            </a:r>
          </a:p>
        </p:txBody>
      </p:sp>
      <p:sp>
        <p:nvSpPr>
          <p:cNvPr id="164" name="TextBox 392">
            <a:extLst>
              <a:ext uri="{FF2B5EF4-FFF2-40B4-BE49-F238E27FC236}">
                <a16:creationId xmlns:a16="http://schemas.microsoft.com/office/drawing/2014/main" id="{3ABA9B14-9698-6B46-94D0-C7624C3F27AF}"/>
              </a:ext>
            </a:extLst>
          </p:cNvPr>
          <p:cNvSpPr txBox="1"/>
          <p:nvPr/>
        </p:nvSpPr>
        <p:spPr bwMode="auto">
          <a:xfrm>
            <a:off x="8405085" y="3294857"/>
            <a:ext cx="692409" cy="409319"/>
          </a:xfrm>
          <a:prstGeom prst="rect">
            <a:avLst/>
          </a:prstGeom>
          <a:noFill/>
        </p:spPr>
        <p:txBody>
          <a:bodyPr wrap="none" lIns="96000" tIns="96000" rIns="96000" bIns="960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9988">
              <a:tabLst>
                <a:tab pos="479988" algn="l"/>
              </a:tabLst>
              <a:defRPr/>
            </a:pPr>
            <a:r>
              <a:rPr lang="en-US" sz="1400" kern="0" dirty="0">
                <a:solidFill>
                  <a:schemeClr val="tx2"/>
                </a:solidFill>
                <a:ea typeface="Nokia Pure Text Light" panose="020B0403020202020204" pitchFamily="34" charset="0"/>
              </a:rPr>
              <a:t>100𝜇s</a:t>
            </a:r>
          </a:p>
        </p:txBody>
      </p:sp>
      <p:pic>
        <p:nvPicPr>
          <p:cNvPr id="115" name="Picture 37" descr="\\DML-NAS\DML_Data\1 Live Jobs\Nokia\21314 - Nokia Icon update March 2016\Artwork\NOKIA Network Icons - All PNGs\Blue Black PNG Icons\PRODUCT ICON_Blue Black_RGB.png">
            <a:extLst>
              <a:ext uri="{FF2B5EF4-FFF2-40B4-BE49-F238E27FC236}">
                <a16:creationId xmlns:a16="http://schemas.microsoft.com/office/drawing/2014/main" id="{65E92F00-8B10-F145-85C8-B338B8B4F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0063" y="251704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6" descr="\\DML-NAS\DML_Data\1 Live Jobs\Nokia\21314 - Nokia Icon update March 2016\Artwork\NOKIA Network Icons - All PNGs\Blue Black PNG Icons\CLOUD ICON_Blue Black_RGB.png">
            <a:extLst>
              <a:ext uri="{FF2B5EF4-FFF2-40B4-BE49-F238E27FC236}">
                <a16:creationId xmlns:a16="http://schemas.microsoft.com/office/drawing/2014/main" id="{3DE06CE4-CA49-8240-B13A-64D473995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2681" y="251597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-Right Arrow 2">
            <a:extLst>
              <a:ext uri="{FF2B5EF4-FFF2-40B4-BE49-F238E27FC236}">
                <a16:creationId xmlns:a16="http://schemas.microsoft.com/office/drawing/2014/main" id="{9A77FB20-2FD5-C545-9EB9-87C198B41BAF}"/>
              </a:ext>
            </a:extLst>
          </p:cNvPr>
          <p:cNvSpPr/>
          <p:nvPr/>
        </p:nvSpPr>
        <p:spPr>
          <a:xfrm>
            <a:off x="4552681" y="4513448"/>
            <a:ext cx="2760579" cy="390478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/>
          </a:p>
        </p:txBody>
      </p:sp>
      <p:sp>
        <p:nvSpPr>
          <p:cNvPr id="118" name="Left-Right Arrow 117">
            <a:extLst>
              <a:ext uri="{FF2B5EF4-FFF2-40B4-BE49-F238E27FC236}">
                <a16:creationId xmlns:a16="http://schemas.microsoft.com/office/drawing/2014/main" id="{442342F6-2F38-144F-A331-11FC6D0A1249}"/>
              </a:ext>
            </a:extLst>
          </p:cNvPr>
          <p:cNvSpPr/>
          <p:nvPr/>
        </p:nvSpPr>
        <p:spPr>
          <a:xfrm>
            <a:off x="1776238" y="4513448"/>
            <a:ext cx="2760580" cy="390478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/>
          </a:p>
        </p:txBody>
      </p:sp>
      <p:sp>
        <p:nvSpPr>
          <p:cNvPr id="120" name="Left-Right Arrow 119">
            <a:extLst>
              <a:ext uri="{FF2B5EF4-FFF2-40B4-BE49-F238E27FC236}">
                <a16:creationId xmlns:a16="http://schemas.microsoft.com/office/drawing/2014/main" id="{F53AFD93-3A9A-C346-B31D-A785EC50890B}"/>
              </a:ext>
            </a:extLst>
          </p:cNvPr>
          <p:cNvSpPr/>
          <p:nvPr/>
        </p:nvSpPr>
        <p:spPr>
          <a:xfrm>
            <a:off x="7324907" y="4513448"/>
            <a:ext cx="2780254" cy="390478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/>
          </a:p>
        </p:txBody>
      </p:sp>
      <p:sp>
        <p:nvSpPr>
          <p:cNvPr id="121" name="TextBox 392">
            <a:extLst>
              <a:ext uri="{FF2B5EF4-FFF2-40B4-BE49-F238E27FC236}">
                <a16:creationId xmlns:a16="http://schemas.microsoft.com/office/drawing/2014/main" id="{4E27A26E-E8B0-6E43-BFA7-0C05C62057CC}"/>
              </a:ext>
            </a:extLst>
          </p:cNvPr>
          <p:cNvSpPr txBox="1"/>
          <p:nvPr/>
        </p:nvSpPr>
        <p:spPr bwMode="auto">
          <a:xfrm>
            <a:off x="2680439" y="4297976"/>
            <a:ext cx="960110" cy="409319"/>
          </a:xfrm>
          <a:prstGeom prst="rect">
            <a:avLst/>
          </a:prstGeom>
          <a:noFill/>
        </p:spPr>
        <p:txBody>
          <a:bodyPr wrap="none" lIns="96000" tIns="96000" rIns="96000" bIns="960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9988">
              <a:tabLst>
                <a:tab pos="479988" algn="l"/>
              </a:tabLst>
              <a:defRPr/>
            </a:pPr>
            <a:r>
              <a:rPr lang="en-US" sz="1400" kern="0" dirty="0">
                <a:solidFill>
                  <a:schemeClr val="tx2"/>
                </a:solidFill>
                <a:ea typeface="Nokia Pure Text Light" panose="020B0403020202020204" pitchFamily="34" charset="0"/>
              </a:rPr>
              <a:t>&gt;2000km</a:t>
            </a:r>
          </a:p>
        </p:txBody>
      </p:sp>
      <p:sp>
        <p:nvSpPr>
          <p:cNvPr id="122" name="TextBox 392">
            <a:extLst>
              <a:ext uri="{FF2B5EF4-FFF2-40B4-BE49-F238E27FC236}">
                <a16:creationId xmlns:a16="http://schemas.microsoft.com/office/drawing/2014/main" id="{C77948CC-38F7-944B-92F3-24E4CD74A724}"/>
              </a:ext>
            </a:extLst>
          </p:cNvPr>
          <p:cNvSpPr txBox="1"/>
          <p:nvPr/>
        </p:nvSpPr>
        <p:spPr bwMode="auto">
          <a:xfrm>
            <a:off x="7958711" y="4752333"/>
            <a:ext cx="1590091" cy="409319"/>
          </a:xfrm>
          <a:prstGeom prst="rect">
            <a:avLst/>
          </a:prstGeom>
          <a:noFill/>
        </p:spPr>
        <p:txBody>
          <a:bodyPr wrap="none" lIns="96000" tIns="96000" rIns="96000" bIns="9600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9988">
              <a:tabLst>
                <a:tab pos="479988" algn="l"/>
              </a:tabLst>
              <a:defRPr/>
            </a:pPr>
            <a:r>
              <a:rPr lang="en-US" sz="1400" kern="0" dirty="0">
                <a:solidFill>
                  <a:schemeClr val="tx2"/>
                </a:solidFill>
                <a:ea typeface="Nokia Pure Text Light" panose="020B0403020202020204" pitchFamily="34" charset="0"/>
              </a:rPr>
              <a:t>(10km for URLLC)</a:t>
            </a:r>
          </a:p>
        </p:txBody>
      </p:sp>
      <p:sp>
        <p:nvSpPr>
          <p:cNvPr id="129" name="TextBox 392">
            <a:extLst>
              <a:ext uri="{FF2B5EF4-FFF2-40B4-BE49-F238E27FC236}">
                <a16:creationId xmlns:a16="http://schemas.microsoft.com/office/drawing/2014/main" id="{30CD1CBA-0AFB-0141-89B6-599DE528D636}"/>
              </a:ext>
            </a:extLst>
          </p:cNvPr>
          <p:cNvSpPr txBox="1"/>
          <p:nvPr/>
        </p:nvSpPr>
        <p:spPr bwMode="auto">
          <a:xfrm>
            <a:off x="5553485" y="4300520"/>
            <a:ext cx="748515" cy="409319"/>
          </a:xfrm>
          <a:prstGeom prst="rect">
            <a:avLst/>
          </a:prstGeom>
          <a:noFill/>
        </p:spPr>
        <p:txBody>
          <a:bodyPr wrap="none" lIns="96000" tIns="96000" rIns="96000" bIns="960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9988">
              <a:tabLst>
                <a:tab pos="479988" algn="l"/>
              </a:tabLst>
              <a:defRPr/>
            </a:pPr>
            <a:r>
              <a:rPr lang="en-US" sz="1400" kern="0" dirty="0">
                <a:solidFill>
                  <a:schemeClr val="tx2"/>
                </a:solidFill>
                <a:ea typeface="Nokia Pure Text Light" panose="020B0403020202020204" pitchFamily="34" charset="0"/>
              </a:rPr>
              <a:t>200km</a:t>
            </a:r>
          </a:p>
        </p:txBody>
      </p:sp>
      <p:sp>
        <p:nvSpPr>
          <p:cNvPr id="133" name="TextBox 392">
            <a:extLst>
              <a:ext uri="{FF2B5EF4-FFF2-40B4-BE49-F238E27FC236}">
                <a16:creationId xmlns:a16="http://schemas.microsoft.com/office/drawing/2014/main" id="{DBE6DC4E-8B1C-9144-852E-FE6D388468F5}"/>
              </a:ext>
            </a:extLst>
          </p:cNvPr>
          <p:cNvSpPr txBox="1"/>
          <p:nvPr/>
        </p:nvSpPr>
        <p:spPr bwMode="auto">
          <a:xfrm>
            <a:off x="8429931" y="4297976"/>
            <a:ext cx="642717" cy="409319"/>
          </a:xfrm>
          <a:prstGeom prst="rect">
            <a:avLst/>
          </a:prstGeom>
          <a:noFill/>
        </p:spPr>
        <p:txBody>
          <a:bodyPr wrap="none" lIns="96000" tIns="96000" rIns="96000" bIns="960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79988">
              <a:tabLst>
                <a:tab pos="479988" algn="l"/>
              </a:tabLst>
              <a:defRPr/>
            </a:pPr>
            <a:r>
              <a:rPr lang="en-US" sz="1400" kern="0" dirty="0">
                <a:solidFill>
                  <a:schemeClr val="tx2"/>
                </a:solidFill>
                <a:ea typeface="Nokia Pure Text Light" panose="020B0403020202020204" pitchFamily="34" charset="0"/>
              </a:rPr>
              <a:t>20km</a:t>
            </a:r>
          </a:p>
        </p:txBody>
      </p:sp>
      <p:pic>
        <p:nvPicPr>
          <p:cNvPr id="41" name="Picture 40" descr="WIFI SIGNAL ICON_Blue Black_RGB.png">
            <a:extLst>
              <a:ext uri="{FF2B5EF4-FFF2-40B4-BE49-F238E27FC236}">
                <a16:creationId xmlns:a16="http://schemas.microsoft.com/office/drawing/2014/main" id="{80298759-CECB-454B-88D0-3BCC2D9F6B5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3048" y="251597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35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C5E504-F6C0-E84B-89A2-983010AD92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ITNOG5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3D662-35EC-2F4D-9DF0-ACCF6BBD35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QoS for mixing Fronthaul with other traffic flows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802570-857F-CD4E-9682-1C9C99BCE8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IEEE 802.1CM – Time Sensitive Networks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ADD33D-C49F-8842-9C55-6B8CDBF89B07}"/>
              </a:ext>
            </a:extLst>
          </p:cNvPr>
          <p:cNvCxnSpPr>
            <a:cxnSpLocks/>
          </p:cNvCxnSpPr>
          <p:nvPr/>
        </p:nvCxnSpPr>
        <p:spPr>
          <a:xfrm>
            <a:off x="1510617" y="3634456"/>
            <a:ext cx="2080860" cy="0"/>
          </a:xfrm>
          <a:prstGeom prst="line">
            <a:avLst/>
          </a:prstGeom>
          <a:ln w="12700">
            <a:solidFill>
              <a:schemeClr val="tx2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3B1B0A6-06FC-A242-9F88-223B1CFF3E8D}"/>
              </a:ext>
            </a:extLst>
          </p:cNvPr>
          <p:cNvSpPr>
            <a:spLocks noChangeAspect="1"/>
          </p:cNvSpPr>
          <p:nvPr/>
        </p:nvSpPr>
        <p:spPr>
          <a:xfrm>
            <a:off x="1531638" y="3263696"/>
            <a:ext cx="720000" cy="2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US" sz="1200" b="1" dirty="0"/>
              <a:t>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68E389-4A46-9941-966E-B2E533B3580A}"/>
              </a:ext>
            </a:extLst>
          </p:cNvPr>
          <p:cNvSpPr>
            <a:spLocks noChangeAspect="1"/>
          </p:cNvSpPr>
          <p:nvPr/>
        </p:nvSpPr>
        <p:spPr>
          <a:xfrm>
            <a:off x="1531638" y="2796524"/>
            <a:ext cx="720000" cy="2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US" sz="1200" b="1" dirty="0"/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2F095B-F74B-E944-9906-3CFAA1F909AD}"/>
              </a:ext>
            </a:extLst>
          </p:cNvPr>
          <p:cNvSpPr>
            <a:spLocks noChangeAspect="1"/>
          </p:cNvSpPr>
          <p:nvPr/>
        </p:nvSpPr>
        <p:spPr>
          <a:xfrm>
            <a:off x="2675796" y="3263696"/>
            <a:ext cx="720000" cy="2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US" sz="1200" b="1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5640B-10DA-AD48-AAF8-8E9CF3DF58AD}"/>
              </a:ext>
            </a:extLst>
          </p:cNvPr>
          <p:cNvSpPr txBox="1"/>
          <p:nvPr/>
        </p:nvSpPr>
        <p:spPr>
          <a:xfrm>
            <a:off x="607824" y="2724099"/>
            <a:ext cx="902793" cy="360850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spAutoFit/>
          </a:bodyPr>
          <a:lstStyle/>
          <a:p>
            <a:pPr algn="r">
              <a:spcAft>
                <a:spcPts val="300"/>
              </a:spcAft>
              <a:buSzPct val="100000"/>
            </a:pPr>
            <a:r>
              <a:rPr lang="en-US" sz="1400" dirty="0">
                <a:solidFill>
                  <a:schemeClr val="tx2"/>
                </a:solidFill>
              </a:rPr>
              <a:t>Fronthaul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72A2FF-6418-AD42-80B0-8621DD883A28}"/>
              </a:ext>
            </a:extLst>
          </p:cNvPr>
          <p:cNvSpPr>
            <a:spLocks noChangeAspect="1"/>
          </p:cNvSpPr>
          <p:nvPr/>
        </p:nvSpPr>
        <p:spPr>
          <a:xfrm>
            <a:off x="2384283" y="2796524"/>
            <a:ext cx="720000" cy="2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US" sz="1200" b="1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5486B1-7FF1-E944-ABBA-CF546D560151}"/>
              </a:ext>
            </a:extLst>
          </p:cNvPr>
          <p:cNvSpPr txBox="1"/>
          <p:nvPr/>
        </p:nvSpPr>
        <p:spPr>
          <a:xfrm>
            <a:off x="900725" y="3191271"/>
            <a:ext cx="609892" cy="360850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spAutoFit/>
          </a:bodyPr>
          <a:lstStyle/>
          <a:p>
            <a:pPr algn="r">
              <a:spcAft>
                <a:spcPts val="300"/>
              </a:spcAft>
              <a:buSzPct val="100000"/>
            </a:pPr>
            <a:r>
              <a:rPr lang="en-US" sz="1400" dirty="0">
                <a:solidFill>
                  <a:schemeClr val="tx2"/>
                </a:solidFill>
              </a:rPr>
              <a:t>Other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C40C16B-207B-7A42-B9EB-88571190BEEB}"/>
              </a:ext>
            </a:extLst>
          </p:cNvPr>
          <p:cNvGrpSpPr/>
          <p:nvPr/>
        </p:nvGrpSpPr>
        <p:grpSpPr>
          <a:xfrm>
            <a:off x="4967051" y="1396986"/>
            <a:ext cx="4372127" cy="1662298"/>
            <a:chOff x="4967051" y="1396986"/>
            <a:chExt cx="4372127" cy="166229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B0BE863-E882-FD46-B40E-E70F9FD2AD46}"/>
                </a:ext>
              </a:extLst>
            </p:cNvPr>
            <p:cNvCxnSpPr>
              <a:cxnSpLocks/>
            </p:cNvCxnSpPr>
            <p:nvPr/>
          </p:nvCxnSpPr>
          <p:spPr>
            <a:xfrm>
              <a:off x="6089164" y="3059284"/>
              <a:ext cx="3250014" cy="0"/>
            </a:xfrm>
            <a:prstGeom prst="line">
              <a:avLst/>
            </a:prstGeom>
            <a:ln w="12700">
              <a:solidFill>
                <a:schemeClr val="tx2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280104C-CA77-B84F-AB7A-C58C808CEF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0185" y="2688524"/>
              <a:ext cx="720000" cy="2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200" b="1" dirty="0"/>
                <a:t>4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0A123D7-8D85-1D4F-BD99-AF48D31E79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7813" y="2688524"/>
              <a:ext cx="720000" cy="21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200" b="1" dirty="0"/>
                <a:t>3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857811B-DB15-744B-A897-1A2FB0586C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12061" y="2688524"/>
              <a:ext cx="720000" cy="2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200" b="1" dirty="0"/>
                <a:t>1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3F51E00-A682-954C-868A-ECB664DDAF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44937" y="2688524"/>
              <a:ext cx="720000" cy="21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200" b="1" dirty="0"/>
                <a:t>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C6404F-E59F-2642-A480-C453EB109D5B}"/>
                </a:ext>
              </a:extLst>
            </p:cNvPr>
            <p:cNvSpPr txBox="1"/>
            <p:nvPr/>
          </p:nvSpPr>
          <p:spPr>
            <a:xfrm>
              <a:off x="4988752" y="2616099"/>
              <a:ext cx="1100412" cy="360850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>
              <a:spAutoFit/>
            </a:bodyPr>
            <a:lstStyle/>
            <a:p>
              <a:pPr algn="r">
                <a:spcAft>
                  <a:spcPts val="300"/>
                </a:spcAft>
                <a:buSzPct val="100000"/>
              </a:pPr>
              <a:r>
                <a:rPr lang="en-US" sz="1400" dirty="0">
                  <a:solidFill>
                    <a:schemeClr val="tx2"/>
                  </a:solidFill>
                </a:rPr>
                <a:t>Egress port: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B6BED09-5FA2-524F-A376-30AE4BB91EED}"/>
                </a:ext>
              </a:extLst>
            </p:cNvPr>
            <p:cNvSpPr txBox="1"/>
            <p:nvPr/>
          </p:nvSpPr>
          <p:spPr>
            <a:xfrm>
              <a:off x="4967051" y="1396986"/>
              <a:ext cx="2340431" cy="39162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r>
                <a:rPr lang="en-US" sz="1600" b="1" dirty="0">
                  <a:solidFill>
                    <a:schemeClr val="tx2"/>
                  </a:solidFill>
                </a:rPr>
                <a:t>Profile A: Strict Priority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219C40B-5EEF-724B-8AB3-460FC08FEBF2}"/>
                </a:ext>
              </a:extLst>
            </p:cNvPr>
            <p:cNvSpPr txBox="1"/>
            <p:nvPr/>
          </p:nvSpPr>
          <p:spPr>
            <a:xfrm>
              <a:off x="5259636" y="1701766"/>
              <a:ext cx="1968854" cy="614766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r>
                <a:rPr lang="en-US" sz="1400" dirty="0">
                  <a:solidFill>
                    <a:schemeClr val="tx2"/>
                  </a:solidFill>
                </a:rPr>
                <a:t>Fronthaul: High Priority</a:t>
              </a:r>
            </a:p>
            <a:p>
              <a:pPr algn="l">
                <a:spcAft>
                  <a:spcPts val="300"/>
                </a:spcAft>
                <a:buSzPct val="100000"/>
              </a:pPr>
              <a:r>
                <a:rPr lang="en-US" sz="1400" dirty="0">
                  <a:solidFill>
                    <a:schemeClr val="tx2"/>
                  </a:solidFill>
                </a:rPr>
                <a:t>Other: Low Priority</a:t>
              </a: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D7EABEF-BA59-7C4F-934F-3D4A271D73DC}"/>
              </a:ext>
            </a:extLst>
          </p:cNvPr>
          <p:cNvCxnSpPr>
            <a:cxnSpLocks/>
          </p:cNvCxnSpPr>
          <p:nvPr/>
        </p:nvCxnSpPr>
        <p:spPr>
          <a:xfrm>
            <a:off x="6087268" y="5890607"/>
            <a:ext cx="3250014" cy="0"/>
          </a:xfrm>
          <a:prstGeom prst="line">
            <a:avLst/>
          </a:prstGeom>
          <a:ln w="12700">
            <a:solidFill>
              <a:schemeClr val="tx2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F27B9DE7-E254-8340-97FF-3026D314D3B0}"/>
              </a:ext>
            </a:extLst>
          </p:cNvPr>
          <p:cNvSpPr>
            <a:spLocks/>
          </p:cNvSpPr>
          <p:nvPr/>
        </p:nvSpPr>
        <p:spPr>
          <a:xfrm>
            <a:off x="8664061" y="5519847"/>
            <a:ext cx="468000" cy="2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US" sz="1200" b="1" dirty="0"/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DAB559E-A127-B748-BD6E-6C8034CBB540}"/>
              </a:ext>
            </a:extLst>
          </p:cNvPr>
          <p:cNvSpPr>
            <a:spLocks noChangeAspect="1"/>
          </p:cNvSpPr>
          <p:nvPr/>
        </p:nvSpPr>
        <p:spPr>
          <a:xfrm>
            <a:off x="6825434" y="5519847"/>
            <a:ext cx="720000" cy="2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US" sz="1200" b="1" dirty="0"/>
              <a:t>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892762E-46E8-9640-AF2E-443B25D3B8E2}"/>
              </a:ext>
            </a:extLst>
          </p:cNvPr>
          <p:cNvSpPr>
            <a:spLocks noChangeAspect="1"/>
          </p:cNvSpPr>
          <p:nvPr/>
        </p:nvSpPr>
        <p:spPr>
          <a:xfrm>
            <a:off x="6061902" y="5516711"/>
            <a:ext cx="720000" cy="2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US" sz="1200" b="1" dirty="0"/>
              <a:t>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46DED9E-E300-C647-B718-3448A37125C5}"/>
              </a:ext>
            </a:extLst>
          </p:cNvPr>
          <p:cNvSpPr>
            <a:spLocks noChangeAspect="1"/>
          </p:cNvSpPr>
          <p:nvPr/>
        </p:nvSpPr>
        <p:spPr>
          <a:xfrm>
            <a:off x="7900824" y="5516711"/>
            <a:ext cx="720000" cy="2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US" sz="1200" b="1" dirty="0"/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EFD11D-44CE-814C-A4DB-A7905981DB10}"/>
              </a:ext>
            </a:extLst>
          </p:cNvPr>
          <p:cNvSpPr txBox="1"/>
          <p:nvPr/>
        </p:nvSpPr>
        <p:spPr>
          <a:xfrm>
            <a:off x="4986856" y="5447422"/>
            <a:ext cx="1100412" cy="360850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spAutoFit/>
          </a:bodyPr>
          <a:lstStyle/>
          <a:p>
            <a:pPr algn="r">
              <a:spcAft>
                <a:spcPts val="300"/>
              </a:spcAft>
              <a:buSzPct val="100000"/>
            </a:pPr>
            <a:r>
              <a:rPr lang="en-US" sz="1400" dirty="0">
                <a:solidFill>
                  <a:schemeClr val="tx2"/>
                </a:solidFill>
              </a:rPr>
              <a:t>Egress port: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73F3253-629C-9243-9B79-F0AE8ACA92CC}"/>
              </a:ext>
            </a:extLst>
          </p:cNvPr>
          <p:cNvSpPr>
            <a:spLocks/>
          </p:cNvSpPr>
          <p:nvPr/>
        </p:nvSpPr>
        <p:spPr>
          <a:xfrm>
            <a:off x="7605292" y="5516711"/>
            <a:ext cx="252000" cy="2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US" sz="1200" b="1" dirty="0"/>
              <a:t>1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63D4B19-8CDC-D645-A53A-585304DD5B08}"/>
              </a:ext>
            </a:extLst>
          </p:cNvPr>
          <p:cNvCxnSpPr>
            <a:cxnSpLocks/>
          </p:cNvCxnSpPr>
          <p:nvPr/>
        </p:nvCxnSpPr>
        <p:spPr>
          <a:xfrm>
            <a:off x="8620467" y="5084033"/>
            <a:ext cx="0" cy="369243"/>
          </a:xfrm>
          <a:prstGeom prst="line">
            <a:avLst/>
          </a:prstGeom>
          <a:ln w="12700">
            <a:solidFill>
              <a:schemeClr val="tx2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75ACB881-74AA-504E-BE23-03E68FF05442}"/>
              </a:ext>
            </a:extLst>
          </p:cNvPr>
          <p:cNvSpPr txBox="1"/>
          <p:nvPr/>
        </p:nvSpPr>
        <p:spPr>
          <a:xfrm>
            <a:off x="8149610" y="4668582"/>
            <a:ext cx="941713" cy="478511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Frame</a:t>
            </a:r>
          </a:p>
          <a:p>
            <a:pPr algn="ctr">
              <a:lnSpc>
                <a:spcPct val="90000"/>
              </a:lnSpc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Preemption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9131D82-3F3D-5344-8380-30C2E019544A}"/>
              </a:ext>
            </a:extLst>
          </p:cNvPr>
          <p:cNvSpPr txBox="1"/>
          <p:nvPr/>
        </p:nvSpPr>
        <p:spPr>
          <a:xfrm>
            <a:off x="4967051" y="3765718"/>
            <a:ext cx="4022301" cy="391628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600" b="1" dirty="0">
                <a:solidFill>
                  <a:schemeClr val="tx2"/>
                </a:solidFill>
              </a:rPr>
              <a:t>Profile B: Frame Preemption (&lt;10GE only)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EB1C5D9-3F67-4846-B7C2-7CFF9AE68D17}"/>
              </a:ext>
            </a:extLst>
          </p:cNvPr>
          <p:cNvSpPr txBox="1"/>
          <p:nvPr/>
        </p:nvSpPr>
        <p:spPr>
          <a:xfrm>
            <a:off x="5259636" y="4070498"/>
            <a:ext cx="2294713" cy="614766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400" dirty="0">
                <a:solidFill>
                  <a:schemeClr val="tx2"/>
                </a:solidFill>
              </a:rPr>
              <a:t>Fronthaul: Express Traffic</a:t>
            </a:r>
          </a:p>
          <a:p>
            <a:pPr algn="l">
              <a:spcAft>
                <a:spcPts val="300"/>
              </a:spcAft>
              <a:buSzPct val="100000"/>
            </a:pPr>
            <a:r>
              <a:rPr lang="en-US" sz="1400" dirty="0">
                <a:solidFill>
                  <a:schemeClr val="tx2"/>
                </a:solidFill>
              </a:rPr>
              <a:t>Other: Preemptable Traffic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C1B3159-3678-A547-94C9-113B5A700C47}"/>
              </a:ext>
            </a:extLst>
          </p:cNvPr>
          <p:cNvSpPr/>
          <p:nvPr/>
        </p:nvSpPr>
        <p:spPr>
          <a:xfrm>
            <a:off x="9753600" y="1888828"/>
            <a:ext cx="1980000" cy="90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527C69E-9DF9-F048-A462-BBCABF2DBA42}"/>
              </a:ext>
            </a:extLst>
          </p:cNvPr>
          <p:cNvSpPr txBox="1"/>
          <p:nvPr/>
        </p:nvSpPr>
        <p:spPr>
          <a:xfrm>
            <a:off x="9971523" y="2159191"/>
            <a:ext cx="1550856" cy="360850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sp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US" sz="1400" b="1" dirty="0">
                <a:solidFill>
                  <a:schemeClr val="tx2"/>
                </a:solidFill>
              </a:rPr>
              <a:t>Supported Today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21F8666-574A-2949-A8D9-9417700F6798}"/>
              </a:ext>
            </a:extLst>
          </p:cNvPr>
          <p:cNvSpPr/>
          <p:nvPr/>
        </p:nvSpPr>
        <p:spPr>
          <a:xfrm>
            <a:off x="9753600" y="4521669"/>
            <a:ext cx="1980000" cy="90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564BB4A-5F06-C84F-A14E-0EFB92D417FC}"/>
              </a:ext>
            </a:extLst>
          </p:cNvPr>
          <p:cNvSpPr txBox="1"/>
          <p:nvPr/>
        </p:nvSpPr>
        <p:spPr>
          <a:xfrm>
            <a:off x="9720092" y="4668582"/>
            <a:ext cx="2047017" cy="614766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sp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US" sz="1400" b="1" dirty="0">
                <a:solidFill>
                  <a:schemeClr val="tx2"/>
                </a:solidFill>
              </a:rPr>
              <a:t>Requires MAC Change</a:t>
            </a:r>
          </a:p>
          <a:p>
            <a:pPr algn="ctr">
              <a:spcAft>
                <a:spcPts val="300"/>
              </a:spcAft>
              <a:buSzPct val="100000"/>
            </a:pPr>
            <a:r>
              <a:rPr lang="en-US" sz="1400" b="1" dirty="0">
                <a:solidFill>
                  <a:schemeClr val="tx2"/>
                </a:solidFill>
              </a:rPr>
              <a:t>(mated boxes on a link)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A7D3DD-6E8F-9B45-B0B3-39E627011315}"/>
              </a:ext>
            </a:extLst>
          </p:cNvPr>
          <p:cNvCxnSpPr/>
          <p:nvPr/>
        </p:nvCxnSpPr>
        <p:spPr>
          <a:xfrm>
            <a:off x="4455041" y="1509824"/>
            <a:ext cx="0" cy="4688958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2AE8B3F-61E3-014E-928A-ED9047BD79A1}"/>
              </a:ext>
            </a:extLst>
          </p:cNvPr>
          <p:cNvSpPr txBox="1"/>
          <p:nvPr/>
        </p:nvSpPr>
        <p:spPr>
          <a:xfrm>
            <a:off x="613366" y="2280358"/>
            <a:ext cx="1466217" cy="391628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600" b="1" dirty="0">
                <a:solidFill>
                  <a:schemeClr val="tx2"/>
                </a:solidFill>
              </a:rPr>
              <a:t>Ingress traffic</a:t>
            </a:r>
          </a:p>
        </p:txBody>
      </p:sp>
    </p:spTree>
    <p:extLst>
      <p:ext uri="{BB962C8B-B14F-4D97-AF65-F5344CB8AC3E}">
        <p14:creationId xmlns:p14="http://schemas.microsoft.com/office/powerpoint/2010/main" val="1435831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02FF73-9F43-D148-AE01-1DBF4D00835D}"/>
              </a:ext>
            </a:extLst>
          </p:cNvPr>
          <p:cNvSpPr/>
          <p:nvPr/>
        </p:nvSpPr>
        <p:spPr>
          <a:xfrm>
            <a:off x="806083" y="1276487"/>
            <a:ext cx="4803135" cy="48892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00"/>
              </a:spcAft>
              <a:buSzPct val="100000"/>
            </a:pPr>
            <a:endParaRPr lang="en-US" sz="16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5B5A7C-E68D-8E48-A864-78A6D615CD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ITNOG5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919A9-BBBB-004A-9C20-BD43611A35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800" y="787200"/>
            <a:ext cx="11078400" cy="412800"/>
          </a:xfrm>
        </p:spPr>
        <p:txBody>
          <a:bodyPr/>
          <a:lstStyle/>
          <a:p>
            <a:r>
              <a:rPr lang="en-US" dirty="0"/>
              <a:t>Radio and IP/Transport planning must be done together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1C31B-3D3C-0644-A5F5-88DE271242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No One-Size Fits-All Solution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01B1BA-3B61-CB4F-AD61-5CE202CCD310}"/>
              </a:ext>
            </a:extLst>
          </p:cNvPr>
          <p:cNvCxnSpPr>
            <a:cxnSpLocks/>
          </p:cNvCxnSpPr>
          <p:nvPr/>
        </p:nvCxnSpPr>
        <p:spPr>
          <a:xfrm flipH="1">
            <a:off x="7653248" y="1912784"/>
            <a:ext cx="214752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4" descr="\\DML-NAS\DML_Data\1 Live Jobs\Nokia\21314 - Nokia Icon update March 2016\Artwork\NOKIA Network Icons - All PNGs\Blue Black PNG Icons\CIRCLE AND ARROWS ICON_Blue Black_RGB.png">
            <a:extLst>
              <a:ext uri="{FF2B5EF4-FFF2-40B4-BE49-F238E27FC236}">
                <a16:creationId xmlns:a16="http://schemas.microsoft.com/office/drawing/2014/main" id="{F2001691-7FFC-614F-A291-2031B1D4E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8191" y="1632661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5115944-03D1-2D47-86C6-F0E318AE6592}"/>
              </a:ext>
            </a:extLst>
          </p:cNvPr>
          <p:cNvSpPr txBox="1"/>
          <p:nvPr/>
        </p:nvSpPr>
        <p:spPr>
          <a:xfrm>
            <a:off x="1656269" y="2121949"/>
            <a:ext cx="697865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5G Core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059FEA-27F5-D64C-99F7-5570487FCEC2}"/>
              </a:ext>
            </a:extLst>
          </p:cNvPr>
          <p:cNvSpPr txBox="1"/>
          <p:nvPr/>
        </p:nvSpPr>
        <p:spPr>
          <a:xfrm>
            <a:off x="9740650" y="2124053"/>
            <a:ext cx="334561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RU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FFE40D-CCD6-E44A-8522-0D7F948C7E77}"/>
              </a:ext>
            </a:extLst>
          </p:cNvPr>
          <p:cNvSpPr txBox="1"/>
          <p:nvPr/>
        </p:nvSpPr>
        <p:spPr>
          <a:xfrm>
            <a:off x="2876092" y="1418235"/>
            <a:ext cx="946908" cy="552377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600" dirty="0">
                <a:solidFill>
                  <a:schemeClr val="tx2"/>
                </a:solidFill>
              </a:rPr>
              <a:t>Backhaul</a:t>
            </a:r>
          </a:p>
          <a:p>
            <a:pPr algn="ctr">
              <a:lnSpc>
                <a:spcPct val="90000"/>
              </a:lnSpc>
              <a:buSzPct val="100000"/>
            </a:pPr>
            <a:r>
              <a:rPr lang="en-US" sz="1333" dirty="0">
                <a:solidFill>
                  <a:schemeClr val="tx2"/>
                </a:solidFill>
              </a:rPr>
              <a:t>(&gt;10ms)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8E0CAE9-D7DB-CA47-81B6-B09823B82C3D}"/>
              </a:ext>
            </a:extLst>
          </p:cNvPr>
          <p:cNvSpPr txBox="1"/>
          <p:nvPr/>
        </p:nvSpPr>
        <p:spPr>
          <a:xfrm>
            <a:off x="8224953" y="1418219"/>
            <a:ext cx="1008015" cy="552377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600" dirty="0">
                <a:solidFill>
                  <a:schemeClr val="tx2"/>
                </a:solidFill>
              </a:rPr>
              <a:t>Fronthaul</a:t>
            </a:r>
          </a:p>
          <a:p>
            <a:pPr algn="ctr">
              <a:lnSpc>
                <a:spcPct val="90000"/>
              </a:lnSpc>
              <a:buSzPct val="100000"/>
            </a:pPr>
            <a:r>
              <a:rPr lang="en-US" sz="1333" dirty="0">
                <a:solidFill>
                  <a:schemeClr val="tx2"/>
                </a:solidFill>
              </a:rPr>
              <a:t>(100us)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A53A5A7-2DCE-0844-A90D-A59C6D274A59}"/>
              </a:ext>
            </a:extLst>
          </p:cNvPr>
          <p:cNvSpPr txBox="1"/>
          <p:nvPr/>
        </p:nvSpPr>
        <p:spPr>
          <a:xfrm>
            <a:off x="5812608" y="1418233"/>
            <a:ext cx="849125" cy="552377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600" dirty="0" err="1">
                <a:solidFill>
                  <a:schemeClr val="tx2"/>
                </a:solidFill>
              </a:rPr>
              <a:t>Midhaul</a:t>
            </a:r>
            <a:endParaRPr lang="en-US" sz="1600" dirty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buSzPct val="100000"/>
            </a:pPr>
            <a:r>
              <a:rPr lang="en-US" sz="1333" dirty="0">
                <a:solidFill>
                  <a:schemeClr val="tx2"/>
                </a:solidFill>
              </a:rPr>
              <a:t>(1ms)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528DE54-0945-B34A-B496-989E58B112EE}"/>
              </a:ext>
            </a:extLst>
          </p:cNvPr>
          <p:cNvSpPr/>
          <p:nvPr/>
        </p:nvSpPr>
        <p:spPr>
          <a:xfrm>
            <a:off x="9602211" y="1508933"/>
            <a:ext cx="937132" cy="935231"/>
          </a:xfrm>
          <a:prstGeom prst="rect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  <a:buSzPct val="100000"/>
            </a:pPr>
            <a:endParaRPr lang="en-US" sz="1200" dirty="0"/>
          </a:p>
        </p:txBody>
      </p:sp>
      <p:pic>
        <p:nvPicPr>
          <p:cNvPr id="119" name="Picture 118" descr="WIFI SIGNAL ICON_Blue Black_RGB.png">
            <a:extLst>
              <a:ext uri="{FF2B5EF4-FFF2-40B4-BE49-F238E27FC236}">
                <a16:creationId xmlns:a16="http://schemas.microsoft.com/office/drawing/2014/main" id="{6DF98BBE-E885-444A-98ED-F37758F671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0776" y="1642784"/>
            <a:ext cx="540000" cy="540000"/>
          </a:xfrm>
          <a:prstGeom prst="rect">
            <a:avLst/>
          </a:prstGeom>
        </p:spPr>
      </p:pic>
      <p:pic>
        <p:nvPicPr>
          <p:cNvPr id="63" name="Picture 37" descr="\\DML-NAS\DML_Data\1 Live Jobs\Nokia\21314 - Nokia Icon update March 2016\Artwork\NOKIA Network Icons - All PNGs\Blue Black PNG Icons\PRODUCT ICON_Blue Black_RGB.png">
            <a:extLst>
              <a:ext uri="{FF2B5EF4-FFF2-40B4-BE49-F238E27FC236}">
                <a16:creationId xmlns:a16="http://schemas.microsoft.com/office/drawing/2014/main" id="{651CA32F-BD71-6344-B03A-4F065BACD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3247" y="1642784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CB86655D-61B0-944F-9A85-DF368C790BE0}"/>
              </a:ext>
            </a:extLst>
          </p:cNvPr>
          <p:cNvSpPr txBox="1"/>
          <p:nvPr/>
        </p:nvSpPr>
        <p:spPr>
          <a:xfrm>
            <a:off x="7032485" y="2124053"/>
            <a:ext cx="350591" cy="330072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DU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9C47DBA-822B-D54F-9067-4E0ADD2F69D2}"/>
              </a:ext>
            </a:extLst>
          </p:cNvPr>
          <p:cNvCxnSpPr>
            <a:cxnSpLocks/>
          </p:cNvCxnSpPr>
          <p:nvPr/>
        </p:nvCxnSpPr>
        <p:spPr>
          <a:xfrm flipH="1" flipV="1">
            <a:off x="4965719" y="1910680"/>
            <a:ext cx="2147528" cy="210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26" descr="\\DML-NAS\DML_Data\1 Live Jobs\Nokia\21314 - Nokia Icon update March 2016\Artwork\NOKIA Network Icons - All PNGs\Blue Black PNG Icons\CLOUD ICON_Blue Black_RGB.png">
            <a:extLst>
              <a:ext uri="{FF2B5EF4-FFF2-40B4-BE49-F238E27FC236}">
                <a16:creationId xmlns:a16="http://schemas.microsoft.com/office/drawing/2014/main" id="{B062D27D-F092-9949-B017-CF6C62562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5719" y="164068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17C5A845-1D70-254E-B4AC-5425C28F30FB}"/>
              </a:ext>
            </a:extLst>
          </p:cNvPr>
          <p:cNvSpPr txBox="1"/>
          <p:nvPr/>
        </p:nvSpPr>
        <p:spPr>
          <a:xfrm>
            <a:off x="4352474" y="2121949"/>
            <a:ext cx="342576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CU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476A0D0-9A19-F048-85CB-E1D68C5A7B46}"/>
              </a:ext>
            </a:extLst>
          </p:cNvPr>
          <p:cNvSpPr/>
          <p:nvPr/>
        </p:nvSpPr>
        <p:spPr>
          <a:xfrm>
            <a:off x="6918577" y="1508933"/>
            <a:ext cx="937132" cy="935231"/>
          </a:xfrm>
          <a:prstGeom prst="rect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  <a:buSzPct val="100000"/>
            </a:pPr>
            <a:endParaRPr lang="en-US" sz="1200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E35E0C0E-4691-424E-84A4-129316D899E9}"/>
              </a:ext>
            </a:extLst>
          </p:cNvPr>
          <p:cNvSpPr/>
          <p:nvPr/>
        </p:nvSpPr>
        <p:spPr>
          <a:xfrm>
            <a:off x="4230017" y="1506829"/>
            <a:ext cx="937132" cy="935231"/>
          </a:xfrm>
          <a:prstGeom prst="rect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  <a:buSzPct val="100000"/>
            </a:pPr>
            <a:endParaRPr lang="en-US" sz="1200" dirty="0"/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B00C2E9C-3010-AC49-9376-211C2FAA512E}"/>
              </a:ext>
            </a:extLst>
          </p:cNvPr>
          <p:cNvCxnSpPr>
            <a:cxnSpLocks/>
          </p:cNvCxnSpPr>
          <p:nvPr/>
        </p:nvCxnSpPr>
        <p:spPr>
          <a:xfrm flipH="1" flipV="1">
            <a:off x="2278191" y="1902661"/>
            <a:ext cx="2147528" cy="801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" name="Picture 24" descr="\\DML-NAS\DML_Data\1 Live Jobs\Nokia\21314 - Nokia Icon update March 2016\Artwork\NOKIA Network Icons - All PNGs\Blue Black PNG Icons\CIRCLE AND ARROWS ICON_Blue Black_RGB.png">
            <a:extLst>
              <a:ext uri="{FF2B5EF4-FFF2-40B4-BE49-F238E27FC236}">
                <a16:creationId xmlns:a16="http://schemas.microsoft.com/office/drawing/2014/main" id="{2BA43A84-0170-7640-A04B-9B925CDB5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6987" y="2873197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TextBox 136">
            <a:extLst>
              <a:ext uri="{FF2B5EF4-FFF2-40B4-BE49-F238E27FC236}">
                <a16:creationId xmlns:a16="http://schemas.microsoft.com/office/drawing/2014/main" id="{004DDECA-ACF2-384C-AF7D-F1C8685E8EF4}"/>
              </a:ext>
            </a:extLst>
          </p:cNvPr>
          <p:cNvSpPr txBox="1"/>
          <p:nvPr/>
        </p:nvSpPr>
        <p:spPr>
          <a:xfrm>
            <a:off x="1655065" y="3362485"/>
            <a:ext cx="697865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5G Core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7038A69-FD3C-A641-AA0B-D1FA0DA81C29}"/>
              </a:ext>
            </a:extLst>
          </p:cNvPr>
          <p:cNvSpPr/>
          <p:nvPr/>
        </p:nvSpPr>
        <p:spPr>
          <a:xfrm>
            <a:off x="9072271" y="2749469"/>
            <a:ext cx="1465868" cy="935231"/>
          </a:xfrm>
          <a:prstGeom prst="rect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  <a:buSzPct val="100000"/>
            </a:pPr>
            <a:endParaRPr lang="en-US" sz="1200" dirty="0"/>
          </a:p>
        </p:txBody>
      </p:sp>
      <p:pic>
        <p:nvPicPr>
          <p:cNvPr id="140" name="Picture 139" descr="WIFI SIGNAL ICON_Blue Black_RGB.png">
            <a:extLst>
              <a:ext uri="{FF2B5EF4-FFF2-40B4-BE49-F238E27FC236}">
                <a16:creationId xmlns:a16="http://schemas.microsoft.com/office/drawing/2014/main" id="{0580D63D-E2D0-1A49-85CF-1F4996DB41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9368" y="2882548"/>
            <a:ext cx="540000" cy="540000"/>
          </a:xfrm>
          <a:prstGeom prst="rect">
            <a:avLst/>
          </a:prstGeom>
        </p:spPr>
      </p:pic>
      <p:pic>
        <p:nvPicPr>
          <p:cNvPr id="141" name="Picture 37" descr="\\DML-NAS\DML_Data\1 Live Jobs\Nokia\21314 - Nokia Icon update March 2016\Artwork\NOKIA Network Icons - All PNGs\Blue Black PNG Icons\PRODUCT ICON_Blue Black_RGB.png">
            <a:extLst>
              <a:ext uri="{FF2B5EF4-FFF2-40B4-BE49-F238E27FC236}">
                <a16:creationId xmlns:a16="http://schemas.microsoft.com/office/drawing/2014/main" id="{EC2927E4-ECBB-874C-B504-AD2E51E45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1397" y="2882548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" name="TextBox 141">
            <a:extLst>
              <a:ext uri="{FF2B5EF4-FFF2-40B4-BE49-F238E27FC236}">
                <a16:creationId xmlns:a16="http://schemas.microsoft.com/office/drawing/2014/main" id="{215FEA01-702B-AF46-98E8-23E6FF12D720}"/>
              </a:ext>
            </a:extLst>
          </p:cNvPr>
          <p:cNvSpPr txBox="1"/>
          <p:nvPr/>
        </p:nvSpPr>
        <p:spPr>
          <a:xfrm>
            <a:off x="9187254" y="3363918"/>
            <a:ext cx="705629" cy="330072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DU+RU</a:t>
            </a: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CB67B8EB-2277-2946-A1FD-B3AF94710D00}"/>
              </a:ext>
            </a:extLst>
          </p:cNvPr>
          <p:cNvCxnSpPr>
            <a:cxnSpLocks/>
          </p:cNvCxnSpPr>
          <p:nvPr/>
        </p:nvCxnSpPr>
        <p:spPr>
          <a:xfrm flipH="1" flipV="1">
            <a:off x="4964515" y="3151217"/>
            <a:ext cx="4303501" cy="143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4" name="Picture 26" descr="\\DML-NAS\DML_Data\1 Live Jobs\Nokia\21314 - Nokia Icon update March 2016\Artwork\NOKIA Network Icons - All PNGs\Blue Black PNG Icons\CLOUD ICON_Blue Black_RGB.png">
            <a:extLst>
              <a:ext uri="{FF2B5EF4-FFF2-40B4-BE49-F238E27FC236}">
                <a16:creationId xmlns:a16="http://schemas.microsoft.com/office/drawing/2014/main" id="{AEBE5157-3C35-3541-8C2F-E3D209D3E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4515" y="288121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TextBox 144">
            <a:extLst>
              <a:ext uri="{FF2B5EF4-FFF2-40B4-BE49-F238E27FC236}">
                <a16:creationId xmlns:a16="http://schemas.microsoft.com/office/drawing/2014/main" id="{690F078B-FA09-784E-B181-30F93F51C91B}"/>
              </a:ext>
            </a:extLst>
          </p:cNvPr>
          <p:cNvSpPr txBox="1"/>
          <p:nvPr/>
        </p:nvSpPr>
        <p:spPr>
          <a:xfrm>
            <a:off x="4351270" y="3362485"/>
            <a:ext cx="342576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CU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C7160DF7-4590-8444-A7DB-3A206E398453}"/>
              </a:ext>
            </a:extLst>
          </p:cNvPr>
          <p:cNvSpPr/>
          <p:nvPr/>
        </p:nvSpPr>
        <p:spPr>
          <a:xfrm>
            <a:off x="4228813" y="2747365"/>
            <a:ext cx="937132" cy="935231"/>
          </a:xfrm>
          <a:prstGeom prst="rect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  <a:buSzPct val="100000"/>
            </a:pPr>
            <a:endParaRPr lang="en-US" sz="1200" dirty="0"/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001669C1-57EC-1F43-B9EA-B842FA74B70C}"/>
              </a:ext>
            </a:extLst>
          </p:cNvPr>
          <p:cNvCxnSpPr>
            <a:cxnSpLocks/>
            <a:stCxn id="144" idx="1"/>
            <a:endCxn id="129" idx="3"/>
          </p:cNvCxnSpPr>
          <p:nvPr/>
        </p:nvCxnSpPr>
        <p:spPr>
          <a:xfrm flipH="1" flipV="1">
            <a:off x="2276987" y="3143197"/>
            <a:ext cx="2147528" cy="801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6B8F9AB5-A7F5-3E43-81E4-177F79C4D9F8}"/>
              </a:ext>
            </a:extLst>
          </p:cNvPr>
          <p:cNvCxnSpPr>
            <a:cxnSpLocks/>
          </p:cNvCxnSpPr>
          <p:nvPr/>
        </p:nvCxnSpPr>
        <p:spPr>
          <a:xfrm flipH="1" flipV="1">
            <a:off x="5501008" y="4391688"/>
            <a:ext cx="4297361" cy="216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0" name="Picture 24" descr="\\DML-NAS\DML_Data\1 Live Jobs\Nokia\21314 - Nokia Icon update March 2016\Artwork\NOKIA Network Icons - All PNGs\Blue Black PNG Icons\CIRCLE AND ARROWS ICON_Blue Black_RGB.png">
            <a:extLst>
              <a:ext uri="{FF2B5EF4-FFF2-40B4-BE49-F238E27FC236}">
                <a16:creationId xmlns:a16="http://schemas.microsoft.com/office/drawing/2014/main" id="{55F3D03B-9720-BF47-A2BD-1FA950EF4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5783" y="4113733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" name="TextBox 150">
            <a:extLst>
              <a:ext uri="{FF2B5EF4-FFF2-40B4-BE49-F238E27FC236}">
                <a16:creationId xmlns:a16="http://schemas.microsoft.com/office/drawing/2014/main" id="{36990BE7-04F2-A347-A2A8-9715699F8A7B}"/>
              </a:ext>
            </a:extLst>
          </p:cNvPr>
          <p:cNvSpPr txBox="1"/>
          <p:nvPr/>
        </p:nvSpPr>
        <p:spPr>
          <a:xfrm>
            <a:off x="1653861" y="4603021"/>
            <a:ext cx="697865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5G Core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CC782F48-DDC6-2845-BDC7-50EE98F91639}"/>
              </a:ext>
            </a:extLst>
          </p:cNvPr>
          <p:cNvSpPr txBox="1"/>
          <p:nvPr/>
        </p:nvSpPr>
        <p:spPr>
          <a:xfrm>
            <a:off x="9738242" y="4605125"/>
            <a:ext cx="334561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RU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1EC8C827-BAD7-3345-8F69-DCB6F9F0B7F4}"/>
              </a:ext>
            </a:extLst>
          </p:cNvPr>
          <p:cNvSpPr/>
          <p:nvPr/>
        </p:nvSpPr>
        <p:spPr>
          <a:xfrm>
            <a:off x="9599803" y="3990005"/>
            <a:ext cx="937132" cy="935231"/>
          </a:xfrm>
          <a:prstGeom prst="rect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  <a:buSzPct val="100000"/>
            </a:pPr>
            <a:endParaRPr lang="en-US" sz="1200" dirty="0"/>
          </a:p>
        </p:txBody>
      </p:sp>
      <p:pic>
        <p:nvPicPr>
          <p:cNvPr id="154" name="Picture 153" descr="WIFI SIGNAL ICON_Blue Black_RGB.png">
            <a:extLst>
              <a:ext uri="{FF2B5EF4-FFF2-40B4-BE49-F238E27FC236}">
                <a16:creationId xmlns:a16="http://schemas.microsoft.com/office/drawing/2014/main" id="{40A11D00-1A56-F34C-9505-6430F81E43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8368" y="4123856"/>
            <a:ext cx="540000" cy="540000"/>
          </a:xfrm>
          <a:prstGeom prst="rect">
            <a:avLst/>
          </a:prstGeom>
        </p:spPr>
      </p:pic>
      <p:pic>
        <p:nvPicPr>
          <p:cNvPr id="155" name="Picture 37" descr="\\DML-NAS\DML_Data\1 Live Jobs\Nokia\21314 - Nokia Icon update March 2016\Artwork\NOKIA Network Icons - All PNGs\Blue Black PNG Icons\PRODUCT ICON_Blue Black_RGB.png">
            <a:extLst>
              <a:ext uri="{FF2B5EF4-FFF2-40B4-BE49-F238E27FC236}">
                <a16:creationId xmlns:a16="http://schemas.microsoft.com/office/drawing/2014/main" id="{FB12D1A6-E73B-BE42-9DD4-31ED3DA80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9031" y="4121687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26" descr="\\DML-NAS\DML_Data\1 Live Jobs\Nokia\21314 - Nokia Icon update March 2016\Artwork\NOKIA Network Icons - All PNGs\Blue Black PNG Icons\CLOUD ICON_Blue Black_RGB.png">
            <a:extLst>
              <a:ext uri="{FF2B5EF4-FFF2-40B4-BE49-F238E27FC236}">
                <a16:creationId xmlns:a16="http://schemas.microsoft.com/office/drawing/2014/main" id="{798DD4B9-4F09-864B-8770-794497AD3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1335" y="412175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" name="TextBox 158">
            <a:extLst>
              <a:ext uri="{FF2B5EF4-FFF2-40B4-BE49-F238E27FC236}">
                <a16:creationId xmlns:a16="http://schemas.microsoft.com/office/drawing/2014/main" id="{FF69AD21-BAD5-4C43-9F70-19CFFB85E474}"/>
              </a:ext>
            </a:extLst>
          </p:cNvPr>
          <p:cNvSpPr txBox="1"/>
          <p:nvPr/>
        </p:nvSpPr>
        <p:spPr>
          <a:xfrm>
            <a:off x="4088089" y="4603021"/>
            <a:ext cx="639131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CU+DU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A049D116-0A91-4042-BDF0-D9A16A3E5429}"/>
              </a:ext>
            </a:extLst>
          </p:cNvPr>
          <p:cNvSpPr/>
          <p:nvPr/>
        </p:nvSpPr>
        <p:spPr>
          <a:xfrm>
            <a:off x="3965632" y="3987901"/>
            <a:ext cx="1466801" cy="935231"/>
          </a:xfrm>
          <a:prstGeom prst="rect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  <a:buSzPct val="100000"/>
            </a:pPr>
            <a:endParaRPr lang="en-US" sz="1200" dirty="0"/>
          </a:p>
        </p:txBody>
      </p: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13AFB58F-05C1-0A49-A145-83C016071B96}"/>
              </a:ext>
            </a:extLst>
          </p:cNvPr>
          <p:cNvCxnSpPr>
            <a:cxnSpLocks/>
            <a:stCxn id="158" idx="1"/>
            <a:endCxn id="150" idx="3"/>
          </p:cNvCxnSpPr>
          <p:nvPr/>
        </p:nvCxnSpPr>
        <p:spPr>
          <a:xfrm flipH="1" flipV="1">
            <a:off x="2275783" y="4383733"/>
            <a:ext cx="1885552" cy="801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2586CCB7-C8B2-854C-BD8C-5377EAAED9D0}"/>
              </a:ext>
            </a:extLst>
          </p:cNvPr>
          <p:cNvCxnSpPr>
            <a:cxnSpLocks/>
            <a:stCxn id="168" idx="1"/>
            <a:endCxn id="169" idx="3"/>
          </p:cNvCxnSpPr>
          <p:nvPr/>
        </p:nvCxnSpPr>
        <p:spPr>
          <a:xfrm flipV="1">
            <a:off x="9797164" y="5632893"/>
            <a:ext cx="11307" cy="149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" name="Picture 24" descr="\\DML-NAS\DML_Data\1 Live Jobs\Nokia\21314 - Nokia Icon update March 2016\Artwork\NOKIA Network Icons - All PNGs\Blue Black PNG Icons\CIRCLE AND ARROWS ICON_Blue Black_RGB.png">
            <a:extLst>
              <a:ext uri="{FF2B5EF4-FFF2-40B4-BE49-F238E27FC236}">
                <a16:creationId xmlns:a16="http://schemas.microsoft.com/office/drawing/2014/main" id="{62C525E7-8F80-A34A-A356-9F5C08C0C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4579" y="535426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" name="TextBox 164">
            <a:extLst>
              <a:ext uri="{FF2B5EF4-FFF2-40B4-BE49-F238E27FC236}">
                <a16:creationId xmlns:a16="http://schemas.microsoft.com/office/drawing/2014/main" id="{D67122C7-FE0D-B94D-9C2C-78303D32D3B3}"/>
              </a:ext>
            </a:extLst>
          </p:cNvPr>
          <p:cNvSpPr txBox="1"/>
          <p:nvPr/>
        </p:nvSpPr>
        <p:spPr>
          <a:xfrm>
            <a:off x="1652657" y="5843557"/>
            <a:ext cx="697865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5G Core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FDA5E744-3A06-D246-AA1A-D682526019F4}"/>
              </a:ext>
            </a:extLst>
          </p:cNvPr>
          <p:cNvSpPr/>
          <p:nvPr/>
        </p:nvSpPr>
        <p:spPr>
          <a:xfrm>
            <a:off x="8526756" y="5230541"/>
            <a:ext cx="2008977" cy="935231"/>
          </a:xfrm>
          <a:prstGeom prst="rect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  <a:buSzPct val="100000"/>
            </a:pPr>
            <a:endParaRPr lang="en-US" sz="1200" dirty="0"/>
          </a:p>
        </p:txBody>
      </p:sp>
      <p:pic>
        <p:nvPicPr>
          <p:cNvPr id="168" name="Picture 167" descr="WIFI SIGNAL ICON_Blue Black_RGB.png">
            <a:extLst>
              <a:ext uri="{FF2B5EF4-FFF2-40B4-BE49-F238E27FC236}">
                <a16:creationId xmlns:a16="http://schemas.microsoft.com/office/drawing/2014/main" id="{E61A9A93-8945-0C4C-8BAA-E917034BA3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7164" y="5364392"/>
            <a:ext cx="540000" cy="540000"/>
          </a:xfrm>
          <a:prstGeom prst="rect">
            <a:avLst/>
          </a:prstGeom>
        </p:spPr>
      </p:pic>
      <p:pic>
        <p:nvPicPr>
          <p:cNvPr id="169" name="Picture 37" descr="\\DML-NAS\DML_Data\1 Live Jobs\Nokia\21314 - Nokia Icon update March 2016\Artwork\NOKIA Network Icons - All PNGs\Blue Black PNG Icons\PRODUCT ICON_Blue Black_RGB.png">
            <a:extLst>
              <a:ext uri="{FF2B5EF4-FFF2-40B4-BE49-F238E27FC236}">
                <a16:creationId xmlns:a16="http://schemas.microsoft.com/office/drawing/2014/main" id="{37111245-EB11-A44A-B528-A5F89EE6B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8471" y="5362893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8CBE3666-8D9B-E344-8C9B-8CB08A892B32}"/>
              </a:ext>
            </a:extLst>
          </p:cNvPr>
          <p:cNvCxnSpPr>
            <a:cxnSpLocks/>
            <a:stCxn id="169" idx="1"/>
            <a:endCxn id="172" idx="3"/>
          </p:cNvCxnSpPr>
          <p:nvPr/>
        </p:nvCxnSpPr>
        <p:spPr>
          <a:xfrm>
            <a:off x="9268471" y="5632893"/>
            <a:ext cx="580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2" name="Picture 26" descr="\\DML-NAS\DML_Data\1 Live Jobs\Nokia\21314 - Nokia Icon update March 2016\Artwork\NOKIA Network Icons - All PNGs\Blue Black PNG Icons\CLOUD ICON_Blue Black_RGB.png">
            <a:extLst>
              <a:ext uri="{FF2B5EF4-FFF2-40B4-BE49-F238E27FC236}">
                <a16:creationId xmlns:a16="http://schemas.microsoft.com/office/drawing/2014/main" id="{99A720E2-BF66-8840-BE20-1ABFF5AE6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4275" y="5362893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" name="TextBox 172">
            <a:extLst>
              <a:ext uri="{FF2B5EF4-FFF2-40B4-BE49-F238E27FC236}">
                <a16:creationId xmlns:a16="http://schemas.microsoft.com/office/drawing/2014/main" id="{4099285B-66F6-FC47-8FD5-C4A4431A1520}"/>
              </a:ext>
            </a:extLst>
          </p:cNvPr>
          <p:cNvSpPr txBox="1"/>
          <p:nvPr/>
        </p:nvSpPr>
        <p:spPr>
          <a:xfrm>
            <a:off x="8661030" y="5844162"/>
            <a:ext cx="919657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CU+DU+RU</a:t>
            </a:r>
          </a:p>
        </p:txBody>
      </p: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6D158112-1AE9-364A-8768-0A8285B9F324}"/>
              </a:ext>
            </a:extLst>
          </p:cNvPr>
          <p:cNvCxnSpPr>
            <a:cxnSpLocks/>
          </p:cNvCxnSpPr>
          <p:nvPr/>
        </p:nvCxnSpPr>
        <p:spPr>
          <a:xfrm flipH="1" flipV="1">
            <a:off x="2274579" y="5624269"/>
            <a:ext cx="6459696" cy="862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EB8E8617-8D36-7A44-8970-0D9D0CF84A5C}"/>
              </a:ext>
            </a:extLst>
          </p:cNvPr>
          <p:cNvSpPr txBox="1"/>
          <p:nvPr/>
        </p:nvSpPr>
        <p:spPr>
          <a:xfrm>
            <a:off x="2876092" y="2661853"/>
            <a:ext cx="946908" cy="552377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600" dirty="0">
                <a:solidFill>
                  <a:schemeClr val="tx2"/>
                </a:solidFill>
              </a:rPr>
              <a:t>Backhaul</a:t>
            </a:r>
          </a:p>
          <a:p>
            <a:pPr algn="ctr">
              <a:lnSpc>
                <a:spcPct val="90000"/>
              </a:lnSpc>
              <a:buSzPct val="100000"/>
            </a:pPr>
            <a:r>
              <a:rPr lang="en-US" sz="1333" dirty="0">
                <a:solidFill>
                  <a:schemeClr val="tx2"/>
                </a:solidFill>
              </a:rPr>
              <a:t>(&gt;10ms)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F8C824E-1DD5-F245-8818-168920AF7D5D}"/>
              </a:ext>
            </a:extLst>
          </p:cNvPr>
          <p:cNvSpPr txBox="1"/>
          <p:nvPr/>
        </p:nvSpPr>
        <p:spPr>
          <a:xfrm>
            <a:off x="2876092" y="3903073"/>
            <a:ext cx="946908" cy="552377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600" dirty="0">
                <a:solidFill>
                  <a:schemeClr val="tx2"/>
                </a:solidFill>
              </a:rPr>
              <a:t>Backhaul</a:t>
            </a:r>
          </a:p>
          <a:p>
            <a:pPr algn="ctr">
              <a:lnSpc>
                <a:spcPct val="90000"/>
              </a:lnSpc>
              <a:buSzPct val="100000"/>
            </a:pPr>
            <a:r>
              <a:rPr lang="en-US" sz="1333" dirty="0">
                <a:solidFill>
                  <a:schemeClr val="tx2"/>
                </a:solidFill>
              </a:rPr>
              <a:t>(&gt;10ms)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8638DE6-F9AA-6947-88B1-4EED662DB6DF}"/>
              </a:ext>
            </a:extLst>
          </p:cNvPr>
          <p:cNvSpPr txBox="1"/>
          <p:nvPr/>
        </p:nvSpPr>
        <p:spPr>
          <a:xfrm>
            <a:off x="6954682" y="2668213"/>
            <a:ext cx="849125" cy="552377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600" dirty="0" err="1">
                <a:solidFill>
                  <a:schemeClr val="tx2"/>
                </a:solidFill>
              </a:rPr>
              <a:t>Midhaul</a:t>
            </a:r>
            <a:endParaRPr lang="en-US" sz="1600" dirty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buSzPct val="100000"/>
            </a:pPr>
            <a:r>
              <a:rPr lang="en-US" sz="1333" dirty="0">
                <a:solidFill>
                  <a:schemeClr val="tx2"/>
                </a:solidFill>
              </a:rPr>
              <a:t>(1ms)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A15E0DC-28C6-D049-84D4-4231AF84C5B4}"/>
              </a:ext>
            </a:extLst>
          </p:cNvPr>
          <p:cNvSpPr txBox="1"/>
          <p:nvPr/>
        </p:nvSpPr>
        <p:spPr>
          <a:xfrm>
            <a:off x="6875237" y="3898627"/>
            <a:ext cx="1008015" cy="552377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600" dirty="0">
                <a:solidFill>
                  <a:schemeClr val="tx2"/>
                </a:solidFill>
              </a:rPr>
              <a:t>Fronthaul</a:t>
            </a:r>
          </a:p>
          <a:p>
            <a:pPr algn="ctr">
              <a:lnSpc>
                <a:spcPct val="90000"/>
              </a:lnSpc>
              <a:buSzPct val="100000"/>
            </a:pPr>
            <a:r>
              <a:rPr lang="en-US" sz="1333" dirty="0">
                <a:solidFill>
                  <a:schemeClr val="tx2"/>
                </a:solidFill>
              </a:rPr>
              <a:t>(100us)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7C91449-BBBF-EA42-8BBC-5EFE218E5226}"/>
              </a:ext>
            </a:extLst>
          </p:cNvPr>
          <p:cNvSpPr txBox="1"/>
          <p:nvPr/>
        </p:nvSpPr>
        <p:spPr>
          <a:xfrm>
            <a:off x="6905788" y="5139969"/>
            <a:ext cx="946908" cy="552377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en-US" sz="1600" dirty="0">
                <a:solidFill>
                  <a:schemeClr val="tx2"/>
                </a:solidFill>
              </a:rPr>
              <a:t>Backhaul</a:t>
            </a:r>
          </a:p>
          <a:p>
            <a:pPr algn="ctr">
              <a:lnSpc>
                <a:spcPct val="90000"/>
              </a:lnSpc>
              <a:buSzPct val="100000"/>
            </a:pPr>
            <a:r>
              <a:rPr lang="en-US" sz="1333" dirty="0">
                <a:solidFill>
                  <a:schemeClr val="tx2"/>
                </a:solidFill>
              </a:rPr>
              <a:t>(&gt;10ms)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0C7643-B00B-4A4E-AC6F-D19B8FF9AD4E}"/>
              </a:ext>
            </a:extLst>
          </p:cNvPr>
          <p:cNvSpPr txBox="1"/>
          <p:nvPr/>
        </p:nvSpPr>
        <p:spPr>
          <a:xfrm rot="16200000">
            <a:off x="99871" y="3501081"/>
            <a:ext cx="2022388" cy="440096"/>
          </a:xfrm>
          <a:prstGeom prst="rect">
            <a:avLst/>
          </a:prstGeom>
          <a:noFill/>
        </p:spPr>
        <p:txBody>
          <a:bodyPr wrap="none" lIns="96000" tIns="96000" rIns="96000" bIns="96000" rtlCol="0" anchor="ctr">
            <a:spAutoFit/>
          </a:bodyPr>
          <a:lstStyle/>
          <a:p>
            <a:pPr algn="ctr">
              <a:spcAft>
                <a:spcPts val="400"/>
              </a:spcAft>
              <a:buSzPct val="100000"/>
            </a:pPr>
            <a:r>
              <a:rPr lang="en-US" sz="1600" b="1" dirty="0">
                <a:solidFill>
                  <a:schemeClr val="tx2"/>
                </a:solidFill>
              </a:rPr>
              <a:t>DATA CENTER/NFVI</a:t>
            </a:r>
          </a:p>
        </p:txBody>
      </p:sp>
    </p:spTree>
    <p:extLst>
      <p:ext uri="{BB962C8B-B14F-4D97-AF65-F5344CB8AC3E}">
        <p14:creationId xmlns:p14="http://schemas.microsoft.com/office/powerpoint/2010/main" val="1308575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B46D98-2197-4AE1-992E-3F03F98960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52574BB-C3A2-419F-988C-9CC4E7DFE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421" y="1162930"/>
            <a:ext cx="11078400" cy="420735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5G slicing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AE6516-AF6A-4D64-A4E9-BED64528BCD1}"/>
              </a:ext>
            </a:extLst>
          </p:cNvPr>
          <p:cNvSpPr txBox="1"/>
          <p:nvPr/>
        </p:nvSpPr>
        <p:spPr>
          <a:xfrm>
            <a:off x="4920804" y="5028465"/>
            <a:ext cx="6499035" cy="1333086"/>
          </a:xfrm>
          <a:prstGeom prst="rect">
            <a:avLst/>
          </a:prstGeom>
          <a:noFill/>
        </p:spPr>
        <p:txBody>
          <a:bodyPr wrap="square" lIns="120000" tIns="120000" rIns="96000" bIns="62400" rtlCol="0">
            <a:spAutoFit/>
          </a:bodyPr>
          <a:lstStyle/>
          <a:p>
            <a:r>
              <a:rPr lang="en-US" sz="3733" dirty="0">
                <a:solidFill>
                  <a:srgbClr val="FFFFFF"/>
                </a:solidFill>
                <a:latin typeface="Nokia Pure Headline Ultra Light" panose="020B0204020202020204" pitchFamily="34" charset="0"/>
                <a:cs typeface="Arial"/>
              </a:rPr>
              <a:t>Introducing slicing concept and 5G use-cases</a:t>
            </a:r>
          </a:p>
        </p:txBody>
      </p:sp>
    </p:spTree>
    <p:extLst>
      <p:ext uri="{BB962C8B-B14F-4D97-AF65-F5344CB8AC3E}">
        <p14:creationId xmlns:p14="http://schemas.microsoft.com/office/powerpoint/2010/main" val="1210734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532B15-C003-EC47-9F07-D67A8BD03F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ITNOG5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827980-A947-9544-A7A2-67AE22F87E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From analog voice to high speed Internet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715701-27E2-C64B-B972-E31745C7C1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 Brief History of Mobile Networks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3C53015-88BB-E74F-89C3-604BBDEEABE5}"/>
              </a:ext>
            </a:extLst>
          </p:cNvPr>
          <p:cNvSpPr/>
          <p:nvPr/>
        </p:nvSpPr>
        <p:spPr>
          <a:xfrm>
            <a:off x="9410861" y="1471620"/>
            <a:ext cx="1818688" cy="45318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  <a:buSzPct val="100000"/>
            </a:pPr>
            <a:endParaRPr lang="en-US" sz="12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E5F5B30-8E84-414C-8684-E7349E433A88}"/>
              </a:ext>
            </a:extLst>
          </p:cNvPr>
          <p:cNvSpPr/>
          <p:nvPr/>
        </p:nvSpPr>
        <p:spPr>
          <a:xfrm>
            <a:off x="962451" y="1471620"/>
            <a:ext cx="1818688" cy="45318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A1BAE8D-AC63-1C49-B8EF-46D8057BD9D9}"/>
              </a:ext>
            </a:extLst>
          </p:cNvPr>
          <p:cNvSpPr/>
          <p:nvPr/>
        </p:nvSpPr>
        <p:spPr>
          <a:xfrm>
            <a:off x="3074554" y="1471620"/>
            <a:ext cx="1818688" cy="45318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  <a:buSzPct val="100000"/>
            </a:pPr>
            <a:endParaRPr lang="en-US" sz="12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F5DFC46-806D-F24C-93D1-8E6808EB7DCF}"/>
              </a:ext>
            </a:extLst>
          </p:cNvPr>
          <p:cNvSpPr/>
          <p:nvPr/>
        </p:nvSpPr>
        <p:spPr>
          <a:xfrm>
            <a:off x="5186657" y="1471620"/>
            <a:ext cx="1818688" cy="45318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  <a:buSzPct val="100000"/>
            </a:pP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13C463-EC41-D94A-8538-D329F74BFD96}"/>
              </a:ext>
            </a:extLst>
          </p:cNvPr>
          <p:cNvSpPr/>
          <p:nvPr/>
        </p:nvSpPr>
        <p:spPr>
          <a:xfrm>
            <a:off x="7298760" y="1469317"/>
            <a:ext cx="1818688" cy="45395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  <a:buSzPct val="100000"/>
            </a:pPr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03201B-503F-5A40-AF1D-C5BF4B647B32}"/>
              </a:ext>
            </a:extLst>
          </p:cNvPr>
          <p:cNvSpPr txBox="1"/>
          <p:nvPr/>
        </p:nvSpPr>
        <p:spPr>
          <a:xfrm>
            <a:off x="1524816" y="5496438"/>
            <a:ext cx="690427" cy="422405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dirty="0">
                <a:solidFill>
                  <a:schemeClr val="tx2"/>
                </a:solidFill>
              </a:rPr>
              <a:t>1980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1D75B0-466A-5542-8126-44D93AD4FC01}"/>
              </a:ext>
            </a:extLst>
          </p:cNvPr>
          <p:cNvSpPr txBox="1"/>
          <p:nvPr/>
        </p:nvSpPr>
        <p:spPr>
          <a:xfrm>
            <a:off x="3635206" y="5496439"/>
            <a:ext cx="690427" cy="422405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dirty="0">
                <a:solidFill>
                  <a:schemeClr val="tx2"/>
                </a:solidFill>
              </a:rPr>
              <a:t>1990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DEFF66-5E58-E345-A37A-ED4354E910F8}"/>
              </a:ext>
            </a:extLst>
          </p:cNvPr>
          <p:cNvSpPr txBox="1"/>
          <p:nvPr/>
        </p:nvSpPr>
        <p:spPr>
          <a:xfrm>
            <a:off x="5749707" y="5496439"/>
            <a:ext cx="690427" cy="422405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dirty="0">
                <a:solidFill>
                  <a:schemeClr val="tx2"/>
                </a:solidFill>
              </a:rPr>
              <a:t>2000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9673F1-F1CA-DE48-B2DA-7649B12A74E2}"/>
              </a:ext>
            </a:extLst>
          </p:cNvPr>
          <p:cNvSpPr txBox="1"/>
          <p:nvPr/>
        </p:nvSpPr>
        <p:spPr>
          <a:xfrm>
            <a:off x="7855857" y="5496439"/>
            <a:ext cx="690427" cy="422405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dirty="0">
                <a:solidFill>
                  <a:schemeClr val="tx2"/>
                </a:solidFill>
              </a:rPr>
              <a:t>2010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B2F477-CFE9-734C-80CE-F6C14F2DA8E0}"/>
              </a:ext>
            </a:extLst>
          </p:cNvPr>
          <p:cNvSpPr txBox="1"/>
          <p:nvPr/>
        </p:nvSpPr>
        <p:spPr>
          <a:xfrm>
            <a:off x="9982173" y="5496439"/>
            <a:ext cx="690427" cy="422405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dirty="0">
                <a:solidFill>
                  <a:schemeClr val="tx2"/>
                </a:solidFill>
              </a:rPr>
              <a:t>2020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692E79-52B5-B543-A2B3-3A717F967366}"/>
              </a:ext>
            </a:extLst>
          </p:cNvPr>
          <p:cNvSpPr txBox="1"/>
          <p:nvPr/>
        </p:nvSpPr>
        <p:spPr>
          <a:xfrm>
            <a:off x="1637827" y="1569486"/>
            <a:ext cx="464404" cy="453183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US" sz="2000" dirty="0">
                <a:solidFill>
                  <a:schemeClr val="tx2"/>
                </a:solidFill>
              </a:rPr>
              <a:t>1G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B7547C-EF0A-DB46-8F01-EF19C7B6D583}"/>
              </a:ext>
            </a:extLst>
          </p:cNvPr>
          <p:cNvSpPr txBox="1"/>
          <p:nvPr/>
        </p:nvSpPr>
        <p:spPr>
          <a:xfrm>
            <a:off x="1221895" y="2093697"/>
            <a:ext cx="1296268" cy="391628"/>
          </a:xfrm>
          <a:prstGeom prst="rect">
            <a:avLst/>
          </a:prstGeom>
          <a:noFill/>
        </p:spPr>
        <p:txBody>
          <a:bodyPr wrap="square" lIns="72000" tIns="72000" rIns="72000" bIns="72000" rtlCol="0" anchor="ctr">
            <a:sp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US" sz="1600" dirty="0">
                <a:solidFill>
                  <a:schemeClr val="tx2"/>
                </a:solidFill>
              </a:rPr>
              <a:t>Analog Voice</a:t>
            </a:r>
          </a:p>
        </p:txBody>
      </p:sp>
      <p:pic>
        <p:nvPicPr>
          <p:cNvPr id="1030" name="Picture 6" descr="http://nokiamuseum.info/wp-content/uploads/2012/05/9812-nokia-ci_xlarge.jpg">
            <a:extLst>
              <a:ext uri="{FF2B5EF4-FFF2-40B4-BE49-F238E27FC236}">
                <a16:creationId xmlns:a16="http://schemas.microsoft.com/office/drawing/2014/main" id="{C1D4ED16-B333-DA4F-ACD6-2C952C27A4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10262" y="3041875"/>
            <a:ext cx="719534" cy="213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D69455C-B49E-7947-A104-4D15F5904605}"/>
              </a:ext>
            </a:extLst>
          </p:cNvPr>
          <p:cNvSpPr txBox="1"/>
          <p:nvPr/>
        </p:nvSpPr>
        <p:spPr>
          <a:xfrm>
            <a:off x="1390163" y="5232406"/>
            <a:ext cx="959732" cy="299295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US" sz="1000" dirty="0">
                <a:solidFill>
                  <a:schemeClr val="tx2"/>
                </a:solidFill>
              </a:rPr>
              <a:t>Nokia </a:t>
            </a:r>
            <a:r>
              <a:rPr lang="en-US" sz="1000" dirty="0" err="1">
                <a:solidFill>
                  <a:schemeClr val="tx2"/>
                </a:solidFill>
              </a:rPr>
              <a:t>Cityman</a:t>
            </a:r>
            <a:endParaRPr lang="en-US" sz="1000" dirty="0">
              <a:solidFill>
                <a:schemeClr val="tx2"/>
              </a:solidFill>
            </a:endParaRPr>
          </a:p>
        </p:txBody>
      </p:sp>
      <p:pic>
        <p:nvPicPr>
          <p:cNvPr id="1032" name="Picture 8" descr="Nokia 3210 3.jpg">
            <a:extLst>
              <a:ext uri="{FF2B5EF4-FFF2-40B4-BE49-F238E27FC236}">
                <a16:creationId xmlns:a16="http://schemas.microsoft.com/office/drawing/2014/main" id="{90B90239-58E8-7E4C-BB97-C0B1A9796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2638" y="3758569"/>
            <a:ext cx="575563" cy="141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8BAE392-4499-8C4C-89B9-418FD6EADFF9}"/>
              </a:ext>
            </a:extLst>
          </p:cNvPr>
          <p:cNvSpPr txBox="1"/>
          <p:nvPr/>
        </p:nvSpPr>
        <p:spPr>
          <a:xfrm>
            <a:off x="3584711" y="5232406"/>
            <a:ext cx="791417" cy="299295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US" sz="1000" dirty="0">
                <a:solidFill>
                  <a:schemeClr val="tx2"/>
                </a:solidFill>
              </a:rPr>
              <a:t>Nokia 3210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3A4B01-6BED-254A-B31C-AF38A8518CD4}"/>
              </a:ext>
            </a:extLst>
          </p:cNvPr>
          <p:cNvSpPr txBox="1"/>
          <p:nvPr/>
        </p:nvSpPr>
        <p:spPr>
          <a:xfrm>
            <a:off x="1477912" y="2677710"/>
            <a:ext cx="784235" cy="360850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US" sz="1400" dirty="0">
                <a:solidFill>
                  <a:schemeClr val="tx2"/>
                </a:solidFill>
              </a:rPr>
              <a:t>No Data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A2737D-D8C0-4F42-876C-21918BE78D16}"/>
              </a:ext>
            </a:extLst>
          </p:cNvPr>
          <p:cNvSpPr txBox="1"/>
          <p:nvPr/>
        </p:nvSpPr>
        <p:spPr>
          <a:xfrm>
            <a:off x="3748217" y="1569486"/>
            <a:ext cx="464404" cy="453183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US" sz="2000" dirty="0">
                <a:solidFill>
                  <a:schemeClr val="tx2"/>
                </a:solidFill>
              </a:rPr>
              <a:t>2G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07EB89-C8BD-B64D-9A42-BA23951D9B2D}"/>
              </a:ext>
            </a:extLst>
          </p:cNvPr>
          <p:cNvSpPr txBox="1"/>
          <p:nvPr/>
        </p:nvSpPr>
        <p:spPr>
          <a:xfrm>
            <a:off x="3332285" y="2093697"/>
            <a:ext cx="1296268" cy="391628"/>
          </a:xfrm>
          <a:prstGeom prst="rect">
            <a:avLst/>
          </a:prstGeom>
          <a:noFill/>
        </p:spPr>
        <p:txBody>
          <a:bodyPr wrap="square" lIns="72000" tIns="72000" rIns="72000" bIns="72000" rtlCol="0" anchor="ctr">
            <a:sp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US" sz="1600" dirty="0">
                <a:solidFill>
                  <a:schemeClr val="tx2"/>
                </a:solidFill>
              </a:rPr>
              <a:t>Digital Voice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C15AB6-375E-5D44-93A5-C3FA229E30DA}"/>
              </a:ext>
            </a:extLst>
          </p:cNvPr>
          <p:cNvSpPr txBox="1"/>
          <p:nvPr/>
        </p:nvSpPr>
        <p:spPr>
          <a:xfrm>
            <a:off x="3391745" y="2677710"/>
            <a:ext cx="1177355" cy="360850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US" sz="1400" dirty="0">
                <a:solidFill>
                  <a:schemeClr val="tx2"/>
                </a:solidFill>
              </a:rPr>
              <a:t>100s of kbps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6410ED-EA7C-3647-A074-B460DBB92EEF}"/>
              </a:ext>
            </a:extLst>
          </p:cNvPr>
          <p:cNvSpPr txBox="1"/>
          <p:nvPr/>
        </p:nvSpPr>
        <p:spPr>
          <a:xfrm>
            <a:off x="5862718" y="1569486"/>
            <a:ext cx="464404" cy="453183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US" sz="2000" dirty="0">
                <a:solidFill>
                  <a:schemeClr val="tx2"/>
                </a:solidFill>
              </a:rPr>
              <a:t>3G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2CCDFA-A93C-534E-86E9-5D3E5F065A45}"/>
              </a:ext>
            </a:extLst>
          </p:cNvPr>
          <p:cNvSpPr txBox="1"/>
          <p:nvPr/>
        </p:nvSpPr>
        <p:spPr>
          <a:xfrm>
            <a:off x="5446786" y="2093697"/>
            <a:ext cx="1296268" cy="391628"/>
          </a:xfrm>
          <a:prstGeom prst="rect">
            <a:avLst/>
          </a:prstGeom>
          <a:noFill/>
        </p:spPr>
        <p:txBody>
          <a:bodyPr wrap="square" lIns="72000" tIns="72000" rIns="72000" bIns="72000" rtlCol="0" anchor="ctr">
            <a:sp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US" sz="1600" dirty="0">
                <a:solidFill>
                  <a:schemeClr val="tx2"/>
                </a:solidFill>
              </a:rPr>
              <a:t>Mobile Data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090009-470C-C146-A9D7-723BBEE75A3B}"/>
              </a:ext>
            </a:extLst>
          </p:cNvPr>
          <p:cNvSpPr txBox="1"/>
          <p:nvPr/>
        </p:nvSpPr>
        <p:spPr>
          <a:xfrm>
            <a:off x="5531891" y="2677710"/>
            <a:ext cx="1126059" cy="360850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US" sz="1400" dirty="0">
                <a:solidFill>
                  <a:schemeClr val="tx2"/>
                </a:solidFill>
              </a:rPr>
              <a:t>10s of </a:t>
            </a:r>
            <a:r>
              <a:rPr lang="en-US" sz="1400" dirty="0" err="1">
                <a:solidFill>
                  <a:schemeClr val="tx2"/>
                </a:solidFill>
              </a:rPr>
              <a:t>Mbps</a:t>
            </a:r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1034" name="Picture 10" descr="IPhone PSD White 3G.png">
            <a:extLst>
              <a:ext uri="{FF2B5EF4-FFF2-40B4-BE49-F238E27FC236}">
                <a16:creationId xmlns:a16="http://schemas.microsoft.com/office/drawing/2014/main" id="{E5E64016-F3E0-D84B-B887-F80F56B4D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6915" y="3625500"/>
            <a:ext cx="836010" cy="154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9B4ADC5-7CB0-3B43-B65A-B8760F1BA024}"/>
              </a:ext>
            </a:extLst>
          </p:cNvPr>
          <p:cNvSpPr txBox="1"/>
          <p:nvPr/>
        </p:nvSpPr>
        <p:spPr>
          <a:xfrm>
            <a:off x="5732074" y="5232406"/>
            <a:ext cx="725693" cy="299295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US" sz="1000" dirty="0">
                <a:solidFill>
                  <a:schemeClr val="tx2"/>
                </a:solidFill>
              </a:rPr>
              <a:t>iPhone 3G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3C8D90-F322-F74E-A2ED-13142C70BEE4}"/>
              </a:ext>
            </a:extLst>
          </p:cNvPr>
          <p:cNvSpPr txBox="1"/>
          <p:nvPr/>
        </p:nvSpPr>
        <p:spPr>
          <a:xfrm>
            <a:off x="7968868" y="1569486"/>
            <a:ext cx="464404" cy="453183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US" sz="2000" dirty="0">
                <a:solidFill>
                  <a:schemeClr val="tx2"/>
                </a:solidFill>
              </a:rPr>
              <a:t>4G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56E97F-F024-A641-88C1-D3AAD224E6AB}"/>
              </a:ext>
            </a:extLst>
          </p:cNvPr>
          <p:cNvSpPr txBox="1"/>
          <p:nvPr/>
        </p:nvSpPr>
        <p:spPr>
          <a:xfrm>
            <a:off x="7228503" y="2093697"/>
            <a:ext cx="1945135" cy="391628"/>
          </a:xfrm>
          <a:prstGeom prst="rect">
            <a:avLst/>
          </a:prstGeom>
          <a:noFill/>
        </p:spPr>
        <p:txBody>
          <a:bodyPr wrap="square" lIns="72000" tIns="72000" rIns="72000" bIns="72000" rtlCol="0" anchor="ctr">
            <a:sp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US" sz="1600" dirty="0">
                <a:solidFill>
                  <a:schemeClr val="tx2"/>
                </a:solidFill>
              </a:rPr>
              <a:t>Mobile Broadband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A5EBDC-8823-A84B-83CD-87A00E021C0F}"/>
              </a:ext>
            </a:extLst>
          </p:cNvPr>
          <p:cNvSpPr txBox="1"/>
          <p:nvPr/>
        </p:nvSpPr>
        <p:spPr>
          <a:xfrm>
            <a:off x="7585144" y="2677710"/>
            <a:ext cx="1231858" cy="360850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US" sz="1400" dirty="0">
                <a:solidFill>
                  <a:schemeClr val="tx2"/>
                </a:solidFill>
              </a:rPr>
              <a:t>100s of </a:t>
            </a:r>
            <a:r>
              <a:rPr lang="en-US" sz="1400" dirty="0" err="1">
                <a:solidFill>
                  <a:schemeClr val="tx2"/>
                </a:solidFill>
              </a:rPr>
              <a:t>Mbps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8672192-D4DA-1940-A07D-522F38A28A6F}"/>
              </a:ext>
            </a:extLst>
          </p:cNvPr>
          <p:cNvSpPr txBox="1"/>
          <p:nvPr/>
        </p:nvSpPr>
        <p:spPr>
          <a:xfrm>
            <a:off x="10095184" y="1563372"/>
            <a:ext cx="464404" cy="453183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US" sz="2000" dirty="0">
                <a:solidFill>
                  <a:schemeClr val="tx2"/>
                </a:solidFill>
              </a:rPr>
              <a:t>5G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4E947DF-1A2E-D449-AF02-963FE63C432C}"/>
              </a:ext>
            </a:extLst>
          </p:cNvPr>
          <p:cNvSpPr txBox="1"/>
          <p:nvPr/>
        </p:nvSpPr>
        <p:spPr>
          <a:xfrm>
            <a:off x="7879100" y="5231578"/>
            <a:ext cx="643941" cy="299295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US" sz="1000" dirty="0">
                <a:solidFill>
                  <a:schemeClr val="tx2"/>
                </a:solidFill>
              </a:rPr>
              <a:t>iPhone X</a:t>
            </a:r>
          </a:p>
        </p:txBody>
      </p:sp>
      <p:pic>
        <p:nvPicPr>
          <p:cNvPr id="2050" name="Picture 2" descr="IPhone X vector.svg">
            <a:extLst>
              <a:ext uri="{FF2B5EF4-FFF2-40B4-BE49-F238E27FC236}">
                <a16:creationId xmlns:a16="http://schemas.microsoft.com/office/drawing/2014/main" id="{2F437B72-0180-AB44-9360-6D8417E1D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0932" y="3367472"/>
            <a:ext cx="900277" cy="180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6BD9F8A-EA8F-6D4A-8E2D-2522404A52F1}"/>
              </a:ext>
            </a:extLst>
          </p:cNvPr>
          <p:cNvSpPr txBox="1"/>
          <p:nvPr/>
        </p:nvSpPr>
        <p:spPr>
          <a:xfrm>
            <a:off x="9803922" y="2387547"/>
            <a:ext cx="1046928" cy="2699952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US" sz="16600" b="1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A08691F-BEE5-8541-B463-DBFDC36CEA17}"/>
              </a:ext>
            </a:extLst>
          </p:cNvPr>
          <p:cNvSpPr/>
          <p:nvPr/>
        </p:nvSpPr>
        <p:spPr>
          <a:xfrm>
            <a:off x="962451" y="1354973"/>
            <a:ext cx="1818688" cy="1143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2C030BE-C488-5E49-B986-4D1D30B64A89}"/>
              </a:ext>
            </a:extLst>
          </p:cNvPr>
          <p:cNvSpPr/>
          <p:nvPr/>
        </p:nvSpPr>
        <p:spPr>
          <a:xfrm>
            <a:off x="3071075" y="1354973"/>
            <a:ext cx="1818688" cy="1143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38DC225-351F-804F-B6DC-6046FE46FA10}"/>
              </a:ext>
            </a:extLst>
          </p:cNvPr>
          <p:cNvSpPr/>
          <p:nvPr/>
        </p:nvSpPr>
        <p:spPr>
          <a:xfrm>
            <a:off x="5186657" y="1354973"/>
            <a:ext cx="1818688" cy="1143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6E67291-5739-074B-B911-4F3B6BD9D0DD}"/>
              </a:ext>
            </a:extLst>
          </p:cNvPr>
          <p:cNvSpPr/>
          <p:nvPr/>
        </p:nvSpPr>
        <p:spPr>
          <a:xfrm>
            <a:off x="7291726" y="1354972"/>
            <a:ext cx="1818688" cy="1143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3B72AFF-CBB1-B945-97D3-05E1C437733C}"/>
              </a:ext>
            </a:extLst>
          </p:cNvPr>
          <p:cNvSpPr/>
          <p:nvPr/>
        </p:nvSpPr>
        <p:spPr>
          <a:xfrm>
            <a:off x="9418042" y="1354973"/>
            <a:ext cx="1818688" cy="1143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19489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roup 305">
            <a:extLst>
              <a:ext uri="{FF2B5EF4-FFF2-40B4-BE49-F238E27FC236}">
                <a16:creationId xmlns:a16="http://schemas.microsoft.com/office/drawing/2014/main" id="{DE9DDE43-8A80-FF4C-80A0-74EACD59765A}"/>
              </a:ext>
            </a:extLst>
          </p:cNvPr>
          <p:cNvGrpSpPr/>
          <p:nvPr/>
        </p:nvGrpSpPr>
        <p:grpSpPr>
          <a:xfrm>
            <a:off x="628358" y="977143"/>
            <a:ext cx="1713940" cy="5148163"/>
            <a:chOff x="471268" y="732857"/>
            <a:chExt cx="1285455" cy="386112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E5E9590D-D154-404C-839D-5786B268A671}"/>
                </a:ext>
              </a:extLst>
            </p:cNvPr>
            <p:cNvSpPr/>
            <p:nvPr/>
          </p:nvSpPr>
          <p:spPr>
            <a:xfrm>
              <a:off x="471268" y="732857"/>
              <a:ext cx="1268699" cy="3861122"/>
            </a:xfrm>
            <a:prstGeom prst="roundRect">
              <a:avLst>
                <a:gd name="adj" fmla="val 11205"/>
              </a:avLst>
            </a:prstGeom>
            <a:solidFill>
              <a:schemeClr val="bg1"/>
            </a:solidFill>
            <a:ln w="31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67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rPr>
                <a:t>Residential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C75D573-F321-47D8-A0F0-3CD4A8F11E66}"/>
                </a:ext>
              </a:extLst>
            </p:cNvPr>
            <p:cNvGrpSpPr/>
            <p:nvPr/>
          </p:nvGrpSpPr>
          <p:grpSpPr>
            <a:xfrm>
              <a:off x="471268" y="1105154"/>
              <a:ext cx="1285455" cy="2246709"/>
              <a:chOff x="320993" y="1056535"/>
              <a:chExt cx="1363137" cy="238248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D6723AD-C613-46A8-954A-424EC2B5A332}"/>
                  </a:ext>
                </a:extLst>
              </p:cNvPr>
              <p:cNvSpPr/>
              <p:nvPr/>
            </p:nvSpPr>
            <p:spPr>
              <a:xfrm>
                <a:off x="853734" y="3164696"/>
                <a:ext cx="274320" cy="27432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>
                  <a:defRPr/>
                </a:pPr>
                <a:r>
                  <a:rPr lang="en-US" sz="1400">
                    <a:solidFill>
                      <a:srgbClr val="FFFFFF"/>
                    </a:solidFill>
                    <a:latin typeface="Nokia Pure Text Light"/>
                    <a:cs typeface="Aharoni" panose="02010803020104030203" pitchFamily="2" charset="-79"/>
                  </a:rPr>
                  <a:t>1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0444AAA-E7ED-415D-B8BD-8AE536EA9283}"/>
                  </a:ext>
                </a:extLst>
              </p:cNvPr>
              <p:cNvSpPr/>
              <p:nvPr/>
            </p:nvSpPr>
            <p:spPr>
              <a:xfrm>
                <a:off x="320993" y="1056535"/>
                <a:ext cx="1363137" cy="1823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39178" indent="-239178" defTabSz="457189">
                  <a:spcAft>
                    <a:spcPts val="267"/>
                  </a:spcAft>
                  <a:buClr>
                    <a:srgbClr val="124191"/>
                  </a:buClr>
                  <a:buFontTx/>
                  <a:buAutoNum type="arabicPeriod"/>
                  <a:defRPr/>
                </a:pPr>
                <a:r>
                  <a:rPr lang="en-US" sz="1400">
                    <a:solidFill>
                      <a:srgbClr val="124191"/>
                    </a:solidFill>
                    <a:latin typeface="Nokia Pure Headline Ultra Light" charset="0"/>
                    <a:ea typeface="Nokia Pure Headline Ultra Light" charset="0"/>
                    <a:cs typeface="Nokia Pure Headline Ultra Light" charset="0"/>
                  </a:rPr>
                  <a:t>Fixed Wireless Access (FWA) [5G TTH]</a:t>
                </a:r>
              </a:p>
              <a:p>
                <a:pPr marL="414856" indent="-175680" defTabSz="457189">
                  <a:spcAft>
                    <a:spcPts val="267"/>
                  </a:spcAft>
                  <a:buClr>
                    <a:srgbClr val="001135"/>
                  </a:buClr>
                  <a:buFont typeface="Arial" charset="0"/>
                  <a:buChar char="•"/>
                  <a:defRPr/>
                </a:pPr>
                <a:r>
                  <a:rPr lang="en-US" sz="1200">
                    <a:solidFill>
                      <a:srgbClr val="001135"/>
                    </a:solidFill>
                    <a:latin typeface="Nokia Pure Text Light"/>
                  </a:rPr>
                  <a:t>Improved reachability, coverage and capacity</a:t>
                </a:r>
              </a:p>
              <a:p>
                <a:pPr marL="414856" indent="-175680" defTabSz="609547">
                  <a:spcAft>
                    <a:spcPts val="267"/>
                  </a:spcAft>
                  <a:buClr>
                    <a:srgbClr val="001135"/>
                  </a:buClr>
                  <a:buFont typeface="Arial" charset="0"/>
                  <a:buChar char="•"/>
                  <a:defRPr/>
                </a:pPr>
                <a:r>
                  <a:rPr lang="en-US" sz="1200">
                    <a:solidFill>
                      <a:srgbClr val="001135"/>
                    </a:solidFill>
                    <a:latin typeface="Nokia Pure Text Light"/>
                  </a:rPr>
                  <a:t>Enable MNOs to enter new markets, offer new services</a:t>
                </a:r>
              </a:p>
            </p:txBody>
          </p:sp>
        </p:grpSp>
        <p:grpSp>
          <p:nvGrpSpPr>
            <p:cNvPr id="26" name="Gruppieren 17">
              <a:extLst>
                <a:ext uri="{FF2B5EF4-FFF2-40B4-BE49-F238E27FC236}">
                  <a16:creationId xmlns:a16="http://schemas.microsoft.com/office/drawing/2014/main" id="{9A6DD768-4C37-4E41-AF26-5F55652B7FBF}"/>
                </a:ext>
              </a:extLst>
            </p:cNvPr>
            <p:cNvGrpSpPr/>
            <p:nvPr/>
          </p:nvGrpSpPr>
          <p:grpSpPr>
            <a:xfrm>
              <a:off x="845787" y="3470086"/>
              <a:ext cx="376700" cy="212150"/>
              <a:chOff x="480550" y="3368087"/>
              <a:chExt cx="399465" cy="224971"/>
            </a:xfrm>
          </p:grpSpPr>
          <p:sp>
            <p:nvSpPr>
              <p:cNvPr id="27" name="Freihandform: Form 508">
                <a:extLst>
                  <a:ext uri="{FF2B5EF4-FFF2-40B4-BE49-F238E27FC236}">
                    <a16:creationId xmlns:a16="http://schemas.microsoft.com/office/drawing/2014/main" id="{25FFD9E6-E7B1-42BA-8B7F-5BD2C3F777B6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731744" y="3368087"/>
                <a:ext cx="148271" cy="217545"/>
              </a:xfrm>
              <a:custGeom>
                <a:avLst/>
                <a:gdLst>
                  <a:gd name="connsiteX0" fmla="*/ 0 w 290512"/>
                  <a:gd name="connsiteY0" fmla="*/ 423862 h 426243"/>
                  <a:gd name="connsiteX1" fmla="*/ 0 w 290512"/>
                  <a:gd name="connsiteY1" fmla="*/ 59531 h 426243"/>
                  <a:gd name="connsiteX2" fmla="*/ 145256 w 290512"/>
                  <a:gd name="connsiteY2" fmla="*/ 0 h 426243"/>
                  <a:gd name="connsiteX3" fmla="*/ 290512 w 290512"/>
                  <a:gd name="connsiteY3" fmla="*/ 61912 h 426243"/>
                  <a:gd name="connsiteX4" fmla="*/ 290512 w 290512"/>
                  <a:gd name="connsiteY4" fmla="*/ 426243 h 42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512" h="426243">
                    <a:moveTo>
                      <a:pt x="0" y="423862"/>
                    </a:moveTo>
                    <a:lnTo>
                      <a:pt x="0" y="59531"/>
                    </a:lnTo>
                    <a:lnTo>
                      <a:pt x="145256" y="0"/>
                    </a:lnTo>
                    <a:lnTo>
                      <a:pt x="290512" y="61912"/>
                    </a:lnTo>
                    <a:lnTo>
                      <a:pt x="290512" y="426243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2"/>
                </a:solidFill>
              </a:ln>
              <a:effectLst/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prstMaterial="matte">
                <a:bevelT w="0" h="0"/>
                <a:contourClr>
                  <a:schemeClr val="accent1">
                    <a:shade val="70000"/>
                    <a:satMod val="105000"/>
                  </a:schemeClr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67">
                  <a:solidFill>
                    <a:srgbClr val="FFFFFF"/>
                  </a:solidFill>
                  <a:latin typeface="Nokia Pure Text Light"/>
                </a:endParaRPr>
              </a:p>
            </p:txBody>
          </p:sp>
          <p:sp>
            <p:nvSpPr>
              <p:cNvPr id="28" name="Freihandform: Form 509">
                <a:extLst>
                  <a:ext uri="{FF2B5EF4-FFF2-40B4-BE49-F238E27FC236}">
                    <a16:creationId xmlns:a16="http://schemas.microsoft.com/office/drawing/2014/main" id="{80982B2D-39F8-438F-926B-5F6575A21FEA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480550" y="3477498"/>
                <a:ext cx="195756" cy="115560"/>
              </a:xfrm>
              <a:custGeom>
                <a:avLst/>
                <a:gdLst>
                  <a:gd name="connsiteX0" fmla="*/ 0 w 290512"/>
                  <a:gd name="connsiteY0" fmla="*/ 423862 h 426243"/>
                  <a:gd name="connsiteX1" fmla="*/ 0 w 290512"/>
                  <a:gd name="connsiteY1" fmla="*/ 59531 h 426243"/>
                  <a:gd name="connsiteX2" fmla="*/ 145256 w 290512"/>
                  <a:gd name="connsiteY2" fmla="*/ 0 h 426243"/>
                  <a:gd name="connsiteX3" fmla="*/ 290512 w 290512"/>
                  <a:gd name="connsiteY3" fmla="*/ 61912 h 426243"/>
                  <a:gd name="connsiteX4" fmla="*/ 290512 w 290512"/>
                  <a:gd name="connsiteY4" fmla="*/ 426243 h 42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512" h="426243">
                    <a:moveTo>
                      <a:pt x="0" y="423862"/>
                    </a:moveTo>
                    <a:lnTo>
                      <a:pt x="0" y="59531"/>
                    </a:lnTo>
                    <a:lnTo>
                      <a:pt x="145256" y="0"/>
                    </a:lnTo>
                    <a:lnTo>
                      <a:pt x="290512" y="61912"/>
                    </a:lnTo>
                    <a:lnTo>
                      <a:pt x="290512" y="426243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2"/>
                </a:solidFill>
              </a:ln>
              <a:effectLst/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prstMaterial="matte">
                <a:bevelT w="0" h="0"/>
                <a:contourClr>
                  <a:schemeClr val="accent1">
                    <a:shade val="70000"/>
                    <a:satMod val="105000"/>
                  </a:schemeClr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67">
                  <a:solidFill>
                    <a:srgbClr val="FFFFFF"/>
                  </a:solidFill>
                  <a:latin typeface="Nokia Pure Text Light"/>
                </a:endParaRPr>
              </a:p>
            </p:txBody>
          </p:sp>
          <p:sp>
            <p:nvSpPr>
              <p:cNvPr id="29" name="Freihandform: Form 514">
                <a:extLst>
                  <a:ext uri="{FF2B5EF4-FFF2-40B4-BE49-F238E27FC236}">
                    <a16:creationId xmlns:a16="http://schemas.microsoft.com/office/drawing/2014/main" id="{305C786F-4344-4B41-B3E6-27FA96CEEB6A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826961" y="3417802"/>
                <a:ext cx="29629" cy="46378"/>
              </a:xfrm>
              <a:custGeom>
                <a:avLst/>
                <a:gdLst>
                  <a:gd name="connsiteX0" fmla="*/ 0 w 54768"/>
                  <a:gd name="connsiteY0" fmla="*/ 85725 h 85725"/>
                  <a:gd name="connsiteX1" fmla="*/ 0 w 54768"/>
                  <a:gd name="connsiteY1" fmla="*/ 0 h 85725"/>
                  <a:gd name="connsiteX2" fmla="*/ 54768 w 54768"/>
                  <a:gd name="connsiteY2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768" h="85725">
                    <a:moveTo>
                      <a:pt x="0" y="85725"/>
                    </a:moveTo>
                    <a:lnTo>
                      <a:pt x="0" y="0"/>
                    </a:lnTo>
                    <a:lnTo>
                      <a:pt x="54768" y="0"/>
                    </a:lnTo>
                  </a:path>
                </a:pathLst>
              </a:custGeom>
              <a:noFill/>
              <a:ln w="9525">
                <a:solidFill>
                  <a:schemeClr val="tx2"/>
                </a:solidFill>
              </a:ln>
              <a:effectLst/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prstMaterial="matte">
                <a:bevelT w="0" h="0"/>
                <a:contourClr>
                  <a:schemeClr val="accent1">
                    <a:shade val="70000"/>
                    <a:satMod val="105000"/>
                  </a:schemeClr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67">
                  <a:solidFill>
                    <a:srgbClr val="FFFFFF"/>
                  </a:solidFill>
                  <a:latin typeface="Nokia Pure Text Light"/>
                </a:endParaRPr>
              </a:p>
            </p:txBody>
          </p:sp>
          <p:sp>
            <p:nvSpPr>
              <p:cNvPr id="30" name="Freihandform: Form 515">
                <a:extLst>
                  <a:ext uri="{FF2B5EF4-FFF2-40B4-BE49-F238E27FC236}">
                    <a16:creationId xmlns:a16="http://schemas.microsoft.com/office/drawing/2014/main" id="{39E88BD8-0752-4B27-B737-B08E8580367C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753921" y="3417802"/>
                <a:ext cx="29629" cy="46378"/>
              </a:xfrm>
              <a:custGeom>
                <a:avLst/>
                <a:gdLst>
                  <a:gd name="connsiteX0" fmla="*/ 0 w 54768"/>
                  <a:gd name="connsiteY0" fmla="*/ 85725 h 85725"/>
                  <a:gd name="connsiteX1" fmla="*/ 0 w 54768"/>
                  <a:gd name="connsiteY1" fmla="*/ 0 h 85725"/>
                  <a:gd name="connsiteX2" fmla="*/ 54768 w 54768"/>
                  <a:gd name="connsiteY2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768" h="85725">
                    <a:moveTo>
                      <a:pt x="0" y="85725"/>
                    </a:moveTo>
                    <a:lnTo>
                      <a:pt x="0" y="0"/>
                    </a:lnTo>
                    <a:lnTo>
                      <a:pt x="54768" y="0"/>
                    </a:lnTo>
                  </a:path>
                </a:pathLst>
              </a:custGeom>
              <a:noFill/>
              <a:ln w="9525">
                <a:solidFill>
                  <a:schemeClr val="tx2"/>
                </a:solidFill>
              </a:ln>
              <a:effectLst/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prstMaterial="matte">
                <a:bevelT w="0" h="0"/>
                <a:contourClr>
                  <a:schemeClr val="accent1">
                    <a:shade val="70000"/>
                    <a:satMod val="105000"/>
                  </a:schemeClr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67">
                  <a:solidFill>
                    <a:srgbClr val="FFFFFF"/>
                  </a:solidFill>
                  <a:latin typeface="Nokia Pure Text Light"/>
                </a:endParaRPr>
              </a:p>
            </p:txBody>
          </p:sp>
          <p:sp>
            <p:nvSpPr>
              <p:cNvPr id="31" name="Freihandform: Form 516">
                <a:extLst>
                  <a:ext uri="{FF2B5EF4-FFF2-40B4-BE49-F238E27FC236}">
                    <a16:creationId xmlns:a16="http://schemas.microsoft.com/office/drawing/2014/main" id="{748784D6-635E-4AEB-B181-3E0876A891BD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753921" y="3508915"/>
                <a:ext cx="29629" cy="46378"/>
              </a:xfrm>
              <a:custGeom>
                <a:avLst/>
                <a:gdLst>
                  <a:gd name="connsiteX0" fmla="*/ 0 w 54768"/>
                  <a:gd name="connsiteY0" fmla="*/ 85725 h 85725"/>
                  <a:gd name="connsiteX1" fmla="*/ 0 w 54768"/>
                  <a:gd name="connsiteY1" fmla="*/ 0 h 85725"/>
                  <a:gd name="connsiteX2" fmla="*/ 54768 w 54768"/>
                  <a:gd name="connsiteY2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768" h="85725">
                    <a:moveTo>
                      <a:pt x="0" y="85725"/>
                    </a:moveTo>
                    <a:lnTo>
                      <a:pt x="0" y="0"/>
                    </a:lnTo>
                    <a:lnTo>
                      <a:pt x="54768" y="0"/>
                    </a:lnTo>
                  </a:path>
                </a:pathLst>
              </a:custGeom>
              <a:noFill/>
              <a:ln w="9525">
                <a:solidFill>
                  <a:schemeClr val="tx2"/>
                </a:solidFill>
              </a:ln>
              <a:effectLst/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prstMaterial="matte">
                <a:bevelT w="0" h="0"/>
                <a:contourClr>
                  <a:schemeClr val="accent1">
                    <a:shade val="70000"/>
                    <a:satMod val="105000"/>
                  </a:schemeClr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67">
                  <a:solidFill>
                    <a:srgbClr val="FFFFFF"/>
                  </a:solidFill>
                  <a:latin typeface="Nokia Pure Text Light"/>
                </a:endParaRPr>
              </a:p>
            </p:txBody>
          </p:sp>
          <p:sp>
            <p:nvSpPr>
              <p:cNvPr id="32" name="Freihandform: Form 517">
                <a:extLst>
                  <a:ext uri="{FF2B5EF4-FFF2-40B4-BE49-F238E27FC236}">
                    <a16:creationId xmlns:a16="http://schemas.microsoft.com/office/drawing/2014/main" id="{091DE2A6-CDC3-409F-BC5F-2373685F8D61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601325" y="3527445"/>
                <a:ext cx="29629" cy="46378"/>
              </a:xfrm>
              <a:custGeom>
                <a:avLst/>
                <a:gdLst>
                  <a:gd name="connsiteX0" fmla="*/ 0 w 54768"/>
                  <a:gd name="connsiteY0" fmla="*/ 85725 h 85725"/>
                  <a:gd name="connsiteX1" fmla="*/ 0 w 54768"/>
                  <a:gd name="connsiteY1" fmla="*/ 0 h 85725"/>
                  <a:gd name="connsiteX2" fmla="*/ 54768 w 54768"/>
                  <a:gd name="connsiteY2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768" h="85725">
                    <a:moveTo>
                      <a:pt x="0" y="85725"/>
                    </a:moveTo>
                    <a:lnTo>
                      <a:pt x="0" y="0"/>
                    </a:lnTo>
                    <a:lnTo>
                      <a:pt x="54768" y="0"/>
                    </a:lnTo>
                  </a:path>
                </a:pathLst>
              </a:custGeom>
              <a:noFill/>
              <a:ln w="9525">
                <a:solidFill>
                  <a:schemeClr val="tx2"/>
                </a:solidFill>
              </a:ln>
              <a:effectLst/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prstMaterial="matte">
                <a:bevelT w="0" h="0"/>
                <a:contourClr>
                  <a:schemeClr val="accent1">
                    <a:shade val="70000"/>
                    <a:satMod val="105000"/>
                  </a:schemeClr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67">
                  <a:solidFill>
                    <a:srgbClr val="FFFFFF"/>
                  </a:solidFill>
                  <a:latin typeface="Nokia Pure Text Light"/>
                </a:endParaRPr>
              </a:p>
            </p:txBody>
          </p:sp>
        </p:grpSp>
        <p:grpSp>
          <p:nvGrpSpPr>
            <p:cNvPr id="111" name="Gruppieren 637">
              <a:extLst>
                <a:ext uri="{FF2B5EF4-FFF2-40B4-BE49-F238E27FC236}">
                  <a16:creationId xmlns:a16="http://schemas.microsoft.com/office/drawing/2014/main" id="{3ADA41BD-537C-4D6D-835C-6F3A45D43E1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273671" y="3443987"/>
              <a:ext cx="102122" cy="216135"/>
              <a:chOff x="2519772" y="2429466"/>
              <a:chExt cx="278016" cy="588409"/>
            </a:xfrm>
          </p:grpSpPr>
          <p:sp>
            <p:nvSpPr>
              <p:cNvPr id="112" name="Ellipse 638">
                <a:extLst>
                  <a:ext uri="{FF2B5EF4-FFF2-40B4-BE49-F238E27FC236}">
                    <a16:creationId xmlns:a16="http://schemas.microsoft.com/office/drawing/2014/main" id="{31383CBC-8C69-491E-A5B4-85B0E9A5C2D6}"/>
                  </a:ext>
                </a:extLst>
              </p:cNvPr>
              <p:cNvSpPr/>
              <p:nvPr/>
            </p:nvSpPr>
            <p:spPr>
              <a:xfrm>
                <a:off x="2519772" y="2429466"/>
                <a:ext cx="278016" cy="27801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</a:ln>
              <a:effectLst/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prstMaterial="matte">
                <a:bevelT w="0" h="0"/>
                <a:contourClr>
                  <a:schemeClr val="accent1">
                    <a:shade val="70000"/>
                    <a:satMod val="105000"/>
                  </a:schemeClr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609585">
                  <a:defRPr/>
                </a:pPr>
                <a:endParaRPr lang="en-US" sz="1400">
                  <a:solidFill>
                    <a:srgbClr val="FFFFFF"/>
                  </a:solidFill>
                  <a:latin typeface="Nokia Pure Text Light"/>
                </a:endParaRPr>
              </a:p>
            </p:txBody>
          </p:sp>
          <p:cxnSp>
            <p:nvCxnSpPr>
              <p:cNvPr id="113" name="Gerader Verbinder 639">
                <a:extLst>
                  <a:ext uri="{FF2B5EF4-FFF2-40B4-BE49-F238E27FC236}">
                    <a16:creationId xmlns:a16="http://schemas.microsoft.com/office/drawing/2014/main" id="{C9AAF04E-9151-46E5-AF2B-58CDC760E11C}"/>
                  </a:ext>
                </a:extLst>
              </p:cNvPr>
              <p:cNvCxnSpPr/>
              <p:nvPr/>
            </p:nvCxnSpPr>
            <p:spPr>
              <a:xfrm>
                <a:off x="2658780" y="2709863"/>
                <a:ext cx="0" cy="308012"/>
              </a:xfrm>
              <a:prstGeom prst="line">
                <a:avLst/>
              </a:prstGeom>
              <a:ln w="9525" cmpd="sng">
                <a:solidFill>
                  <a:schemeClr val="tx2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2DB9084E-2231-C54D-BCC7-199E139EC9A9}"/>
              </a:ext>
            </a:extLst>
          </p:cNvPr>
          <p:cNvGrpSpPr/>
          <p:nvPr/>
        </p:nvGrpSpPr>
        <p:grpSpPr>
          <a:xfrm>
            <a:off x="2422341" y="977141"/>
            <a:ext cx="9084051" cy="5148163"/>
            <a:chOff x="1816756" y="732856"/>
            <a:chExt cx="6813038" cy="386112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0A21804-ED28-4574-A4B5-A0AF0CE476FE}"/>
                </a:ext>
              </a:extLst>
            </p:cNvPr>
            <p:cNvSpPr/>
            <p:nvPr/>
          </p:nvSpPr>
          <p:spPr>
            <a:xfrm>
              <a:off x="1816756" y="732856"/>
              <a:ext cx="6813038" cy="3861122"/>
            </a:xfrm>
            <a:prstGeom prst="roundRect">
              <a:avLst>
                <a:gd name="adj" fmla="val 3628"/>
              </a:avLst>
            </a:prstGeom>
            <a:solidFill>
              <a:schemeClr val="bg1"/>
            </a:solidFill>
            <a:ln w="31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67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rPr>
                <a:t>Verticals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67E47ED-F2BF-4198-9174-1860AA482C64}"/>
                </a:ext>
              </a:extLst>
            </p:cNvPr>
            <p:cNvGrpSpPr/>
            <p:nvPr/>
          </p:nvGrpSpPr>
          <p:grpSpPr>
            <a:xfrm>
              <a:off x="1816756" y="1105154"/>
              <a:ext cx="1425459" cy="2054406"/>
              <a:chOff x="1747791" y="1056535"/>
              <a:chExt cx="1511601" cy="217855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5CE5386-BE9C-447F-90A1-7BEA52002499}"/>
                  </a:ext>
                </a:extLst>
              </p:cNvPr>
              <p:cNvSpPr/>
              <p:nvPr/>
            </p:nvSpPr>
            <p:spPr>
              <a:xfrm>
                <a:off x="2289755" y="2960772"/>
                <a:ext cx="274320" cy="27432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>
                  <a:defRPr/>
                </a:pPr>
                <a:r>
                  <a:rPr lang="en-US" sz="1400">
                    <a:solidFill>
                      <a:srgbClr val="FFFFFF"/>
                    </a:solidFill>
                    <a:latin typeface="Nokia Pure Text Light"/>
                    <a:cs typeface="Aharoni" panose="02010803020104030203" pitchFamily="2" charset="-79"/>
                  </a:rPr>
                  <a:t>2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0E6A732-88EF-4B8B-B7A4-7E78B16B67EA}"/>
                  </a:ext>
                </a:extLst>
              </p:cNvPr>
              <p:cNvSpPr/>
              <p:nvPr/>
            </p:nvSpPr>
            <p:spPr>
              <a:xfrm>
                <a:off x="1747791" y="1056535"/>
                <a:ext cx="1511601" cy="893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39178" indent="-239178" defTabSz="457189">
                  <a:spcAft>
                    <a:spcPts val="267"/>
                  </a:spcAft>
                  <a:buClr>
                    <a:srgbClr val="124191"/>
                  </a:buClr>
                  <a:buFont typeface="+mj-lt"/>
                  <a:buAutoNum type="arabicPeriod" startAt="2"/>
                  <a:defRPr/>
                </a:pPr>
                <a:r>
                  <a:rPr lang="en-US" sz="1400">
                    <a:solidFill>
                      <a:srgbClr val="124191"/>
                    </a:solidFill>
                    <a:latin typeface="Nokia Pure Headline Ultra Light" charset="0"/>
                    <a:ea typeface="Nokia Pure Headline Ultra Light" charset="0"/>
                    <a:cs typeface="Nokia Pure Headline Ultra Light" charset="0"/>
                  </a:rPr>
                  <a:t>5G hotspots</a:t>
                </a:r>
              </a:p>
              <a:p>
                <a:pPr marL="414856" indent="-175680" defTabSz="457189">
                  <a:spcAft>
                    <a:spcPts val="267"/>
                  </a:spcAft>
                  <a:buClr>
                    <a:srgbClr val="001135"/>
                  </a:buClr>
                  <a:buFont typeface="Arial" charset="0"/>
                  <a:buChar char="•"/>
                  <a:defRPr/>
                </a:pPr>
                <a:r>
                  <a:rPr lang="en-US" sz="1200">
                    <a:solidFill>
                      <a:srgbClr val="001135"/>
                    </a:solidFill>
                    <a:latin typeface="Nokia Pure Text Light"/>
                  </a:rPr>
                  <a:t>Allow VR/AR content delivery at large public venues</a:t>
                </a:r>
              </a:p>
              <a:p>
                <a:pPr marL="414856" indent="-175680" defTabSz="457189">
                  <a:spcAft>
                    <a:spcPts val="267"/>
                  </a:spcAft>
                  <a:buClr>
                    <a:srgbClr val="001135"/>
                  </a:buClr>
                  <a:buFont typeface="Arial" charset="0"/>
                  <a:buChar char="•"/>
                  <a:defRPr/>
                </a:pPr>
                <a:r>
                  <a:rPr lang="en-US" sz="1200">
                    <a:solidFill>
                      <a:srgbClr val="001135"/>
                    </a:solidFill>
                    <a:latin typeface="Nokia Pure Text Light"/>
                  </a:rPr>
                  <a:t>Allow eMBB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BD8E8E6-3687-4C38-A839-699631F638C4}"/>
                </a:ext>
              </a:extLst>
            </p:cNvPr>
            <p:cNvGrpSpPr/>
            <p:nvPr/>
          </p:nvGrpSpPr>
          <p:grpSpPr>
            <a:xfrm>
              <a:off x="3229652" y="1105154"/>
              <a:ext cx="1642615" cy="2006328"/>
              <a:chOff x="3246070" y="1056535"/>
              <a:chExt cx="1741881" cy="2127573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8336B90-97B5-4630-86F1-D539059141AD}"/>
                  </a:ext>
                </a:extLst>
              </p:cNvPr>
              <p:cNvSpPr/>
              <p:nvPr/>
            </p:nvSpPr>
            <p:spPr>
              <a:xfrm>
                <a:off x="3246070" y="1056535"/>
                <a:ext cx="1741881" cy="12116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39178" indent="-239178" defTabSz="457189">
                  <a:spcAft>
                    <a:spcPts val="267"/>
                  </a:spcAft>
                  <a:buClr>
                    <a:srgbClr val="124191"/>
                  </a:buClr>
                  <a:buFont typeface="+mj-lt"/>
                  <a:buAutoNum type="arabicPeriod" startAt="3"/>
                  <a:defRPr/>
                </a:pPr>
                <a:r>
                  <a:rPr lang="en-US" sz="1400">
                    <a:solidFill>
                      <a:srgbClr val="124191"/>
                    </a:solidFill>
                    <a:latin typeface="Nokia Pure Headline Ultra Light" charset="0"/>
                    <a:ea typeface="Nokia Pure Headline Ultra Light" charset="0"/>
                    <a:cs typeface="Nokia Pure Headline Ultra Light" charset="0"/>
                  </a:rPr>
                  <a:t>Industrial applications; smart cities</a:t>
                </a:r>
              </a:p>
              <a:p>
                <a:pPr marL="414856" indent="-175680" defTabSz="457189">
                  <a:spcAft>
                    <a:spcPts val="267"/>
                  </a:spcAft>
                  <a:buClr>
                    <a:srgbClr val="001135"/>
                  </a:buClr>
                  <a:buFont typeface="Arial" charset="0"/>
                  <a:buChar char="•"/>
                  <a:defRPr/>
                </a:pPr>
                <a:r>
                  <a:rPr lang="en-US" sz="1200">
                    <a:solidFill>
                      <a:srgbClr val="001135"/>
                    </a:solidFill>
                    <a:latin typeface="Nokia Pure Text Light"/>
                  </a:rPr>
                  <a:t>Enable build-outs of private and public infrastructures</a:t>
                </a:r>
              </a:p>
              <a:p>
                <a:pPr marL="414856" indent="-175680" defTabSz="457189">
                  <a:spcAft>
                    <a:spcPts val="267"/>
                  </a:spcAft>
                  <a:buClr>
                    <a:srgbClr val="001135"/>
                  </a:buClr>
                  <a:buFont typeface="Arial" charset="0"/>
                  <a:buChar char="•"/>
                  <a:defRPr/>
                </a:pPr>
                <a:r>
                  <a:rPr lang="en-US" sz="1200">
                    <a:solidFill>
                      <a:srgbClr val="001135"/>
                    </a:solidFill>
                    <a:latin typeface="Nokia Pure Text Light"/>
                  </a:rPr>
                  <a:t>New vertical segments and business models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364DAC4-4141-46E0-8241-D1CCC5FC8444}"/>
                  </a:ext>
                </a:extLst>
              </p:cNvPr>
              <p:cNvSpPr/>
              <p:nvPr/>
            </p:nvSpPr>
            <p:spPr>
              <a:xfrm>
                <a:off x="3786793" y="2909788"/>
                <a:ext cx="274320" cy="27432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>
                  <a:defRPr/>
                </a:pPr>
                <a:r>
                  <a:rPr lang="en-US" sz="1400">
                    <a:solidFill>
                      <a:srgbClr val="FFFFFF"/>
                    </a:solidFill>
                    <a:latin typeface="Nokia Pure Text Light"/>
                    <a:cs typeface="Aharoni" panose="02010803020104030203" pitchFamily="2" charset="-79"/>
                  </a:rPr>
                  <a:t>3</a:t>
                </a:r>
              </a:p>
            </p:txBody>
          </p:sp>
        </p:grpSp>
        <p:grpSp>
          <p:nvGrpSpPr>
            <p:cNvPr id="16" name="Group 144">
              <a:extLst>
                <a:ext uri="{FF2B5EF4-FFF2-40B4-BE49-F238E27FC236}">
                  <a16:creationId xmlns:a16="http://schemas.microsoft.com/office/drawing/2014/main" id="{4DE273B2-425B-42F0-9688-5E60EF78E3C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251846" y="2835269"/>
              <a:ext cx="348101" cy="247912"/>
              <a:chOff x="2642" y="1386"/>
              <a:chExt cx="476" cy="339"/>
            </a:xfrm>
          </p:grpSpPr>
          <p:sp>
            <p:nvSpPr>
              <p:cNvPr id="17" name="Freeform 146">
                <a:extLst>
                  <a:ext uri="{FF2B5EF4-FFF2-40B4-BE49-F238E27FC236}">
                    <a16:creationId xmlns:a16="http://schemas.microsoft.com/office/drawing/2014/main" id="{767A917B-6053-4CEA-8476-0749EA08A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6" y="1426"/>
                <a:ext cx="328" cy="172"/>
              </a:xfrm>
              <a:custGeom>
                <a:avLst/>
                <a:gdLst>
                  <a:gd name="T0" fmla="*/ 0 w 328"/>
                  <a:gd name="T1" fmla="*/ 0 h 172"/>
                  <a:gd name="T2" fmla="*/ 0 w 328"/>
                  <a:gd name="T3" fmla="*/ 83 h 172"/>
                  <a:gd name="T4" fmla="*/ 34 w 328"/>
                  <a:gd name="T5" fmla="*/ 83 h 172"/>
                  <a:gd name="T6" fmla="*/ 34 w 328"/>
                  <a:gd name="T7" fmla="*/ 54 h 172"/>
                  <a:gd name="T8" fmla="*/ 127 w 328"/>
                  <a:gd name="T9" fmla="*/ 54 h 172"/>
                  <a:gd name="T10" fmla="*/ 157 w 328"/>
                  <a:gd name="T11" fmla="*/ 172 h 172"/>
                  <a:gd name="T12" fmla="*/ 176 w 328"/>
                  <a:gd name="T13" fmla="*/ 172 h 172"/>
                  <a:gd name="T14" fmla="*/ 201 w 328"/>
                  <a:gd name="T15" fmla="*/ 54 h 172"/>
                  <a:gd name="T16" fmla="*/ 294 w 328"/>
                  <a:gd name="T17" fmla="*/ 54 h 172"/>
                  <a:gd name="T18" fmla="*/ 294 w 328"/>
                  <a:gd name="T19" fmla="*/ 83 h 172"/>
                  <a:gd name="T20" fmla="*/ 328 w 328"/>
                  <a:gd name="T21" fmla="*/ 83 h 172"/>
                  <a:gd name="T22" fmla="*/ 328 w 328"/>
                  <a:gd name="T23" fmla="*/ 0 h 172"/>
                  <a:gd name="T24" fmla="*/ 294 w 328"/>
                  <a:gd name="T25" fmla="*/ 0 h 172"/>
                  <a:gd name="T26" fmla="*/ 294 w 328"/>
                  <a:gd name="T27" fmla="*/ 29 h 172"/>
                  <a:gd name="T28" fmla="*/ 162 w 328"/>
                  <a:gd name="T29" fmla="*/ 0 h 172"/>
                  <a:gd name="T30" fmla="*/ 34 w 328"/>
                  <a:gd name="T31" fmla="*/ 29 h 172"/>
                  <a:gd name="T32" fmla="*/ 34 w 328"/>
                  <a:gd name="T33" fmla="*/ 0 h 172"/>
                  <a:gd name="T34" fmla="*/ 0 w 328"/>
                  <a:gd name="T35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8" h="172">
                    <a:moveTo>
                      <a:pt x="0" y="0"/>
                    </a:moveTo>
                    <a:lnTo>
                      <a:pt x="0" y="83"/>
                    </a:lnTo>
                    <a:lnTo>
                      <a:pt x="34" y="83"/>
                    </a:lnTo>
                    <a:lnTo>
                      <a:pt x="34" y="54"/>
                    </a:lnTo>
                    <a:lnTo>
                      <a:pt x="127" y="54"/>
                    </a:lnTo>
                    <a:lnTo>
                      <a:pt x="157" y="172"/>
                    </a:lnTo>
                    <a:lnTo>
                      <a:pt x="176" y="172"/>
                    </a:lnTo>
                    <a:lnTo>
                      <a:pt x="201" y="54"/>
                    </a:lnTo>
                    <a:lnTo>
                      <a:pt x="294" y="54"/>
                    </a:lnTo>
                    <a:lnTo>
                      <a:pt x="294" y="83"/>
                    </a:lnTo>
                    <a:lnTo>
                      <a:pt x="328" y="83"/>
                    </a:lnTo>
                    <a:lnTo>
                      <a:pt x="328" y="0"/>
                    </a:lnTo>
                    <a:lnTo>
                      <a:pt x="294" y="0"/>
                    </a:lnTo>
                    <a:lnTo>
                      <a:pt x="294" y="29"/>
                    </a:lnTo>
                    <a:lnTo>
                      <a:pt x="162" y="0"/>
                    </a:lnTo>
                    <a:lnTo>
                      <a:pt x="34" y="29"/>
                    </a:lnTo>
                    <a:lnTo>
                      <a:pt x="3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67">
                  <a:solidFill>
                    <a:srgbClr val="124191"/>
                  </a:solidFill>
                  <a:latin typeface="Arial" charset="0"/>
                </a:endParaRPr>
              </a:p>
            </p:txBody>
          </p:sp>
          <p:sp>
            <p:nvSpPr>
              <p:cNvPr id="18" name="Line 147">
                <a:extLst>
                  <a:ext uri="{FF2B5EF4-FFF2-40B4-BE49-F238E27FC236}">
                    <a16:creationId xmlns:a16="http://schemas.microsoft.com/office/drawing/2014/main" id="{6B1A5123-2DA6-4246-8707-3D42438492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2" y="1406"/>
                <a:ext cx="182" cy="0"/>
              </a:xfrm>
              <a:prstGeom prst="line">
                <a:avLst/>
              </a:prstGeom>
              <a:noFill/>
              <a:ln w="7938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67">
                  <a:solidFill>
                    <a:srgbClr val="124191"/>
                  </a:solidFill>
                  <a:latin typeface="Arial" charset="0"/>
                </a:endParaRPr>
              </a:p>
            </p:txBody>
          </p:sp>
          <p:sp>
            <p:nvSpPr>
              <p:cNvPr id="19" name="Line 148">
                <a:extLst>
                  <a:ext uri="{FF2B5EF4-FFF2-40B4-BE49-F238E27FC236}">
                    <a16:creationId xmlns:a16="http://schemas.microsoft.com/office/drawing/2014/main" id="{4D6FFE49-2824-4C22-B13C-859516E29F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1" y="1386"/>
                <a:ext cx="44" cy="0"/>
              </a:xfrm>
              <a:prstGeom prst="line">
                <a:avLst/>
              </a:prstGeom>
              <a:noFill/>
              <a:ln w="7938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67">
                  <a:solidFill>
                    <a:srgbClr val="124191"/>
                  </a:solidFill>
                  <a:latin typeface="Arial" charset="0"/>
                </a:endParaRPr>
              </a:p>
            </p:txBody>
          </p:sp>
          <p:sp>
            <p:nvSpPr>
              <p:cNvPr id="20" name="Line 149">
                <a:extLst>
                  <a:ext uri="{FF2B5EF4-FFF2-40B4-BE49-F238E27FC236}">
                    <a16:creationId xmlns:a16="http://schemas.microsoft.com/office/drawing/2014/main" id="{9D1F1367-A32A-431C-A794-8682A9FAC3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6" y="1406"/>
                <a:ext cx="182" cy="0"/>
              </a:xfrm>
              <a:prstGeom prst="line">
                <a:avLst/>
              </a:prstGeom>
              <a:noFill/>
              <a:ln w="7938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67">
                  <a:solidFill>
                    <a:srgbClr val="124191"/>
                  </a:solidFill>
                  <a:latin typeface="Arial" charset="0"/>
                </a:endParaRPr>
              </a:p>
            </p:txBody>
          </p:sp>
          <p:sp>
            <p:nvSpPr>
              <p:cNvPr id="21" name="Line 150">
                <a:extLst>
                  <a:ext uri="{FF2B5EF4-FFF2-40B4-BE49-F238E27FC236}">
                    <a16:creationId xmlns:a16="http://schemas.microsoft.com/office/drawing/2014/main" id="{073BD81C-8084-42FD-9ECE-11F5B40BF5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5" y="1386"/>
                <a:ext cx="39" cy="0"/>
              </a:xfrm>
              <a:prstGeom prst="line">
                <a:avLst/>
              </a:prstGeom>
              <a:noFill/>
              <a:ln w="7938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67">
                  <a:solidFill>
                    <a:srgbClr val="124191"/>
                  </a:solidFill>
                  <a:latin typeface="Arial" charset="0"/>
                </a:endParaRPr>
              </a:p>
            </p:txBody>
          </p:sp>
          <p:sp>
            <p:nvSpPr>
              <p:cNvPr id="22" name="Freeform 153">
                <a:extLst>
                  <a:ext uri="{FF2B5EF4-FFF2-40B4-BE49-F238E27FC236}">
                    <a16:creationId xmlns:a16="http://schemas.microsoft.com/office/drawing/2014/main" id="{5412DE77-E398-406B-B2DE-19D6884184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9" y="1646"/>
                <a:ext cx="122" cy="29"/>
              </a:xfrm>
              <a:custGeom>
                <a:avLst/>
                <a:gdLst>
                  <a:gd name="T0" fmla="*/ 0 w 25"/>
                  <a:gd name="T1" fmla="*/ 0 h 6"/>
                  <a:gd name="T2" fmla="*/ 25 w 25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" h="6">
                    <a:moveTo>
                      <a:pt x="0" y="0"/>
                    </a:moveTo>
                    <a:cubicBezTo>
                      <a:pt x="7" y="6"/>
                      <a:pt x="18" y="6"/>
                      <a:pt x="25" y="0"/>
                    </a:cubicBezTo>
                  </a:path>
                </a:pathLst>
              </a:custGeom>
              <a:noFill/>
              <a:ln w="7938" cap="flat">
                <a:solidFill>
                  <a:srgbClr val="00C9FF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67">
                  <a:solidFill>
                    <a:srgbClr val="124191"/>
                  </a:solidFill>
                  <a:latin typeface="Arial" charset="0"/>
                </a:endParaRPr>
              </a:p>
            </p:txBody>
          </p:sp>
          <p:sp>
            <p:nvSpPr>
              <p:cNvPr id="23" name="Freeform 154">
                <a:extLst>
                  <a:ext uri="{FF2B5EF4-FFF2-40B4-BE49-F238E27FC236}">
                    <a16:creationId xmlns:a16="http://schemas.microsoft.com/office/drawing/2014/main" id="{FAF2AF22-CBFA-4F69-8EC5-27BC6598C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8" y="1611"/>
                <a:ext cx="64" cy="20"/>
              </a:xfrm>
              <a:custGeom>
                <a:avLst/>
                <a:gdLst>
                  <a:gd name="T0" fmla="*/ 13 w 13"/>
                  <a:gd name="T1" fmla="*/ 0 h 4"/>
                  <a:gd name="T2" fmla="*/ 0 w 13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">
                    <a:moveTo>
                      <a:pt x="13" y="0"/>
                    </a:moveTo>
                    <a:cubicBezTo>
                      <a:pt x="9" y="4"/>
                      <a:pt x="4" y="4"/>
                      <a:pt x="0" y="0"/>
                    </a:cubicBezTo>
                  </a:path>
                </a:pathLst>
              </a:custGeom>
              <a:noFill/>
              <a:ln w="7938" cap="flat">
                <a:solidFill>
                  <a:srgbClr val="00C9FF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67">
                  <a:solidFill>
                    <a:srgbClr val="124191"/>
                  </a:solidFill>
                  <a:latin typeface="Arial" charset="0"/>
                </a:endParaRPr>
              </a:p>
            </p:txBody>
          </p:sp>
          <p:sp>
            <p:nvSpPr>
              <p:cNvPr id="24" name="Freeform 155">
                <a:extLst>
                  <a:ext uri="{FF2B5EF4-FFF2-40B4-BE49-F238E27FC236}">
                    <a16:creationId xmlns:a16="http://schemas.microsoft.com/office/drawing/2014/main" id="{5D6630D8-69A8-4669-8F4E-845549537F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9" y="1675"/>
                <a:ext cx="182" cy="50"/>
              </a:xfrm>
              <a:custGeom>
                <a:avLst/>
                <a:gdLst>
                  <a:gd name="T0" fmla="*/ 0 w 37"/>
                  <a:gd name="T1" fmla="*/ 0 h 10"/>
                  <a:gd name="T2" fmla="*/ 37 w 37"/>
                  <a:gd name="T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7" h="10">
                    <a:moveTo>
                      <a:pt x="0" y="0"/>
                    </a:moveTo>
                    <a:cubicBezTo>
                      <a:pt x="10" y="10"/>
                      <a:pt x="27" y="10"/>
                      <a:pt x="37" y="0"/>
                    </a:cubicBezTo>
                  </a:path>
                </a:pathLst>
              </a:custGeom>
              <a:noFill/>
              <a:ln w="7938" cap="flat">
                <a:solidFill>
                  <a:srgbClr val="00C9FF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67">
                  <a:solidFill>
                    <a:srgbClr val="124191"/>
                  </a:solidFill>
                  <a:latin typeface="Arial" charset="0"/>
                </a:endParaRPr>
              </a:p>
            </p:txBody>
          </p:sp>
          <p:sp>
            <p:nvSpPr>
              <p:cNvPr id="25" name="Line 156">
                <a:extLst>
                  <a:ext uri="{FF2B5EF4-FFF2-40B4-BE49-F238E27FC236}">
                    <a16:creationId xmlns:a16="http://schemas.microsoft.com/office/drawing/2014/main" id="{E31997C2-47C7-47B9-B38E-492B02F0D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8" y="1721"/>
                <a:ext cx="0" cy="0"/>
              </a:xfrm>
              <a:prstGeom prst="line">
                <a:avLst/>
              </a:prstGeom>
              <a:noFill/>
              <a:ln w="7938" cap="flat">
                <a:solidFill>
                  <a:srgbClr val="00C9FF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67">
                  <a:solidFill>
                    <a:srgbClr val="124191"/>
                  </a:solidFill>
                  <a:latin typeface="Arial" charset="0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B1E3DF1-377A-4FB7-9543-22948D27A05E}"/>
                </a:ext>
              </a:extLst>
            </p:cNvPr>
            <p:cNvGrpSpPr/>
            <p:nvPr/>
          </p:nvGrpSpPr>
          <p:grpSpPr>
            <a:xfrm>
              <a:off x="6485673" y="2541795"/>
              <a:ext cx="1761327" cy="1118911"/>
              <a:chOff x="6336196" y="2311189"/>
              <a:chExt cx="2290904" cy="1455333"/>
            </a:xfrm>
          </p:grpSpPr>
          <p:grpSp>
            <p:nvGrpSpPr>
              <p:cNvPr id="34" name="Gruppieren 252">
                <a:extLst>
                  <a:ext uri="{FF2B5EF4-FFF2-40B4-BE49-F238E27FC236}">
                    <a16:creationId xmlns:a16="http://schemas.microsoft.com/office/drawing/2014/main" id="{A56B3F2B-4103-4798-85F1-17E8AB273FB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552541" y="3393918"/>
                <a:ext cx="108293" cy="229196"/>
                <a:chOff x="2519772" y="2429466"/>
                <a:chExt cx="278016" cy="588409"/>
              </a:xfrm>
            </p:grpSpPr>
            <p:sp>
              <p:nvSpPr>
                <p:cNvPr id="109" name="Ellipse 253">
                  <a:extLst>
                    <a:ext uri="{FF2B5EF4-FFF2-40B4-BE49-F238E27FC236}">
                      <a16:creationId xmlns:a16="http://schemas.microsoft.com/office/drawing/2014/main" id="{C64997AE-1E2B-4697-B536-C0E7A3174C59}"/>
                    </a:ext>
                  </a:extLst>
                </p:cNvPr>
                <p:cNvSpPr/>
                <p:nvPr/>
              </p:nvSpPr>
              <p:spPr>
                <a:xfrm>
                  <a:off x="2519772" y="2429466"/>
                  <a:ext cx="278016" cy="27801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2"/>
                  </a:solidFill>
                </a:ln>
                <a:effectLst/>
                <a:scene3d>
                  <a:camera prst="orthographicFront" fov="0">
                    <a:rot lat="0" lon="0" rev="0"/>
                  </a:camera>
                  <a:lightRig rig="threePt" dir="t">
                    <a:rot lat="0" lon="0" rev="0"/>
                  </a:lightRig>
                </a:scene3d>
                <a:sp3d prstMaterial="matte">
                  <a:bevelT w="0" h="0"/>
                  <a:contourClr>
                    <a:schemeClr val="accent1">
                      <a:shade val="70000"/>
                      <a:satMod val="105000"/>
                    </a:schemeClr>
                  </a:contourClr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09585">
                    <a:defRPr/>
                  </a:pPr>
                  <a:endParaRPr lang="en-US" sz="1400">
                    <a:solidFill>
                      <a:srgbClr val="FFFFFF"/>
                    </a:solidFill>
                    <a:latin typeface="Nokia Pure Text Light"/>
                  </a:endParaRPr>
                </a:p>
              </p:txBody>
            </p:sp>
            <p:cxnSp>
              <p:nvCxnSpPr>
                <p:cNvPr id="110" name="Gerader Verbinder 254">
                  <a:extLst>
                    <a:ext uri="{FF2B5EF4-FFF2-40B4-BE49-F238E27FC236}">
                      <a16:creationId xmlns:a16="http://schemas.microsoft.com/office/drawing/2014/main" id="{F9284386-4022-456A-B451-3619ECEFF545}"/>
                    </a:ext>
                  </a:extLst>
                </p:cNvPr>
                <p:cNvCxnSpPr/>
                <p:nvPr/>
              </p:nvCxnSpPr>
              <p:spPr>
                <a:xfrm>
                  <a:off x="2658780" y="2709863"/>
                  <a:ext cx="0" cy="308012"/>
                </a:xfrm>
                <a:prstGeom prst="line">
                  <a:avLst/>
                </a:prstGeom>
                <a:ln w="9525" cmpd="sng">
                  <a:solidFill>
                    <a:schemeClr val="tx2"/>
                  </a:solidFill>
                </a:ln>
                <a:effectLst/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ieren 387">
                <a:extLst>
                  <a:ext uri="{FF2B5EF4-FFF2-40B4-BE49-F238E27FC236}">
                    <a16:creationId xmlns:a16="http://schemas.microsoft.com/office/drawing/2014/main" id="{51E4F194-CD12-4D91-90E8-06B0A77A20A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302748" y="3503397"/>
                <a:ext cx="108293" cy="229196"/>
                <a:chOff x="2519772" y="2429466"/>
                <a:chExt cx="278016" cy="588409"/>
              </a:xfrm>
            </p:grpSpPr>
            <p:sp>
              <p:nvSpPr>
                <p:cNvPr id="107" name="Ellipse 388">
                  <a:extLst>
                    <a:ext uri="{FF2B5EF4-FFF2-40B4-BE49-F238E27FC236}">
                      <a16:creationId xmlns:a16="http://schemas.microsoft.com/office/drawing/2014/main" id="{5F7FF95B-7C31-45DD-927A-588EAD8B81F5}"/>
                    </a:ext>
                  </a:extLst>
                </p:cNvPr>
                <p:cNvSpPr/>
                <p:nvPr/>
              </p:nvSpPr>
              <p:spPr>
                <a:xfrm>
                  <a:off x="2519772" y="2429466"/>
                  <a:ext cx="278016" cy="27801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2"/>
                  </a:solidFill>
                </a:ln>
                <a:effectLst/>
                <a:scene3d>
                  <a:camera prst="orthographicFront" fov="0">
                    <a:rot lat="0" lon="0" rev="0"/>
                  </a:camera>
                  <a:lightRig rig="threePt" dir="t">
                    <a:rot lat="0" lon="0" rev="0"/>
                  </a:lightRig>
                </a:scene3d>
                <a:sp3d prstMaterial="matte">
                  <a:bevelT w="0" h="0"/>
                  <a:contourClr>
                    <a:schemeClr val="accent1">
                      <a:shade val="70000"/>
                      <a:satMod val="105000"/>
                    </a:schemeClr>
                  </a:contourClr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09585">
                    <a:defRPr/>
                  </a:pPr>
                  <a:endParaRPr lang="en-US" sz="1400">
                    <a:solidFill>
                      <a:srgbClr val="FFFFFF"/>
                    </a:solidFill>
                    <a:latin typeface="Nokia Pure Text Light"/>
                  </a:endParaRPr>
                </a:p>
              </p:txBody>
            </p:sp>
            <p:cxnSp>
              <p:nvCxnSpPr>
                <p:cNvPr id="108" name="Gerader Verbinder 389">
                  <a:extLst>
                    <a:ext uri="{FF2B5EF4-FFF2-40B4-BE49-F238E27FC236}">
                      <a16:creationId xmlns:a16="http://schemas.microsoft.com/office/drawing/2014/main" id="{43EED908-07B5-4827-BD79-573EF5FA074A}"/>
                    </a:ext>
                  </a:extLst>
                </p:cNvPr>
                <p:cNvCxnSpPr/>
                <p:nvPr/>
              </p:nvCxnSpPr>
              <p:spPr>
                <a:xfrm>
                  <a:off x="2658780" y="2709863"/>
                  <a:ext cx="0" cy="308012"/>
                </a:xfrm>
                <a:prstGeom prst="line">
                  <a:avLst/>
                </a:prstGeom>
                <a:ln w="9525" cmpd="sng">
                  <a:solidFill>
                    <a:schemeClr val="tx2"/>
                  </a:solidFill>
                </a:ln>
                <a:effectLst/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ieren 390">
                <a:extLst>
                  <a:ext uri="{FF2B5EF4-FFF2-40B4-BE49-F238E27FC236}">
                    <a16:creationId xmlns:a16="http://schemas.microsoft.com/office/drawing/2014/main" id="{2419A032-C3B1-487E-A0C9-A2DDE31C181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704348" y="3537326"/>
                <a:ext cx="108293" cy="229196"/>
                <a:chOff x="2519772" y="2429466"/>
                <a:chExt cx="278016" cy="588409"/>
              </a:xfrm>
            </p:grpSpPr>
            <p:sp>
              <p:nvSpPr>
                <p:cNvPr id="105" name="Ellipse 391">
                  <a:extLst>
                    <a:ext uri="{FF2B5EF4-FFF2-40B4-BE49-F238E27FC236}">
                      <a16:creationId xmlns:a16="http://schemas.microsoft.com/office/drawing/2014/main" id="{96507CAF-FB55-4EA9-A055-E89DF8A31870}"/>
                    </a:ext>
                  </a:extLst>
                </p:cNvPr>
                <p:cNvSpPr/>
                <p:nvPr/>
              </p:nvSpPr>
              <p:spPr>
                <a:xfrm>
                  <a:off x="2519772" y="2429466"/>
                  <a:ext cx="278016" cy="27801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2"/>
                  </a:solidFill>
                </a:ln>
                <a:effectLst/>
                <a:scene3d>
                  <a:camera prst="orthographicFront" fov="0">
                    <a:rot lat="0" lon="0" rev="0"/>
                  </a:camera>
                  <a:lightRig rig="threePt" dir="t">
                    <a:rot lat="0" lon="0" rev="0"/>
                  </a:lightRig>
                </a:scene3d>
                <a:sp3d prstMaterial="matte">
                  <a:bevelT w="0" h="0"/>
                  <a:contourClr>
                    <a:schemeClr val="accent1">
                      <a:shade val="70000"/>
                      <a:satMod val="105000"/>
                    </a:schemeClr>
                  </a:contourClr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09585">
                    <a:defRPr/>
                  </a:pPr>
                  <a:endParaRPr lang="en-US" sz="1400">
                    <a:solidFill>
                      <a:srgbClr val="FFFFFF"/>
                    </a:solidFill>
                    <a:latin typeface="Nokia Pure Text Light"/>
                  </a:endParaRPr>
                </a:p>
              </p:txBody>
            </p:sp>
            <p:cxnSp>
              <p:nvCxnSpPr>
                <p:cNvPr id="106" name="Gerader Verbinder 392">
                  <a:extLst>
                    <a:ext uri="{FF2B5EF4-FFF2-40B4-BE49-F238E27FC236}">
                      <a16:creationId xmlns:a16="http://schemas.microsoft.com/office/drawing/2014/main" id="{899066E2-E9D8-43C5-9FF1-AC75B1722CE1}"/>
                    </a:ext>
                  </a:extLst>
                </p:cNvPr>
                <p:cNvCxnSpPr/>
                <p:nvPr/>
              </p:nvCxnSpPr>
              <p:spPr>
                <a:xfrm>
                  <a:off x="2658780" y="2709863"/>
                  <a:ext cx="0" cy="308012"/>
                </a:xfrm>
                <a:prstGeom prst="line">
                  <a:avLst/>
                </a:prstGeom>
                <a:ln w="9525" cmpd="sng">
                  <a:solidFill>
                    <a:schemeClr val="tx2"/>
                  </a:solidFill>
                </a:ln>
                <a:effectLst/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171">
                <a:extLst>
                  <a:ext uri="{FF2B5EF4-FFF2-40B4-BE49-F238E27FC236}">
                    <a16:creationId xmlns:a16="http://schemas.microsoft.com/office/drawing/2014/main" id="{7B9D33D4-4015-496E-AD2B-A5FBC20813DA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36196" y="2758635"/>
                <a:ext cx="753106" cy="980234"/>
                <a:chOff x="2182" y="1362"/>
                <a:chExt cx="378" cy="492"/>
              </a:xfrm>
            </p:grpSpPr>
            <p:sp>
              <p:nvSpPr>
                <p:cNvPr id="74" name="Line 172">
                  <a:extLst>
                    <a:ext uri="{FF2B5EF4-FFF2-40B4-BE49-F238E27FC236}">
                      <a16:creationId xmlns:a16="http://schemas.microsoft.com/office/drawing/2014/main" id="{F7A5EC5C-58A8-42DF-8B86-F1C4ED7274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03" y="1412"/>
                  <a:ext cx="0" cy="437"/>
                </a:xfrm>
                <a:prstGeom prst="line">
                  <a:avLst/>
                </a:pr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75" name="Line 173">
                  <a:extLst>
                    <a:ext uri="{FF2B5EF4-FFF2-40B4-BE49-F238E27FC236}">
                      <a16:creationId xmlns:a16="http://schemas.microsoft.com/office/drawing/2014/main" id="{5816D251-6298-4E48-9E78-47D10641B3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30" y="1412"/>
                  <a:ext cx="0" cy="437"/>
                </a:xfrm>
                <a:prstGeom prst="line">
                  <a:avLst/>
                </a:pr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76" name="Freeform 174">
                  <a:extLst>
                    <a:ext uri="{FF2B5EF4-FFF2-40B4-BE49-F238E27FC236}">
                      <a16:creationId xmlns:a16="http://schemas.microsoft.com/office/drawing/2014/main" id="{958BB17B-E173-465D-B12A-2E3A894EC3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3" y="1421"/>
                  <a:ext cx="24" cy="59"/>
                </a:xfrm>
                <a:custGeom>
                  <a:avLst/>
                  <a:gdLst>
                    <a:gd name="T0" fmla="*/ 24 w 24"/>
                    <a:gd name="T1" fmla="*/ 0 h 59"/>
                    <a:gd name="T2" fmla="*/ 0 w 24"/>
                    <a:gd name="T3" fmla="*/ 0 h 59"/>
                    <a:gd name="T4" fmla="*/ 0 w 24"/>
                    <a:gd name="T5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59">
                      <a:moveTo>
                        <a:pt x="24" y="0"/>
                      </a:moveTo>
                      <a:lnTo>
                        <a:pt x="0" y="0"/>
                      </a:lnTo>
                      <a:lnTo>
                        <a:pt x="0" y="59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77" name="Freeform 175">
                  <a:extLst>
                    <a:ext uri="{FF2B5EF4-FFF2-40B4-BE49-F238E27FC236}">
                      <a16:creationId xmlns:a16="http://schemas.microsoft.com/office/drawing/2014/main" id="{EF24D0A3-E81B-4D04-A358-787C68AD66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3" y="1490"/>
                  <a:ext cx="24" cy="59"/>
                </a:xfrm>
                <a:custGeom>
                  <a:avLst/>
                  <a:gdLst>
                    <a:gd name="T0" fmla="*/ 24 w 24"/>
                    <a:gd name="T1" fmla="*/ 0 h 59"/>
                    <a:gd name="T2" fmla="*/ 0 w 24"/>
                    <a:gd name="T3" fmla="*/ 0 h 59"/>
                    <a:gd name="T4" fmla="*/ 0 w 24"/>
                    <a:gd name="T5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59">
                      <a:moveTo>
                        <a:pt x="24" y="0"/>
                      </a:moveTo>
                      <a:lnTo>
                        <a:pt x="0" y="0"/>
                      </a:lnTo>
                      <a:lnTo>
                        <a:pt x="0" y="59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78" name="Freeform 176">
                  <a:extLst>
                    <a:ext uri="{FF2B5EF4-FFF2-40B4-BE49-F238E27FC236}">
                      <a16:creationId xmlns:a16="http://schemas.microsoft.com/office/drawing/2014/main" id="{9DD5C3CA-FF47-473E-87B7-7022D3136F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3" y="1564"/>
                  <a:ext cx="24" cy="59"/>
                </a:xfrm>
                <a:custGeom>
                  <a:avLst/>
                  <a:gdLst>
                    <a:gd name="T0" fmla="*/ 24 w 24"/>
                    <a:gd name="T1" fmla="*/ 0 h 59"/>
                    <a:gd name="T2" fmla="*/ 0 w 24"/>
                    <a:gd name="T3" fmla="*/ 0 h 59"/>
                    <a:gd name="T4" fmla="*/ 0 w 24"/>
                    <a:gd name="T5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59">
                      <a:moveTo>
                        <a:pt x="24" y="0"/>
                      </a:moveTo>
                      <a:lnTo>
                        <a:pt x="0" y="0"/>
                      </a:lnTo>
                      <a:lnTo>
                        <a:pt x="0" y="59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79" name="Freeform 177">
                  <a:extLst>
                    <a:ext uri="{FF2B5EF4-FFF2-40B4-BE49-F238E27FC236}">
                      <a16:creationId xmlns:a16="http://schemas.microsoft.com/office/drawing/2014/main" id="{E4101D26-D7D2-44AF-9077-4E8FEB5A8E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3" y="1633"/>
                  <a:ext cx="24" cy="58"/>
                </a:xfrm>
                <a:custGeom>
                  <a:avLst/>
                  <a:gdLst>
                    <a:gd name="T0" fmla="*/ 24 w 24"/>
                    <a:gd name="T1" fmla="*/ 0 h 58"/>
                    <a:gd name="T2" fmla="*/ 0 w 24"/>
                    <a:gd name="T3" fmla="*/ 0 h 58"/>
                    <a:gd name="T4" fmla="*/ 0 w 24"/>
                    <a:gd name="T5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58">
                      <a:moveTo>
                        <a:pt x="24" y="0"/>
                      </a:moveTo>
                      <a:lnTo>
                        <a:pt x="0" y="0"/>
                      </a:lnTo>
                      <a:lnTo>
                        <a:pt x="0" y="58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80" name="Freeform 178">
                  <a:extLst>
                    <a:ext uri="{FF2B5EF4-FFF2-40B4-BE49-F238E27FC236}">
                      <a16:creationId xmlns:a16="http://schemas.microsoft.com/office/drawing/2014/main" id="{CA9A7989-D660-455B-A468-CFC7168500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3" y="1706"/>
                  <a:ext cx="24" cy="59"/>
                </a:xfrm>
                <a:custGeom>
                  <a:avLst/>
                  <a:gdLst>
                    <a:gd name="T0" fmla="*/ 24 w 24"/>
                    <a:gd name="T1" fmla="*/ 0 h 59"/>
                    <a:gd name="T2" fmla="*/ 0 w 24"/>
                    <a:gd name="T3" fmla="*/ 0 h 59"/>
                    <a:gd name="T4" fmla="*/ 0 w 24"/>
                    <a:gd name="T5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59">
                      <a:moveTo>
                        <a:pt x="24" y="0"/>
                      </a:moveTo>
                      <a:lnTo>
                        <a:pt x="0" y="0"/>
                      </a:lnTo>
                      <a:lnTo>
                        <a:pt x="0" y="59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81" name="Freeform 179">
                  <a:extLst>
                    <a:ext uri="{FF2B5EF4-FFF2-40B4-BE49-F238E27FC236}">
                      <a16:creationId xmlns:a16="http://schemas.microsoft.com/office/drawing/2014/main" id="{9EE3F5DB-8401-4AB2-8B97-B973058152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3" y="1775"/>
                  <a:ext cx="24" cy="59"/>
                </a:xfrm>
                <a:custGeom>
                  <a:avLst/>
                  <a:gdLst>
                    <a:gd name="T0" fmla="*/ 24 w 24"/>
                    <a:gd name="T1" fmla="*/ 0 h 59"/>
                    <a:gd name="T2" fmla="*/ 0 w 24"/>
                    <a:gd name="T3" fmla="*/ 0 h 59"/>
                    <a:gd name="T4" fmla="*/ 0 w 24"/>
                    <a:gd name="T5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59">
                      <a:moveTo>
                        <a:pt x="24" y="0"/>
                      </a:moveTo>
                      <a:lnTo>
                        <a:pt x="0" y="0"/>
                      </a:lnTo>
                      <a:lnTo>
                        <a:pt x="0" y="59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82" name="Freeform 180">
                  <a:extLst>
                    <a:ext uri="{FF2B5EF4-FFF2-40B4-BE49-F238E27FC236}">
                      <a16:creationId xmlns:a16="http://schemas.microsoft.com/office/drawing/2014/main" id="{A6D7D401-2FEC-4669-9254-6B4621CCB0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2" y="1421"/>
                  <a:ext cx="24" cy="59"/>
                </a:xfrm>
                <a:custGeom>
                  <a:avLst/>
                  <a:gdLst>
                    <a:gd name="T0" fmla="*/ 0 w 24"/>
                    <a:gd name="T1" fmla="*/ 59 h 59"/>
                    <a:gd name="T2" fmla="*/ 0 w 24"/>
                    <a:gd name="T3" fmla="*/ 0 h 59"/>
                    <a:gd name="T4" fmla="*/ 24 w 24"/>
                    <a:gd name="T5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59">
                      <a:moveTo>
                        <a:pt x="0" y="59"/>
                      </a:moveTo>
                      <a:lnTo>
                        <a:pt x="0" y="0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83" name="Freeform 181">
                  <a:extLst>
                    <a:ext uri="{FF2B5EF4-FFF2-40B4-BE49-F238E27FC236}">
                      <a16:creationId xmlns:a16="http://schemas.microsoft.com/office/drawing/2014/main" id="{D8F639CC-8D4E-4875-A0B3-704DF100D5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2" y="1490"/>
                  <a:ext cx="24" cy="59"/>
                </a:xfrm>
                <a:custGeom>
                  <a:avLst/>
                  <a:gdLst>
                    <a:gd name="T0" fmla="*/ 0 w 24"/>
                    <a:gd name="T1" fmla="*/ 59 h 59"/>
                    <a:gd name="T2" fmla="*/ 0 w 24"/>
                    <a:gd name="T3" fmla="*/ 0 h 59"/>
                    <a:gd name="T4" fmla="*/ 24 w 24"/>
                    <a:gd name="T5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59">
                      <a:moveTo>
                        <a:pt x="0" y="59"/>
                      </a:moveTo>
                      <a:lnTo>
                        <a:pt x="0" y="0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84" name="Freeform 182">
                  <a:extLst>
                    <a:ext uri="{FF2B5EF4-FFF2-40B4-BE49-F238E27FC236}">
                      <a16:creationId xmlns:a16="http://schemas.microsoft.com/office/drawing/2014/main" id="{5F13B173-2753-4315-AA81-FDB2F08F37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2" y="1564"/>
                  <a:ext cx="24" cy="59"/>
                </a:xfrm>
                <a:custGeom>
                  <a:avLst/>
                  <a:gdLst>
                    <a:gd name="T0" fmla="*/ 0 w 24"/>
                    <a:gd name="T1" fmla="*/ 59 h 59"/>
                    <a:gd name="T2" fmla="*/ 0 w 24"/>
                    <a:gd name="T3" fmla="*/ 0 h 59"/>
                    <a:gd name="T4" fmla="*/ 24 w 24"/>
                    <a:gd name="T5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59">
                      <a:moveTo>
                        <a:pt x="0" y="59"/>
                      </a:moveTo>
                      <a:lnTo>
                        <a:pt x="0" y="0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85" name="Freeform 183">
                  <a:extLst>
                    <a:ext uri="{FF2B5EF4-FFF2-40B4-BE49-F238E27FC236}">
                      <a16:creationId xmlns:a16="http://schemas.microsoft.com/office/drawing/2014/main" id="{E12A617E-4059-4B68-8C57-CD54A064F0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2" y="1633"/>
                  <a:ext cx="24" cy="58"/>
                </a:xfrm>
                <a:custGeom>
                  <a:avLst/>
                  <a:gdLst>
                    <a:gd name="T0" fmla="*/ 0 w 24"/>
                    <a:gd name="T1" fmla="*/ 58 h 58"/>
                    <a:gd name="T2" fmla="*/ 0 w 24"/>
                    <a:gd name="T3" fmla="*/ 0 h 58"/>
                    <a:gd name="T4" fmla="*/ 24 w 24"/>
                    <a:gd name="T5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58">
                      <a:moveTo>
                        <a:pt x="0" y="58"/>
                      </a:moveTo>
                      <a:lnTo>
                        <a:pt x="0" y="0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86" name="Freeform 184">
                  <a:extLst>
                    <a:ext uri="{FF2B5EF4-FFF2-40B4-BE49-F238E27FC236}">
                      <a16:creationId xmlns:a16="http://schemas.microsoft.com/office/drawing/2014/main" id="{5D52B42E-01D2-4714-9B60-FBA4F6444D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2" y="1706"/>
                  <a:ext cx="24" cy="59"/>
                </a:xfrm>
                <a:custGeom>
                  <a:avLst/>
                  <a:gdLst>
                    <a:gd name="T0" fmla="*/ 0 w 24"/>
                    <a:gd name="T1" fmla="*/ 59 h 59"/>
                    <a:gd name="T2" fmla="*/ 0 w 24"/>
                    <a:gd name="T3" fmla="*/ 0 h 59"/>
                    <a:gd name="T4" fmla="*/ 24 w 24"/>
                    <a:gd name="T5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59">
                      <a:moveTo>
                        <a:pt x="0" y="59"/>
                      </a:moveTo>
                      <a:lnTo>
                        <a:pt x="0" y="0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87" name="Freeform 185">
                  <a:extLst>
                    <a:ext uri="{FF2B5EF4-FFF2-40B4-BE49-F238E27FC236}">
                      <a16:creationId xmlns:a16="http://schemas.microsoft.com/office/drawing/2014/main" id="{CD8BB927-FAF7-4297-829A-9D462B6A61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2" y="1775"/>
                  <a:ext cx="24" cy="20"/>
                </a:xfrm>
                <a:custGeom>
                  <a:avLst/>
                  <a:gdLst>
                    <a:gd name="T0" fmla="*/ 0 w 24"/>
                    <a:gd name="T1" fmla="*/ 20 h 20"/>
                    <a:gd name="T2" fmla="*/ 0 w 24"/>
                    <a:gd name="T3" fmla="*/ 0 h 20"/>
                    <a:gd name="T4" fmla="*/ 24 w 24"/>
                    <a:gd name="T5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20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88" name="Freeform 186">
                  <a:extLst>
                    <a:ext uri="{FF2B5EF4-FFF2-40B4-BE49-F238E27FC236}">
                      <a16:creationId xmlns:a16="http://schemas.microsoft.com/office/drawing/2014/main" id="{2062257C-98DB-48DF-BFD3-EFAE5EA809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2" y="1809"/>
                  <a:ext cx="24" cy="45"/>
                </a:xfrm>
                <a:custGeom>
                  <a:avLst/>
                  <a:gdLst>
                    <a:gd name="T0" fmla="*/ 0 w 24"/>
                    <a:gd name="T1" fmla="*/ 45 h 45"/>
                    <a:gd name="T2" fmla="*/ 0 w 24"/>
                    <a:gd name="T3" fmla="*/ 0 h 45"/>
                    <a:gd name="T4" fmla="*/ 24 w 24"/>
                    <a:gd name="T5" fmla="*/ 0 h 45"/>
                    <a:gd name="T6" fmla="*/ 24 w 24"/>
                    <a:gd name="T7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" h="45">
                      <a:moveTo>
                        <a:pt x="0" y="45"/>
                      </a:moveTo>
                      <a:lnTo>
                        <a:pt x="0" y="0"/>
                      </a:lnTo>
                      <a:lnTo>
                        <a:pt x="24" y="0"/>
                      </a:lnTo>
                      <a:lnTo>
                        <a:pt x="24" y="45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89" name="Freeform 187">
                  <a:extLst>
                    <a:ext uri="{FF2B5EF4-FFF2-40B4-BE49-F238E27FC236}">
                      <a16:creationId xmlns:a16="http://schemas.microsoft.com/office/drawing/2014/main" id="{1A21D4CD-A302-4DEE-8793-424493C7E1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1" y="1421"/>
                  <a:ext cx="25" cy="59"/>
                </a:xfrm>
                <a:custGeom>
                  <a:avLst/>
                  <a:gdLst>
                    <a:gd name="T0" fmla="*/ 25 w 25"/>
                    <a:gd name="T1" fmla="*/ 0 h 59"/>
                    <a:gd name="T2" fmla="*/ 0 w 25"/>
                    <a:gd name="T3" fmla="*/ 0 h 59"/>
                    <a:gd name="T4" fmla="*/ 0 w 25"/>
                    <a:gd name="T5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5" h="59">
                      <a:moveTo>
                        <a:pt x="25" y="0"/>
                      </a:moveTo>
                      <a:lnTo>
                        <a:pt x="0" y="0"/>
                      </a:lnTo>
                      <a:lnTo>
                        <a:pt x="0" y="59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90" name="Freeform 188">
                  <a:extLst>
                    <a:ext uri="{FF2B5EF4-FFF2-40B4-BE49-F238E27FC236}">
                      <a16:creationId xmlns:a16="http://schemas.microsoft.com/office/drawing/2014/main" id="{0CA5E9D8-FC15-435C-A23F-904EEF58B9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1" y="1490"/>
                  <a:ext cx="25" cy="59"/>
                </a:xfrm>
                <a:custGeom>
                  <a:avLst/>
                  <a:gdLst>
                    <a:gd name="T0" fmla="*/ 25 w 25"/>
                    <a:gd name="T1" fmla="*/ 0 h 59"/>
                    <a:gd name="T2" fmla="*/ 0 w 25"/>
                    <a:gd name="T3" fmla="*/ 0 h 59"/>
                    <a:gd name="T4" fmla="*/ 0 w 25"/>
                    <a:gd name="T5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5" h="59">
                      <a:moveTo>
                        <a:pt x="25" y="0"/>
                      </a:moveTo>
                      <a:lnTo>
                        <a:pt x="0" y="0"/>
                      </a:lnTo>
                      <a:lnTo>
                        <a:pt x="0" y="59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91" name="Freeform 189">
                  <a:extLst>
                    <a:ext uri="{FF2B5EF4-FFF2-40B4-BE49-F238E27FC236}">
                      <a16:creationId xmlns:a16="http://schemas.microsoft.com/office/drawing/2014/main" id="{35209BFD-96DA-42F6-BEC9-29D8985866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1" y="1564"/>
                  <a:ext cx="25" cy="59"/>
                </a:xfrm>
                <a:custGeom>
                  <a:avLst/>
                  <a:gdLst>
                    <a:gd name="T0" fmla="*/ 25 w 25"/>
                    <a:gd name="T1" fmla="*/ 0 h 59"/>
                    <a:gd name="T2" fmla="*/ 0 w 25"/>
                    <a:gd name="T3" fmla="*/ 0 h 59"/>
                    <a:gd name="T4" fmla="*/ 0 w 25"/>
                    <a:gd name="T5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5" h="59">
                      <a:moveTo>
                        <a:pt x="25" y="0"/>
                      </a:moveTo>
                      <a:lnTo>
                        <a:pt x="0" y="0"/>
                      </a:lnTo>
                      <a:lnTo>
                        <a:pt x="0" y="59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92" name="Freeform 190">
                  <a:extLst>
                    <a:ext uri="{FF2B5EF4-FFF2-40B4-BE49-F238E27FC236}">
                      <a16:creationId xmlns:a16="http://schemas.microsoft.com/office/drawing/2014/main" id="{A39099F5-0D2D-4F40-A0E6-E645573920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1" y="1633"/>
                  <a:ext cx="25" cy="58"/>
                </a:xfrm>
                <a:custGeom>
                  <a:avLst/>
                  <a:gdLst>
                    <a:gd name="T0" fmla="*/ 25 w 25"/>
                    <a:gd name="T1" fmla="*/ 0 h 58"/>
                    <a:gd name="T2" fmla="*/ 0 w 25"/>
                    <a:gd name="T3" fmla="*/ 0 h 58"/>
                    <a:gd name="T4" fmla="*/ 0 w 25"/>
                    <a:gd name="T5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5" h="58">
                      <a:moveTo>
                        <a:pt x="25" y="0"/>
                      </a:moveTo>
                      <a:lnTo>
                        <a:pt x="0" y="0"/>
                      </a:lnTo>
                      <a:lnTo>
                        <a:pt x="0" y="58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93" name="Freeform 191">
                  <a:extLst>
                    <a:ext uri="{FF2B5EF4-FFF2-40B4-BE49-F238E27FC236}">
                      <a16:creationId xmlns:a16="http://schemas.microsoft.com/office/drawing/2014/main" id="{84F0396A-93BB-488F-941C-519EB2BE18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1" y="1706"/>
                  <a:ext cx="25" cy="59"/>
                </a:xfrm>
                <a:custGeom>
                  <a:avLst/>
                  <a:gdLst>
                    <a:gd name="T0" fmla="*/ 25 w 25"/>
                    <a:gd name="T1" fmla="*/ 0 h 59"/>
                    <a:gd name="T2" fmla="*/ 0 w 25"/>
                    <a:gd name="T3" fmla="*/ 0 h 59"/>
                    <a:gd name="T4" fmla="*/ 0 w 25"/>
                    <a:gd name="T5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5" h="59">
                      <a:moveTo>
                        <a:pt x="25" y="0"/>
                      </a:moveTo>
                      <a:lnTo>
                        <a:pt x="0" y="0"/>
                      </a:lnTo>
                      <a:lnTo>
                        <a:pt x="0" y="59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94" name="Freeform 192">
                  <a:extLst>
                    <a:ext uri="{FF2B5EF4-FFF2-40B4-BE49-F238E27FC236}">
                      <a16:creationId xmlns:a16="http://schemas.microsoft.com/office/drawing/2014/main" id="{688BC41C-6845-465B-AF22-E937252B7F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1" y="1775"/>
                  <a:ext cx="25" cy="59"/>
                </a:xfrm>
                <a:custGeom>
                  <a:avLst/>
                  <a:gdLst>
                    <a:gd name="T0" fmla="*/ 25 w 25"/>
                    <a:gd name="T1" fmla="*/ 0 h 59"/>
                    <a:gd name="T2" fmla="*/ 0 w 25"/>
                    <a:gd name="T3" fmla="*/ 0 h 59"/>
                    <a:gd name="T4" fmla="*/ 0 w 25"/>
                    <a:gd name="T5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5" h="59">
                      <a:moveTo>
                        <a:pt x="25" y="0"/>
                      </a:moveTo>
                      <a:lnTo>
                        <a:pt x="0" y="0"/>
                      </a:lnTo>
                      <a:lnTo>
                        <a:pt x="0" y="59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95" name="Freeform 193">
                  <a:extLst>
                    <a:ext uri="{FF2B5EF4-FFF2-40B4-BE49-F238E27FC236}">
                      <a16:creationId xmlns:a16="http://schemas.microsoft.com/office/drawing/2014/main" id="{08E7D523-7B6A-4EB3-B406-B1267D9D9D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" y="1362"/>
                  <a:ext cx="142" cy="50"/>
                </a:xfrm>
                <a:custGeom>
                  <a:avLst/>
                  <a:gdLst>
                    <a:gd name="T0" fmla="*/ 142 w 142"/>
                    <a:gd name="T1" fmla="*/ 50 h 50"/>
                    <a:gd name="T2" fmla="*/ 98 w 142"/>
                    <a:gd name="T3" fmla="*/ 0 h 50"/>
                    <a:gd name="T4" fmla="*/ 49 w 142"/>
                    <a:gd name="T5" fmla="*/ 0 h 50"/>
                    <a:gd name="T6" fmla="*/ 0 w 142"/>
                    <a:gd name="T7" fmla="*/ 50 h 50"/>
                    <a:gd name="T8" fmla="*/ 142 w 142"/>
                    <a:gd name="T9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2" h="50">
                      <a:moveTo>
                        <a:pt x="142" y="50"/>
                      </a:moveTo>
                      <a:lnTo>
                        <a:pt x="98" y="0"/>
                      </a:lnTo>
                      <a:lnTo>
                        <a:pt x="49" y="0"/>
                      </a:lnTo>
                      <a:lnTo>
                        <a:pt x="0" y="50"/>
                      </a:lnTo>
                      <a:lnTo>
                        <a:pt x="142" y="5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96" name="Line 194">
                  <a:extLst>
                    <a:ext uri="{FF2B5EF4-FFF2-40B4-BE49-F238E27FC236}">
                      <a16:creationId xmlns:a16="http://schemas.microsoft.com/office/drawing/2014/main" id="{FC691D51-1718-460D-B7BF-D7404A4660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236" y="1598"/>
                  <a:ext cx="0" cy="251"/>
                </a:xfrm>
                <a:prstGeom prst="line">
                  <a:avLst/>
                </a:pr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97" name="Line 195">
                  <a:extLst>
                    <a:ext uri="{FF2B5EF4-FFF2-40B4-BE49-F238E27FC236}">
                      <a16:creationId xmlns:a16="http://schemas.microsoft.com/office/drawing/2014/main" id="{F7B7D78B-2918-46A3-A7F9-82934613AA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261" y="1588"/>
                  <a:ext cx="0" cy="261"/>
                </a:xfrm>
                <a:prstGeom prst="line">
                  <a:avLst/>
                </a:pr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98" name="Line 196">
                  <a:extLst>
                    <a:ext uri="{FF2B5EF4-FFF2-40B4-BE49-F238E27FC236}">
                      <a16:creationId xmlns:a16="http://schemas.microsoft.com/office/drawing/2014/main" id="{4160E1FB-FFB9-4FB5-B6BA-33738E56B9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285" y="1574"/>
                  <a:ext cx="0" cy="275"/>
                </a:xfrm>
                <a:prstGeom prst="line">
                  <a:avLst/>
                </a:pr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99" name="Line 197">
                  <a:extLst>
                    <a:ext uri="{FF2B5EF4-FFF2-40B4-BE49-F238E27FC236}">
                      <a16:creationId xmlns:a16="http://schemas.microsoft.com/office/drawing/2014/main" id="{B218278F-C9FA-4487-81B8-DF71239903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10" y="1559"/>
                  <a:ext cx="0" cy="290"/>
                </a:xfrm>
                <a:prstGeom prst="line">
                  <a:avLst/>
                </a:pr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100" name="Line 198">
                  <a:extLst>
                    <a:ext uri="{FF2B5EF4-FFF2-40B4-BE49-F238E27FC236}">
                      <a16:creationId xmlns:a16="http://schemas.microsoft.com/office/drawing/2014/main" id="{FD4ADB84-9509-4F55-B71B-D46517DFB5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29" y="1544"/>
                  <a:ext cx="0" cy="305"/>
                </a:xfrm>
                <a:prstGeom prst="line">
                  <a:avLst/>
                </a:pr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101" name="Line 199">
                  <a:extLst>
                    <a:ext uri="{FF2B5EF4-FFF2-40B4-BE49-F238E27FC236}">
                      <a16:creationId xmlns:a16="http://schemas.microsoft.com/office/drawing/2014/main" id="{BE84A825-A312-4EB8-87BE-0148EA152A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54" y="1529"/>
                  <a:ext cx="0" cy="320"/>
                </a:xfrm>
                <a:prstGeom prst="line">
                  <a:avLst/>
                </a:pr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102" name="Freeform 200">
                  <a:extLst>
                    <a:ext uri="{FF2B5EF4-FFF2-40B4-BE49-F238E27FC236}">
                      <a16:creationId xmlns:a16="http://schemas.microsoft.com/office/drawing/2014/main" id="{775360DF-2031-4B7E-BEE0-F70118A2B5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2" y="1515"/>
                  <a:ext cx="166" cy="334"/>
                </a:xfrm>
                <a:custGeom>
                  <a:avLst/>
                  <a:gdLst>
                    <a:gd name="T0" fmla="*/ 166 w 166"/>
                    <a:gd name="T1" fmla="*/ 334 h 334"/>
                    <a:gd name="T2" fmla="*/ 166 w 166"/>
                    <a:gd name="T3" fmla="*/ 0 h 334"/>
                    <a:gd name="T4" fmla="*/ 0 w 166"/>
                    <a:gd name="T5" fmla="*/ 98 h 334"/>
                    <a:gd name="T6" fmla="*/ 0 w 166"/>
                    <a:gd name="T7" fmla="*/ 334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6" h="334">
                      <a:moveTo>
                        <a:pt x="166" y="334"/>
                      </a:moveTo>
                      <a:lnTo>
                        <a:pt x="166" y="0"/>
                      </a:lnTo>
                      <a:lnTo>
                        <a:pt x="0" y="98"/>
                      </a:lnTo>
                      <a:lnTo>
                        <a:pt x="0" y="334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103" name="Line 201">
                  <a:extLst>
                    <a:ext uri="{FF2B5EF4-FFF2-40B4-BE49-F238E27FC236}">
                      <a16:creationId xmlns:a16="http://schemas.microsoft.com/office/drawing/2014/main" id="{A14F21F8-9DE1-442E-B9A6-F447056BE5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82" y="1854"/>
                  <a:ext cx="275" cy="0"/>
                </a:xfrm>
                <a:prstGeom prst="line">
                  <a:avLst/>
                </a:pr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104" name="Line 202">
                  <a:extLst>
                    <a:ext uri="{FF2B5EF4-FFF2-40B4-BE49-F238E27FC236}">
                      <a16:creationId xmlns:a16="http://schemas.microsoft.com/office/drawing/2014/main" id="{BBFD08E9-7568-4179-97A2-1DD6AE5BBD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76" y="1854"/>
                  <a:ext cx="84" cy="0"/>
                </a:xfrm>
                <a:prstGeom prst="line">
                  <a:avLst/>
                </a:pr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38" name="Group 205">
                <a:extLst>
                  <a:ext uri="{FF2B5EF4-FFF2-40B4-BE49-F238E27FC236}">
                    <a16:creationId xmlns:a16="http://schemas.microsoft.com/office/drawing/2014/main" id="{9D5C5193-88BE-428F-886E-E9950EDE54CB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7125939" y="2311189"/>
                <a:ext cx="725904" cy="1155056"/>
                <a:chOff x="2721" y="1372"/>
                <a:chExt cx="318" cy="506"/>
              </a:xfrm>
            </p:grpSpPr>
            <p:sp>
              <p:nvSpPr>
                <p:cNvPr id="57" name="Freeform 206">
                  <a:extLst>
                    <a:ext uri="{FF2B5EF4-FFF2-40B4-BE49-F238E27FC236}">
                      <a16:creationId xmlns:a16="http://schemas.microsoft.com/office/drawing/2014/main" id="{DAB9B865-6ED5-4063-9C4C-4C105B56292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78" y="1372"/>
                  <a:ext cx="161" cy="506"/>
                </a:xfrm>
                <a:custGeom>
                  <a:avLst/>
                  <a:gdLst>
                    <a:gd name="T0" fmla="*/ 34 w 161"/>
                    <a:gd name="T1" fmla="*/ 172 h 506"/>
                    <a:gd name="T2" fmla="*/ 34 w 161"/>
                    <a:gd name="T3" fmla="*/ 113 h 506"/>
                    <a:gd name="T4" fmla="*/ 58 w 161"/>
                    <a:gd name="T5" fmla="*/ 113 h 506"/>
                    <a:gd name="T6" fmla="*/ 102 w 161"/>
                    <a:gd name="T7" fmla="*/ 172 h 506"/>
                    <a:gd name="T8" fmla="*/ 102 w 161"/>
                    <a:gd name="T9" fmla="*/ 113 h 506"/>
                    <a:gd name="T10" fmla="*/ 127 w 161"/>
                    <a:gd name="T11" fmla="*/ 113 h 506"/>
                    <a:gd name="T12" fmla="*/ 107 w 161"/>
                    <a:gd name="T13" fmla="*/ 88 h 506"/>
                    <a:gd name="T14" fmla="*/ 107 w 161"/>
                    <a:gd name="T15" fmla="*/ 29 h 506"/>
                    <a:gd name="T16" fmla="*/ 127 w 161"/>
                    <a:gd name="T17" fmla="*/ 29 h 506"/>
                    <a:gd name="T18" fmla="*/ 68 w 161"/>
                    <a:gd name="T19" fmla="*/ 88 h 506"/>
                    <a:gd name="T20" fmla="*/ 68 w 161"/>
                    <a:gd name="T21" fmla="*/ 29 h 506"/>
                    <a:gd name="T22" fmla="*/ 93 w 161"/>
                    <a:gd name="T23" fmla="*/ 29 h 506"/>
                    <a:gd name="T24" fmla="*/ 0 w 161"/>
                    <a:gd name="T25" fmla="*/ 501 h 506"/>
                    <a:gd name="T26" fmla="*/ 0 w 161"/>
                    <a:gd name="T27" fmla="*/ 0 h 506"/>
                    <a:gd name="T28" fmla="*/ 161 w 161"/>
                    <a:gd name="T29" fmla="*/ 0 h 506"/>
                    <a:gd name="T30" fmla="*/ 161 w 161"/>
                    <a:gd name="T31" fmla="*/ 506 h 5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61" h="506">
                      <a:moveTo>
                        <a:pt x="34" y="172"/>
                      </a:moveTo>
                      <a:lnTo>
                        <a:pt x="34" y="113"/>
                      </a:lnTo>
                      <a:lnTo>
                        <a:pt x="58" y="113"/>
                      </a:lnTo>
                      <a:moveTo>
                        <a:pt x="102" y="172"/>
                      </a:moveTo>
                      <a:lnTo>
                        <a:pt x="102" y="113"/>
                      </a:lnTo>
                      <a:lnTo>
                        <a:pt x="127" y="113"/>
                      </a:lnTo>
                      <a:moveTo>
                        <a:pt x="107" y="88"/>
                      </a:moveTo>
                      <a:lnTo>
                        <a:pt x="107" y="29"/>
                      </a:lnTo>
                      <a:lnTo>
                        <a:pt x="127" y="29"/>
                      </a:lnTo>
                      <a:moveTo>
                        <a:pt x="68" y="88"/>
                      </a:moveTo>
                      <a:lnTo>
                        <a:pt x="68" y="29"/>
                      </a:lnTo>
                      <a:lnTo>
                        <a:pt x="93" y="29"/>
                      </a:lnTo>
                      <a:moveTo>
                        <a:pt x="0" y="501"/>
                      </a:moveTo>
                      <a:lnTo>
                        <a:pt x="0" y="0"/>
                      </a:lnTo>
                      <a:lnTo>
                        <a:pt x="161" y="0"/>
                      </a:lnTo>
                      <a:lnTo>
                        <a:pt x="161" y="506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58" name="Freeform 207">
                  <a:extLst>
                    <a:ext uri="{FF2B5EF4-FFF2-40B4-BE49-F238E27FC236}">
                      <a16:creationId xmlns:a16="http://schemas.microsoft.com/office/drawing/2014/main" id="{A835A245-AA89-4DF8-BD68-8A435DBB22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21" y="1485"/>
                  <a:ext cx="157" cy="393"/>
                </a:xfrm>
                <a:custGeom>
                  <a:avLst/>
                  <a:gdLst>
                    <a:gd name="T0" fmla="*/ 103 w 157"/>
                    <a:gd name="T1" fmla="*/ 162 h 393"/>
                    <a:gd name="T2" fmla="*/ 103 w 157"/>
                    <a:gd name="T3" fmla="*/ 103 h 393"/>
                    <a:gd name="T4" fmla="*/ 127 w 157"/>
                    <a:gd name="T5" fmla="*/ 103 h 393"/>
                    <a:gd name="T6" fmla="*/ 103 w 157"/>
                    <a:gd name="T7" fmla="*/ 88 h 393"/>
                    <a:gd name="T8" fmla="*/ 103 w 157"/>
                    <a:gd name="T9" fmla="*/ 24 h 393"/>
                    <a:gd name="T10" fmla="*/ 127 w 157"/>
                    <a:gd name="T11" fmla="*/ 24 h 393"/>
                    <a:gd name="T12" fmla="*/ 34 w 157"/>
                    <a:gd name="T13" fmla="*/ 162 h 393"/>
                    <a:gd name="T14" fmla="*/ 34 w 157"/>
                    <a:gd name="T15" fmla="*/ 103 h 393"/>
                    <a:gd name="T16" fmla="*/ 54 w 157"/>
                    <a:gd name="T17" fmla="*/ 103 h 393"/>
                    <a:gd name="T18" fmla="*/ 68 w 157"/>
                    <a:gd name="T19" fmla="*/ 88 h 393"/>
                    <a:gd name="T20" fmla="*/ 68 w 157"/>
                    <a:gd name="T21" fmla="*/ 24 h 393"/>
                    <a:gd name="T22" fmla="*/ 93 w 157"/>
                    <a:gd name="T23" fmla="*/ 24 h 393"/>
                    <a:gd name="T24" fmla="*/ 0 w 157"/>
                    <a:gd name="T25" fmla="*/ 393 h 393"/>
                    <a:gd name="T26" fmla="*/ 0 w 157"/>
                    <a:gd name="T27" fmla="*/ 0 h 393"/>
                    <a:gd name="T28" fmla="*/ 157 w 157"/>
                    <a:gd name="T29" fmla="*/ 0 h 3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7" h="393">
                      <a:moveTo>
                        <a:pt x="103" y="162"/>
                      </a:moveTo>
                      <a:lnTo>
                        <a:pt x="103" y="103"/>
                      </a:lnTo>
                      <a:lnTo>
                        <a:pt x="127" y="103"/>
                      </a:lnTo>
                      <a:moveTo>
                        <a:pt x="103" y="88"/>
                      </a:moveTo>
                      <a:lnTo>
                        <a:pt x="103" y="24"/>
                      </a:lnTo>
                      <a:lnTo>
                        <a:pt x="127" y="24"/>
                      </a:lnTo>
                      <a:moveTo>
                        <a:pt x="34" y="162"/>
                      </a:moveTo>
                      <a:lnTo>
                        <a:pt x="34" y="103"/>
                      </a:lnTo>
                      <a:lnTo>
                        <a:pt x="54" y="103"/>
                      </a:lnTo>
                      <a:moveTo>
                        <a:pt x="68" y="88"/>
                      </a:moveTo>
                      <a:lnTo>
                        <a:pt x="68" y="24"/>
                      </a:lnTo>
                      <a:lnTo>
                        <a:pt x="93" y="24"/>
                      </a:lnTo>
                      <a:moveTo>
                        <a:pt x="0" y="393"/>
                      </a:moveTo>
                      <a:lnTo>
                        <a:pt x="0" y="0"/>
                      </a:lnTo>
                      <a:lnTo>
                        <a:pt x="157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59" name="Freeform 208">
                  <a:extLst>
                    <a:ext uri="{FF2B5EF4-FFF2-40B4-BE49-F238E27FC236}">
                      <a16:creationId xmlns:a16="http://schemas.microsoft.com/office/drawing/2014/main" id="{91D53B07-91AA-442D-BC93-A8A6887F128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50" y="1662"/>
                  <a:ext cx="93" cy="64"/>
                </a:xfrm>
                <a:custGeom>
                  <a:avLst/>
                  <a:gdLst>
                    <a:gd name="T0" fmla="*/ 69 w 93"/>
                    <a:gd name="T1" fmla="*/ 64 h 64"/>
                    <a:gd name="T2" fmla="*/ 69 w 93"/>
                    <a:gd name="T3" fmla="*/ 0 h 64"/>
                    <a:gd name="T4" fmla="*/ 93 w 93"/>
                    <a:gd name="T5" fmla="*/ 0 h 64"/>
                    <a:gd name="T6" fmla="*/ 69 w 93"/>
                    <a:gd name="T7" fmla="*/ 64 h 64"/>
                    <a:gd name="T8" fmla="*/ 0 w 93"/>
                    <a:gd name="T9" fmla="*/ 64 h 64"/>
                    <a:gd name="T10" fmla="*/ 0 w 93"/>
                    <a:gd name="T11" fmla="*/ 0 h 64"/>
                    <a:gd name="T12" fmla="*/ 25 w 93"/>
                    <a:gd name="T13" fmla="*/ 0 h 64"/>
                    <a:gd name="T14" fmla="*/ 0 w 93"/>
                    <a:gd name="T15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3" h="64">
                      <a:moveTo>
                        <a:pt x="69" y="64"/>
                      </a:moveTo>
                      <a:lnTo>
                        <a:pt x="69" y="0"/>
                      </a:lnTo>
                      <a:lnTo>
                        <a:pt x="93" y="0"/>
                      </a:lnTo>
                      <a:lnTo>
                        <a:pt x="69" y="64"/>
                      </a:lnTo>
                      <a:close/>
                      <a:moveTo>
                        <a:pt x="0" y="64"/>
                      </a:move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60" name="Freeform 209">
                  <a:extLst>
                    <a:ext uri="{FF2B5EF4-FFF2-40B4-BE49-F238E27FC236}">
                      <a16:creationId xmlns:a16="http://schemas.microsoft.com/office/drawing/2014/main" id="{8EA65453-0FE1-41C2-A55F-8DD190007F3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50" y="1662"/>
                  <a:ext cx="93" cy="64"/>
                </a:xfrm>
                <a:custGeom>
                  <a:avLst/>
                  <a:gdLst>
                    <a:gd name="T0" fmla="*/ 69 w 93"/>
                    <a:gd name="T1" fmla="*/ 64 h 64"/>
                    <a:gd name="T2" fmla="*/ 69 w 93"/>
                    <a:gd name="T3" fmla="*/ 0 h 64"/>
                    <a:gd name="T4" fmla="*/ 93 w 93"/>
                    <a:gd name="T5" fmla="*/ 0 h 64"/>
                    <a:gd name="T6" fmla="*/ 0 w 93"/>
                    <a:gd name="T7" fmla="*/ 64 h 64"/>
                    <a:gd name="T8" fmla="*/ 0 w 93"/>
                    <a:gd name="T9" fmla="*/ 0 h 64"/>
                    <a:gd name="T10" fmla="*/ 25 w 93"/>
                    <a:gd name="T11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3" h="64">
                      <a:moveTo>
                        <a:pt x="69" y="64"/>
                      </a:moveTo>
                      <a:lnTo>
                        <a:pt x="69" y="0"/>
                      </a:lnTo>
                      <a:lnTo>
                        <a:pt x="93" y="0"/>
                      </a:lnTo>
                      <a:moveTo>
                        <a:pt x="0" y="64"/>
                      </a:moveTo>
                      <a:lnTo>
                        <a:pt x="0" y="0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61" name="Freeform 210">
                  <a:extLst>
                    <a:ext uri="{FF2B5EF4-FFF2-40B4-BE49-F238E27FC236}">
                      <a16:creationId xmlns:a16="http://schemas.microsoft.com/office/drawing/2014/main" id="{1694F686-5B07-49BB-A260-77DFB13579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50" y="1662"/>
                  <a:ext cx="93" cy="64"/>
                </a:xfrm>
                <a:custGeom>
                  <a:avLst/>
                  <a:gdLst>
                    <a:gd name="T0" fmla="*/ 69 w 93"/>
                    <a:gd name="T1" fmla="*/ 64 h 64"/>
                    <a:gd name="T2" fmla="*/ 69 w 93"/>
                    <a:gd name="T3" fmla="*/ 0 h 64"/>
                    <a:gd name="T4" fmla="*/ 93 w 93"/>
                    <a:gd name="T5" fmla="*/ 0 h 64"/>
                    <a:gd name="T6" fmla="*/ 0 w 93"/>
                    <a:gd name="T7" fmla="*/ 64 h 64"/>
                    <a:gd name="T8" fmla="*/ 0 w 93"/>
                    <a:gd name="T9" fmla="*/ 0 h 64"/>
                    <a:gd name="T10" fmla="*/ 25 w 93"/>
                    <a:gd name="T11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3" h="64">
                      <a:moveTo>
                        <a:pt x="69" y="64"/>
                      </a:moveTo>
                      <a:lnTo>
                        <a:pt x="69" y="0"/>
                      </a:lnTo>
                      <a:lnTo>
                        <a:pt x="93" y="0"/>
                      </a:lnTo>
                      <a:moveTo>
                        <a:pt x="0" y="64"/>
                      </a:moveTo>
                      <a:lnTo>
                        <a:pt x="0" y="0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62" name="Freeform 211">
                  <a:extLst>
                    <a:ext uri="{FF2B5EF4-FFF2-40B4-BE49-F238E27FC236}">
                      <a16:creationId xmlns:a16="http://schemas.microsoft.com/office/drawing/2014/main" id="{A7FFDB3E-4F75-4BB5-86F8-6A46CF85265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50" y="1745"/>
                  <a:ext cx="93" cy="60"/>
                </a:xfrm>
                <a:custGeom>
                  <a:avLst/>
                  <a:gdLst>
                    <a:gd name="T0" fmla="*/ 69 w 93"/>
                    <a:gd name="T1" fmla="*/ 60 h 60"/>
                    <a:gd name="T2" fmla="*/ 69 w 93"/>
                    <a:gd name="T3" fmla="*/ 0 h 60"/>
                    <a:gd name="T4" fmla="*/ 93 w 93"/>
                    <a:gd name="T5" fmla="*/ 0 h 60"/>
                    <a:gd name="T6" fmla="*/ 69 w 93"/>
                    <a:gd name="T7" fmla="*/ 60 h 60"/>
                    <a:gd name="T8" fmla="*/ 0 w 93"/>
                    <a:gd name="T9" fmla="*/ 60 h 60"/>
                    <a:gd name="T10" fmla="*/ 0 w 93"/>
                    <a:gd name="T11" fmla="*/ 0 h 60"/>
                    <a:gd name="T12" fmla="*/ 25 w 93"/>
                    <a:gd name="T13" fmla="*/ 0 h 60"/>
                    <a:gd name="T14" fmla="*/ 0 w 93"/>
                    <a:gd name="T15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3" h="60">
                      <a:moveTo>
                        <a:pt x="69" y="60"/>
                      </a:moveTo>
                      <a:lnTo>
                        <a:pt x="69" y="0"/>
                      </a:lnTo>
                      <a:lnTo>
                        <a:pt x="93" y="0"/>
                      </a:lnTo>
                      <a:lnTo>
                        <a:pt x="69" y="60"/>
                      </a:lnTo>
                      <a:close/>
                      <a:moveTo>
                        <a:pt x="0" y="60"/>
                      </a:move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63" name="Freeform 212">
                  <a:extLst>
                    <a:ext uri="{FF2B5EF4-FFF2-40B4-BE49-F238E27FC236}">
                      <a16:creationId xmlns:a16="http://schemas.microsoft.com/office/drawing/2014/main" id="{382E3865-8388-4B0F-AACB-F03D5151F36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50" y="1745"/>
                  <a:ext cx="93" cy="60"/>
                </a:xfrm>
                <a:custGeom>
                  <a:avLst/>
                  <a:gdLst>
                    <a:gd name="T0" fmla="*/ 69 w 93"/>
                    <a:gd name="T1" fmla="*/ 60 h 60"/>
                    <a:gd name="T2" fmla="*/ 69 w 93"/>
                    <a:gd name="T3" fmla="*/ 0 h 60"/>
                    <a:gd name="T4" fmla="*/ 93 w 93"/>
                    <a:gd name="T5" fmla="*/ 0 h 60"/>
                    <a:gd name="T6" fmla="*/ 0 w 93"/>
                    <a:gd name="T7" fmla="*/ 60 h 60"/>
                    <a:gd name="T8" fmla="*/ 0 w 93"/>
                    <a:gd name="T9" fmla="*/ 0 h 60"/>
                    <a:gd name="T10" fmla="*/ 25 w 93"/>
                    <a:gd name="T11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3" h="60">
                      <a:moveTo>
                        <a:pt x="69" y="60"/>
                      </a:moveTo>
                      <a:lnTo>
                        <a:pt x="69" y="0"/>
                      </a:lnTo>
                      <a:lnTo>
                        <a:pt x="93" y="0"/>
                      </a:lnTo>
                      <a:moveTo>
                        <a:pt x="0" y="60"/>
                      </a:moveTo>
                      <a:lnTo>
                        <a:pt x="0" y="0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64" name="Freeform 213">
                  <a:extLst>
                    <a:ext uri="{FF2B5EF4-FFF2-40B4-BE49-F238E27FC236}">
                      <a16:creationId xmlns:a16="http://schemas.microsoft.com/office/drawing/2014/main" id="{33C50D06-39CF-4034-B7D3-26954C288C4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50" y="1745"/>
                  <a:ext cx="93" cy="60"/>
                </a:xfrm>
                <a:custGeom>
                  <a:avLst/>
                  <a:gdLst>
                    <a:gd name="T0" fmla="*/ 69 w 93"/>
                    <a:gd name="T1" fmla="*/ 60 h 60"/>
                    <a:gd name="T2" fmla="*/ 69 w 93"/>
                    <a:gd name="T3" fmla="*/ 0 h 60"/>
                    <a:gd name="T4" fmla="*/ 93 w 93"/>
                    <a:gd name="T5" fmla="*/ 0 h 60"/>
                    <a:gd name="T6" fmla="*/ 0 w 93"/>
                    <a:gd name="T7" fmla="*/ 60 h 60"/>
                    <a:gd name="T8" fmla="*/ 0 w 93"/>
                    <a:gd name="T9" fmla="*/ 0 h 60"/>
                    <a:gd name="T10" fmla="*/ 25 w 93"/>
                    <a:gd name="T11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3" h="60">
                      <a:moveTo>
                        <a:pt x="69" y="60"/>
                      </a:moveTo>
                      <a:lnTo>
                        <a:pt x="69" y="0"/>
                      </a:lnTo>
                      <a:lnTo>
                        <a:pt x="93" y="0"/>
                      </a:lnTo>
                      <a:moveTo>
                        <a:pt x="0" y="60"/>
                      </a:moveTo>
                      <a:lnTo>
                        <a:pt x="0" y="0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65" name="Freeform 214">
                  <a:extLst>
                    <a:ext uri="{FF2B5EF4-FFF2-40B4-BE49-F238E27FC236}">
                      <a16:creationId xmlns:a16="http://schemas.microsoft.com/office/drawing/2014/main" id="{768398BF-2679-4EE5-89EF-97B92F50D02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912" y="1568"/>
                  <a:ext cx="93" cy="59"/>
                </a:xfrm>
                <a:custGeom>
                  <a:avLst/>
                  <a:gdLst>
                    <a:gd name="T0" fmla="*/ 0 w 93"/>
                    <a:gd name="T1" fmla="*/ 59 h 59"/>
                    <a:gd name="T2" fmla="*/ 0 w 93"/>
                    <a:gd name="T3" fmla="*/ 0 h 59"/>
                    <a:gd name="T4" fmla="*/ 24 w 93"/>
                    <a:gd name="T5" fmla="*/ 0 h 59"/>
                    <a:gd name="T6" fmla="*/ 0 w 93"/>
                    <a:gd name="T7" fmla="*/ 59 h 59"/>
                    <a:gd name="T8" fmla="*/ 68 w 93"/>
                    <a:gd name="T9" fmla="*/ 59 h 59"/>
                    <a:gd name="T10" fmla="*/ 68 w 93"/>
                    <a:gd name="T11" fmla="*/ 0 h 59"/>
                    <a:gd name="T12" fmla="*/ 93 w 93"/>
                    <a:gd name="T13" fmla="*/ 0 h 59"/>
                    <a:gd name="T14" fmla="*/ 68 w 93"/>
                    <a:gd name="T15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3" h="59">
                      <a:moveTo>
                        <a:pt x="0" y="59"/>
                      </a:moveTo>
                      <a:lnTo>
                        <a:pt x="0" y="0"/>
                      </a:lnTo>
                      <a:lnTo>
                        <a:pt x="24" y="0"/>
                      </a:lnTo>
                      <a:lnTo>
                        <a:pt x="0" y="59"/>
                      </a:lnTo>
                      <a:close/>
                      <a:moveTo>
                        <a:pt x="68" y="59"/>
                      </a:moveTo>
                      <a:lnTo>
                        <a:pt x="68" y="0"/>
                      </a:lnTo>
                      <a:lnTo>
                        <a:pt x="93" y="0"/>
                      </a:lnTo>
                      <a:lnTo>
                        <a:pt x="68" y="5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66" name="Freeform 215">
                  <a:extLst>
                    <a:ext uri="{FF2B5EF4-FFF2-40B4-BE49-F238E27FC236}">
                      <a16:creationId xmlns:a16="http://schemas.microsoft.com/office/drawing/2014/main" id="{6A50988C-BDC1-484E-830D-7B9EE12CDBE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912" y="1568"/>
                  <a:ext cx="93" cy="59"/>
                </a:xfrm>
                <a:custGeom>
                  <a:avLst/>
                  <a:gdLst>
                    <a:gd name="T0" fmla="*/ 0 w 93"/>
                    <a:gd name="T1" fmla="*/ 59 h 59"/>
                    <a:gd name="T2" fmla="*/ 0 w 93"/>
                    <a:gd name="T3" fmla="*/ 0 h 59"/>
                    <a:gd name="T4" fmla="*/ 24 w 93"/>
                    <a:gd name="T5" fmla="*/ 0 h 59"/>
                    <a:gd name="T6" fmla="*/ 68 w 93"/>
                    <a:gd name="T7" fmla="*/ 59 h 59"/>
                    <a:gd name="T8" fmla="*/ 68 w 93"/>
                    <a:gd name="T9" fmla="*/ 0 h 59"/>
                    <a:gd name="T10" fmla="*/ 93 w 93"/>
                    <a:gd name="T11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3" h="59">
                      <a:moveTo>
                        <a:pt x="0" y="59"/>
                      </a:moveTo>
                      <a:lnTo>
                        <a:pt x="0" y="0"/>
                      </a:lnTo>
                      <a:lnTo>
                        <a:pt x="24" y="0"/>
                      </a:lnTo>
                      <a:moveTo>
                        <a:pt x="68" y="59"/>
                      </a:moveTo>
                      <a:lnTo>
                        <a:pt x="68" y="0"/>
                      </a:lnTo>
                      <a:lnTo>
                        <a:pt x="93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67" name="Freeform 216">
                  <a:extLst>
                    <a:ext uri="{FF2B5EF4-FFF2-40B4-BE49-F238E27FC236}">
                      <a16:creationId xmlns:a16="http://schemas.microsoft.com/office/drawing/2014/main" id="{CB809C0D-6F3E-4371-B9A5-70B3F992154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912" y="1568"/>
                  <a:ext cx="93" cy="59"/>
                </a:xfrm>
                <a:custGeom>
                  <a:avLst/>
                  <a:gdLst>
                    <a:gd name="T0" fmla="*/ 0 w 93"/>
                    <a:gd name="T1" fmla="*/ 59 h 59"/>
                    <a:gd name="T2" fmla="*/ 0 w 93"/>
                    <a:gd name="T3" fmla="*/ 0 h 59"/>
                    <a:gd name="T4" fmla="*/ 24 w 93"/>
                    <a:gd name="T5" fmla="*/ 0 h 59"/>
                    <a:gd name="T6" fmla="*/ 68 w 93"/>
                    <a:gd name="T7" fmla="*/ 59 h 59"/>
                    <a:gd name="T8" fmla="*/ 68 w 93"/>
                    <a:gd name="T9" fmla="*/ 0 h 59"/>
                    <a:gd name="T10" fmla="*/ 93 w 93"/>
                    <a:gd name="T11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3" h="59">
                      <a:moveTo>
                        <a:pt x="0" y="59"/>
                      </a:moveTo>
                      <a:lnTo>
                        <a:pt x="0" y="0"/>
                      </a:lnTo>
                      <a:lnTo>
                        <a:pt x="24" y="0"/>
                      </a:lnTo>
                      <a:moveTo>
                        <a:pt x="68" y="59"/>
                      </a:moveTo>
                      <a:lnTo>
                        <a:pt x="68" y="0"/>
                      </a:lnTo>
                      <a:lnTo>
                        <a:pt x="93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68" name="Freeform 217">
                  <a:extLst>
                    <a:ext uri="{FF2B5EF4-FFF2-40B4-BE49-F238E27FC236}">
                      <a16:creationId xmlns:a16="http://schemas.microsoft.com/office/drawing/2014/main" id="{C0D9E810-7645-47B0-8E6F-10735F958C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912" y="1652"/>
                  <a:ext cx="93" cy="64"/>
                </a:xfrm>
                <a:custGeom>
                  <a:avLst/>
                  <a:gdLst>
                    <a:gd name="T0" fmla="*/ 0 w 93"/>
                    <a:gd name="T1" fmla="*/ 64 h 64"/>
                    <a:gd name="T2" fmla="*/ 0 w 93"/>
                    <a:gd name="T3" fmla="*/ 0 h 64"/>
                    <a:gd name="T4" fmla="*/ 24 w 93"/>
                    <a:gd name="T5" fmla="*/ 0 h 64"/>
                    <a:gd name="T6" fmla="*/ 0 w 93"/>
                    <a:gd name="T7" fmla="*/ 64 h 64"/>
                    <a:gd name="T8" fmla="*/ 68 w 93"/>
                    <a:gd name="T9" fmla="*/ 64 h 64"/>
                    <a:gd name="T10" fmla="*/ 68 w 93"/>
                    <a:gd name="T11" fmla="*/ 0 h 64"/>
                    <a:gd name="T12" fmla="*/ 93 w 93"/>
                    <a:gd name="T13" fmla="*/ 0 h 64"/>
                    <a:gd name="T14" fmla="*/ 68 w 93"/>
                    <a:gd name="T15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3" h="64">
                      <a:moveTo>
                        <a:pt x="0" y="64"/>
                      </a:moveTo>
                      <a:lnTo>
                        <a:pt x="0" y="0"/>
                      </a:lnTo>
                      <a:lnTo>
                        <a:pt x="24" y="0"/>
                      </a:lnTo>
                      <a:lnTo>
                        <a:pt x="0" y="64"/>
                      </a:lnTo>
                      <a:close/>
                      <a:moveTo>
                        <a:pt x="68" y="64"/>
                      </a:moveTo>
                      <a:lnTo>
                        <a:pt x="68" y="0"/>
                      </a:lnTo>
                      <a:lnTo>
                        <a:pt x="93" y="0"/>
                      </a:lnTo>
                      <a:lnTo>
                        <a:pt x="68" y="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69" name="Freeform 218">
                  <a:extLst>
                    <a:ext uri="{FF2B5EF4-FFF2-40B4-BE49-F238E27FC236}">
                      <a16:creationId xmlns:a16="http://schemas.microsoft.com/office/drawing/2014/main" id="{DA6E7DA5-7358-4823-AA3C-28D71953EE0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912" y="1652"/>
                  <a:ext cx="93" cy="64"/>
                </a:xfrm>
                <a:custGeom>
                  <a:avLst/>
                  <a:gdLst>
                    <a:gd name="T0" fmla="*/ 0 w 93"/>
                    <a:gd name="T1" fmla="*/ 64 h 64"/>
                    <a:gd name="T2" fmla="*/ 0 w 93"/>
                    <a:gd name="T3" fmla="*/ 0 h 64"/>
                    <a:gd name="T4" fmla="*/ 24 w 93"/>
                    <a:gd name="T5" fmla="*/ 0 h 64"/>
                    <a:gd name="T6" fmla="*/ 68 w 93"/>
                    <a:gd name="T7" fmla="*/ 64 h 64"/>
                    <a:gd name="T8" fmla="*/ 68 w 93"/>
                    <a:gd name="T9" fmla="*/ 0 h 64"/>
                    <a:gd name="T10" fmla="*/ 93 w 93"/>
                    <a:gd name="T11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3" h="64">
                      <a:moveTo>
                        <a:pt x="0" y="64"/>
                      </a:moveTo>
                      <a:lnTo>
                        <a:pt x="0" y="0"/>
                      </a:lnTo>
                      <a:lnTo>
                        <a:pt x="24" y="0"/>
                      </a:lnTo>
                      <a:moveTo>
                        <a:pt x="68" y="64"/>
                      </a:moveTo>
                      <a:lnTo>
                        <a:pt x="68" y="0"/>
                      </a:lnTo>
                      <a:lnTo>
                        <a:pt x="93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70" name="Freeform 219">
                  <a:extLst>
                    <a:ext uri="{FF2B5EF4-FFF2-40B4-BE49-F238E27FC236}">
                      <a16:creationId xmlns:a16="http://schemas.microsoft.com/office/drawing/2014/main" id="{4B6A4D35-5EB4-4CC2-BE6D-FF878B64987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912" y="1652"/>
                  <a:ext cx="93" cy="64"/>
                </a:xfrm>
                <a:custGeom>
                  <a:avLst/>
                  <a:gdLst>
                    <a:gd name="T0" fmla="*/ 0 w 93"/>
                    <a:gd name="T1" fmla="*/ 64 h 64"/>
                    <a:gd name="T2" fmla="*/ 0 w 93"/>
                    <a:gd name="T3" fmla="*/ 0 h 64"/>
                    <a:gd name="T4" fmla="*/ 24 w 93"/>
                    <a:gd name="T5" fmla="*/ 0 h 64"/>
                    <a:gd name="T6" fmla="*/ 68 w 93"/>
                    <a:gd name="T7" fmla="*/ 64 h 64"/>
                    <a:gd name="T8" fmla="*/ 68 w 93"/>
                    <a:gd name="T9" fmla="*/ 0 h 64"/>
                    <a:gd name="T10" fmla="*/ 93 w 93"/>
                    <a:gd name="T11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3" h="64">
                      <a:moveTo>
                        <a:pt x="0" y="64"/>
                      </a:moveTo>
                      <a:lnTo>
                        <a:pt x="0" y="0"/>
                      </a:lnTo>
                      <a:lnTo>
                        <a:pt x="24" y="0"/>
                      </a:lnTo>
                      <a:moveTo>
                        <a:pt x="68" y="64"/>
                      </a:moveTo>
                      <a:lnTo>
                        <a:pt x="68" y="0"/>
                      </a:lnTo>
                      <a:lnTo>
                        <a:pt x="93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71" name="Freeform 220">
                  <a:extLst>
                    <a:ext uri="{FF2B5EF4-FFF2-40B4-BE49-F238E27FC236}">
                      <a16:creationId xmlns:a16="http://schemas.microsoft.com/office/drawing/2014/main" id="{1FC93150-F185-4D6E-8BF5-8AADD473D6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912" y="1741"/>
                  <a:ext cx="93" cy="59"/>
                </a:xfrm>
                <a:custGeom>
                  <a:avLst/>
                  <a:gdLst>
                    <a:gd name="T0" fmla="*/ 0 w 93"/>
                    <a:gd name="T1" fmla="*/ 59 h 59"/>
                    <a:gd name="T2" fmla="*/ 0 w 93"/>
                    <a:gd name="T3" fmla="*/ 0 h 59"/>
                    <a:gd name="T4" fmla="*/ 24 w 93"/>
                    <a:gd name="T5" fmla="*/ 0 h 59"/>
                    <a:gd name="T6" fmla="*/ 0 w 93"/>
                    <a:gd name="T7" fmla="*/ 59 h 59"/>
                    <a:gd name="T8" fmla="*/ 68 w 93"/>
                    <a:gd name="T9" fmla="*/ 59 h 59"/>
                    <a:gd name="T10" fmla="*/ 68 w 93"/>
                    <a:gd name="T11" fmla="*/ 0 h 59"/>
                    <a:gd name="T12" fmla="*/ 93 w 93"/>
                    <a:gd name="T13" fmla="*/ 0 h 59"/>
                    <a:gd name="T14" fmla="*/ 68 w 93"/>
                    <a:gd name="T15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3" h="59">
                      <a:moveTo>
                        <a:pt x="0" y="59"/>
                      </a:moveTo>
                      <a:lnTo>
                        <a:pt x="0" y="0"/>
                      </a:lnTo>
                      <a:lnTo>
                        <a:pt x="24" y="0"/>
                      </a:lnTo>
                      <a:lnTo>
                        <a:pt x="0" y="59"/>
                      </a:lnTo>
                      <a:close/>
                      <a:moveTo>
                        <a:pt x="68" y="59"/>
                      </a:moveTo>
                      <a:lnTo>
                        <a:pt x="68" y="0"/>
                      </a:lnTo>
                      <a:lnTo>
                        <a:pt x="93" y="0"/>
                      </a:lnTo>
                      <a:lnTo>
                        <a:pt x="68" y="5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72" name="Freeform 221">
                  <a:extLst>
                    <a:ext uri="{FF2B5EF4-FFF2-40B4-BE49-F238E27FC236}">
                      <a16:creationId xmlns:a16="http://schemas.microsoft.com/office/drawing/2014/main" id="{EA35BEF3-88DD-40AF-BAC8-47EA34FCFEA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912" y="1741"/>
                  <a:ext cx="93" cy="59"/>
                </a:xfrm>
                <a:custGeom>
                  <a:avLst/>
                  <a:gdLst>
                    <a:gd name="T0" fmla="*/ 0 w 93"/>
                    <a:gd name="T1" fmla="*/ 59 h 59"/>
                    <a:gd name="T2" fmla="*/ 0 w 93"/>
                    <a:gd name="T3" fmla="*/ 0 h 59"/>
                    <a:gd name="T4" fmla="*/ 24 w 93"/>
                    <a:gd name="T5" fmla="*/ 0 h 59"/>
                    <a:gd name="T6" fmla="*/ 68 w 93"/>
                    <a:gd name="T7" fmla="*/ 59 h 59"/>
                    <a:gd name="T8" fmla="*/ 68 w 93"/>
                    <a:gd name="T9" fmla="*/ 0 h 59"/>
                    <a:gd name="T10" fmla="*/ 93 w 93"/>
                    <a:gd name="T11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3" h="59">
                      <a:moveTo>
                        <a:pt x="0" y="59"/>
                      </a:moveTo>
                      <a:lnTo>
                        <a:pt x="0" y="0"/>
                      </a:lnTo>
                      <a:lnTo>
                        <a:pt x="24" y="0"/>
                      </a:lnTo>
                      <a:moveTo>
                        <a:pt x="68" y="59"/>
                      </a:moveTo>
                      <a:lnTo>
                        <a:pt x="68" y="0"/>
                      </a:lnTo>
                      <a:lnTo>
                        <a:pt x="93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73" name="Freeform 222">
                  <a:extLst>
                    <a:ext uri="{FF2B5EF4-FFF2-40B4-BE49-F238E27FC236}">
                      <a16:creationId xmlns:a16="http://schemas.microsoft.com/office/drawing/2014/main" id="{DA68459C-DCBB-4550-95A5-F217613699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912" y="1741"/>
                  <a:ext cx="93" cy="59"/>
                </a:xfrm>
                <a:custGeom>
                  <a:avLst/>
                  <a:gdLst>
                    <a:gd name="T0" fmla="*/ 0 w 93"/>
                    <a:gd name="T1" fmla="*/ 59 h 59"/>
                    <a:gd name="T2" fmla="*/ 0 w 93"/>
                    <a:gd name="T3" fmla="*/ 0 h 59"/>
                    <a:gd name="T4" fmla="*/ 24 w 93"/>
                    <a:gd name="T5" fmla="*/ 0 h 59"/>
                    <a:gd name="T6" fmla="*/ 68 w 93"/>
                    <a:gd name="T7" fmla="*/ 59 h 59"/>
                    <a:gd name="T8" fmla="*/ 68 w 93"/>
                    <a:gd name="T9" fmla="*/ 0 h 59"/>
                    <a:gd name="T10" fmla="*/ 93 w 93"/>
                    <a:gd name="T11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3" h="59">
                      <a:moveTo>
                        <a:pt x="0" y="59"/>
                      </a:moveTo>
                      <a:lnTo>
                        <a:pt x="0" y="0"/>
                      </a:lnTo>
                      <a:lnTo>
                        <a:pt x="24" y="0"/>
                      </a:lnTo>
                      <a:moveTo>
                        <a:pt x="68" y="59"/>
                      </a:moveTo>
                      <a:lnTo>
                        <a:pt x="68" y="0"/>
                      </a:lnTo>
                      <a:lnTo>
                        <a:pt x="93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39" name="Group 205">
                <a:extLst>
                  <a:ext uri="{FF2B5EF4-FFF2-40B4-BE49-F238E27FC236}">
                    <a16:creationId xmlns:a16="http://schemas.microsoft.com/office/drawing/2014/main" id="{0B89AC9A-164E-401A-AE5F-C5F0333D6687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7901196" y="2578235"/>
                <a:ext cx="725904" cy="1155056"/>
                <a:chOff x="2721" y="1372"/>
                <a:chExt cx="318" cy="506"/>
              </a:xfrm>
            </p:grpSpPr>
            <p:sp>
              <p:nvSpPr>
                <p:cNvPr id="40" name="Freeform 206">
                  <a:extLst>
                    <a:ext uri="{FF2B5EF4-FFF2-40B4-BE49-F238E27FC236}">
                      <a16:creationId xmlns:a16="http://schemas.microsoft.com/office/drawing/2014/main" id="{53259A79-93D5-40DA-919D-7B6D90268A5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78" y="1372"/>
                  <a:ext cx="161" cy="506"/>
                </a:xfrm>
                <a:custGeom>
                  <a:avLst/>
                  <a:gdLst>
                    <a:gd name="T0" fmla="*/ 34 w 161"/>
                    <a:gd name="T1" fmla="*/ 172 h 506"/>
                    <a:gd name="T2" fmla="*/ 34 w 161"/>
                    <a:gd name="T3" fmla="*/ 113 h 506"/>
                    <a:gd name="T4" fmla="*/ 58 w 161"/>
                    <a:gd name="T5" fmla="*/ 113 h 506"/>
                    <a:gd name="T6" fmla="*/ 102 w 161"/>
                    <a:gd name="T7" fmla="*/ 172 h 506"/>
                    <a:gd name="T8" fmla="*/ 102 w 161"/>
                    <a:gd name="T9" fmla="*/ 113 h 506"/>
                    <a:gd name="T10" fmla="*/ 127 w 161"/>
                    <a:gd name="T11" fmla="*/ 113 h 506"/>
                    <a:gd name="T12" fmla="*/ 107 w 161"/>
                    <a:gd name="T13" fmla="*/ 88 h 506"/>
                    <a:gd name="T14" fmla="*/ 107 w 161"/>
                    <a:gd name="T15" fmla="*/ 29 h 506"/>
                    <a:gd name="T16" fmla="*/ 127 w 161"/>
                    <a:gd name="T17" fmla="*/ 29 h 506"/>
                    <a:gd name="T18" fmla="*/ 68 w 161"/>
                    <a:gd name="T19" fmla="*/ 88 h 506"/>
                    <a:gd name="T20" fmla="*/ 68 w 161"/>
                    <a:gd name="T21" fmla="*/ 29 h 506"/>
                    <a:gd name="T22" fmla="*/ 93 w 161"/>
                    <a:gd name="T23" fmla="*/ 29 h 506"/>
                    <a:gd name="T24" fmla="*/ 0 w 161"/>
                    <a:gd name="T25" fmla="*/ 501 h 506"/>
                    <a:gd name="T26" fmla="*/ 0 w 161"/>
                    <a:gd name="T27" fmla="*/ 0 h 506"/>
                    <a:gd name="T28" fmla="*/ 161 w 161"/>
                    <a:gd name="T29" fmla="*/ 0 h 506"/>
                    <a:gd name="T30" fmla="*/ 161 w 161"/>
                    <a:gd name="T31" fmla="*/ 506 h 5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61" h="506">
                      <a:moveTo>
                        <a:pt x="34" y="172"/>
                      </a:moveTo>
                      <a:lnTo>
                        <a:pt x="34" y="113"/>
                      </a:lnTo>
                      <a:lnTo>
                        <a:pt x="58" y="113"/>
                      </a:lnTo>
                      <a:moveTo>
                        <a:pt x="102" y="172"/>
                      </a:moveTo>
                      <a:lnTo>
                        <a:pt x="102" y="113"/>
                      </a:lnTo>
                      <a:lnTo>
                        <a:pt x="127" y="113"/>
                      </a:lnTo>
                      <a:moveTo>
                        <a:pt x="107" y="88"/>
                      </a:moveTo>
                      <a:lnTo>
                        <a:pt x="107" y="29"/>
                      </a:lnTo>
                      <a:lnTo>
                        <a:pt x="127" y="29"/>
                      </a:lnTo>
                      <a:moveTo>
                        <a:pt x="68" y="88"/>
                      </a:moveTo>
                      <a:lnTo>
                        <a:pt x="68" y="29"/>
                      </a:lnTo>
                      <a:lnTo>
                        <a:pt x="93" y="29"/>
                      </a:lnTo>
                      <a:moveTo>
                        <a:pt x="0" y="501"/>
                      </a:moveTo>
                      <a:lnTo>
                        <a:pt x="0" y="0"/>
                      </a:lnTo>
                      <a:lnTo>
                        <a:pt x="161" y="0"/>
                      </a:lnTo>
                      <a:lnTo>
                        <a:pt x="161" y="506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41" name="Freeform 207">
                  <a:extLst>
                    <a:ext uri="{FF2B5EF4-FFF2-40B4-BE49-F238E27FC236}">
                      <a16:creationId xmlns:a16="http://schemas.microsoft.com/office/drawing/2014/main" id="{DFE0D39B-F81E-4450-8B32-022D737A04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21" y="1485"/>
                  <a:ext cx="157" cy="393"/>
                </a:xfrm>
                <a:custGeom>
                  <a:avLst/>
                  <a:gdLst>
                    <a:gd name="T0" fmla="*/ 103 w 157"/>
                    <a:gd name="T1" fmla="*/ 162 h 393"/>
                    <a:gd name="T2" fmla="*/ 103 w 157"/>
                    <a:gd name="T3" fmla="*/ 103 h 393"/>
                    <a:gd name="T4" fmla="*/ 127 w 157"/>
                    <a:gd name="T5" fmla="*/ 103 h 393"/>
                    <a:gd name="T6" fmla="*/ 103 w 157"/>
                    <a:gd name="T7" fmla="*/ 88 h 393"/>
                    <a:gd name="T8" fmla="*/ 103 w 157"/>
                    <a:gd name="T9" fmla="*/ 24 h 393"/>
                    <a:gd name="T10" fmla="*/ 127 w 157"/>
                    <a:gd name="T11" fmla="*/ 24 h 393"/>
                    <a:gd name="T12" fmla="*/ 34 w 157"/>
                    <a:gd name="T13" fmla="*/ 162 h 393"/>
                    <a:gd name="T14" fmla="*/ 34 w 157"/>
                    <a:gd name="T15" fmla="*/ 103 h 393"/>
                    <a:gd name="T16" fmla="*/ 54 w 157"/>
                    <a:gd name="T17" fmla="*/ 103 h 393"/>
                    <a:gd name="T18" fmla="*/ 68 w 157"/>
                    <a:gd name="T19" fmla="*/ 88 h 393"/>
                    <a:gd name="T20" fmla="*/ 68 w 157"/>
                    <a:gd name="T21" fmla="*/ 24 h 393"/>
                    <a:gd name="T22" fmla="*/ 93 w 157"/>
                    <a:gd name="T23" fmla="*/ 24 h 393"/>
                    <a:gd name="T24" fmla="*/ 0 w 157"/>
                    <a:gd name="T25" fmla="*/ 393 h 393"/>
                    <a:gd name="T26" fmla="*/ 0 w 157"/>
                    <a:gd name="T27" fmla="*/ 0 h 393"/>
                    <a:gd name="T28" fmla="*/ 157 w 157"/>
                    <a:gd name="T29" fmla="*/ 0 h 3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7" h="393">
                      <a:moveTo>
                        <a:pt x="103" y="162"/>
                      </a:moveTo>
                      <a:lnTo>
                        <a:pt x="103" y="103"/>
                      </a:lnTo>
                      <a:lnTo>
                        <a:pt x="127" y="103"/>
                      </a:lnTo>
                      <a:moveTo>
                        <a:pt x="103" y="88"/>
                      </a:moveTo>
                      <a:lnTo>
                        <a:pt x="103" y="24"/>
                      </a:lnTo>
                      <a:lnTo>
                        <a:pt x="127" y="24"/>
                      </a:lnTo>
                      <a:moveTo>
                        <a:pt x="34" y="162"/>
                      </a:moveTo>
                      <a:lnTo>
                        <a:pt x="34" y="103"/>
                      </a:lnTo>
                      <a:lnTo>
                        <a:pt x="54" y="103"/>
                      </a:lnTo>
                      <a:moveTo>
                        <a:pt x="68" y="88"/>
                      </a:moveTo>
                      <a:lnTo>
                        <a:pt x="68" y="24"/>
                      </a:lnTo>
                      <a:lnTo>
                        <a:pt x="93" y="24"/>
                      </a:lnTo>
                      <a:moveTo>
                        <a:pt x="0" y="393"/>
                      </a:moveTo>
                      <a:lnTo>
                        <a:pt x="0" y="0"/>
                      </a:lnTo>
                      <a:lnTo>
                        <a:pt x="157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42" name="Freeform 208">
                  <a:extLst>
                    <a:ext uri="{FF2B5EF4-FFF2-40B4-BE49-F238E27FC236}">
                      <a16:creationId xmlns:a16="http://schemas.microsoft.com/office/drawing/2014/main" id="{59A0E50F-4EC7-414C-8283-990E9091E84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50" y="1662"/>
                  <a:ext cx="93" cy="64"/>
                </a:xfrm>
                <a:custGeom>
                  <a:avLst/>
                  <a:gdLst>
                    <a:gd name="T0" fmla="*/ 69 w 93"/>
                    <a:gd name="T1" fmla="*/ 64 h 64"/>
                    <a:gd name="T2" fmla="*/ 69 w 93"/>
                    <a:gd name="T3" fmla="*/ 0 h 64"/>
                    <a:gd name="T4" fmla="*/ 93 w 93"/>
                    <a:gd name="T5" fmla="*/ 0 h 64"/>
                    <a:gd name="T6" fmla="*/ 69 w 93"/>
                    <a:gd name="T7" fmla="*/ 64 h 64"/>
                    <a:gd name="T8" fmla="*/ 0 w 93"/>
                    <a:gd name="T9" fmla="*/ 64 h 64"/>
                    <a:gd name="T10" fmla="*/ 0 w 93"/>
                    <a:gd name="T11" fmla="*/ 0 h 64"/>
                    <a:gd name="T12" fmla="*/ 25 w 93"/>
                    <a:gd name="T13" fmla="*/ 0 h 64"/>
                    <a:gd name="T14" fmla="*/ 0 w 93"/>
                    <a:gd name="T15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3" h="64">
                      <a:moveTo>
                        <a:pt x="69" y="64"/>
                      </a:moveTo>
                      <a:lnTo>
                        <a:pt x="69" y="0"/>
                      </a:lnTo>
                      <a:lnTo>
                        <a:pt x="93" y="0"/>
                      </a:lnTo>
                      <a:lnTo>
                        <a:pt x="69" y="64"/>
                      </a:lnTo>
                      <a:close/>
                      <a:moveTo>
                        <a:pt x="0" y="64"/>
                      </a:move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43" name="Freeform 209">
                  <a:extLst>
                    <a:ext uri="{FF2B5EF4-FFF2-40B4-BE49-F238E27FC236}">
                      <a16:creationId xmlns:a16="http://schemas.microsoft.com/office/drawing/2014/main" id="{71528DB8-9D99-4AFB-BD55-BA1854FACB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50" y="1662"/>
                  <a:ext cx="93" cy="64"/>
                </a:xfrm>
                <a:custGeom>
                  <a:avLst/>
                  <a:gdLst>
                    <a:gd name="T0" fmla="*/ 69 w 93"/>
                    <a:gd name="T1" fmla="*/ 64 h 64"/>
                    <a:gd name="T2" fmla="*/ 69 w 93"/>
                    <a:gd name="T3" fmla="*/ 0 h 64"/>
                    <a:gd name="T4" fmla="*/ 93 w 93"/>
                    <a:gd name="T5" fmla="*/ 0 h 64"/>
                    <a:gd name="T6" fmla="*/ 0 w 93"/>
                    <a:gd name="T7" fmla="*/ 64 h 64"/>
                    <a:gd name="T8" fmla="*/ 0 w 93"/>
                    <a:gd name="T9" fmla="*/ 0 h 64"/>
                    <a:gd name="T10" fmla="*/ 25 w 93"/>
                    <a:gd name="T11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3" h="64">
                      <a:moveTo>
                        <a:pt x="69" y="64"/>
                      </a:moveTo>
                      <a:lnTo>
                        <a:pt x="69" y="0"/>
                      </a:lnTo>
                      <a:lnTo>
                        <a:pt x="93" y="0"/>
                      </a:lnTo>
                      <a:moveTo>
                        <a:pt x="0" y="64"/>
                      </a:moveTo>
                      <a:lnTo>
                        <a:pt x="0" y="0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44" name="Freeform 210">
                  <a:extLst>
                    <a:ext uri="{FF2B5EF4-FFF2-40B4-BE49-F238E27FC236}">
                      <a16:creationId xmlns:a16="http://schemas.microsoft.com/office/drawing/2014/main" id="{0D5257A7-8611-461C-A38C-A2ED971FF7F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50" y="1662"/>
                  <a:ext cx="93" cy="64"/>
                </a:xfrm>
                <a:custGeom>
                  <a:avLst/>
                  <a:gdLst>
                    <a:gd name="T0" fmla="*/ 69 w 93"/>
                    <a:gd name="T1" fmla="*/ 64 h 64"/>
                    <a:gd name="T2" fmla="*/ 69 w 93"/>
                    <a:gd name="T3" fmla="*/ 0 h 64"/>
                    <a:gd name="T4" fmla="*/ 93 w 93"/>
                    <a:gd name="T5" fmla="*/ 0 h 64"/>
                    <a:gd name="T6" fmla="*/ 0 w 93"/>
                    <a:gd name="T7" fmla="*/ 64 h 64"/>
                    <a:gd name="T8" fmla="*/ 0 w 93"/>
                    <a:gd name="T9" fmla="*/ 0 h 64"/>
                    <a:gd name="T10" fmla="*/ 25 w 93"/>
                    <a:gd name="T11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3" h="64">
                      <a:moveTo>
                        <a:pt x="69" y="64"/>
                      </a:moveTo>
                      <a:lnTo>
                        <a:pt x="69" y="0"/>
                      </a:lnTo>
                      <a:lnTo>
                        <a:pt x="93" y="0"/>
                      </a:lnTo>
                      <a:moveTo>
                        <a:pt x="0" y="64"/>
                      </a:moveTo>
                      <a:lnTo>
                        <a:pt x="0" y="0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9525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45" name="Freeform 211">
                  <a:extLst>
                    <a:ext uri="{FF2B5EF4-FFF2-40B4-BE49-F238E27FC236}">
                      <a16:creationId xmlns:a16="http://schemas.microsoft.com/office/drawing/2014/main" id="{BB5598C1-63FD-4836-855A-068B47016D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50" y="1745"/>
                  <a:ext cx="93" cy="60"/>
                </a:xfrm>
                <a:custGeom>
                  <a:avLst/>
                  <a:gdLst>
                    <a:gd name="T0" fmla="*/ 69 w 93"/>
                    <a:gd name="T1" fmla="*/ 60 h 60"/>
                    <a:gd name="T2" fmla="*/ 69 w 93"/>
                    <a:gd name="T3" fmla="*/ 0 h 60"/>
                    <a:gd name="T4" fmla="*/ 93 w 93"/>
                    <a:gd name="T5" fmla="*/ 0 h 60"/>
                    <a:gd name="T6" fmla="*/ 69 w 93"/>
                    <a:gd name="T7" fmla="*/ 60 h 60"/>
                    <a:gd name="T8" fmla="*/ 0 w 93"/>
                    <a:gd name="T9" fmla="*/ 60 h 60"/>
                    <a:gd name="T10" fmla="*/ 0 w 93"/>
                    <a:gd name="T11" fmla="*/ 0 h 60"/>
                    <a:gd name="T12" fmla="*/ 25 w 93"/>
                    <a:gd name="T13" fmla="*/ 0 h 60"/>
                    <a:gd name="T14" fmla="*/ 0 w 93"/>
                    <a:gd name="T15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3" h="60">
                      <a:moveTo>
                        <a:pt x="69" y="60"/>
                      </a:moveTo>
                      <a:lnTo>
                        <a:pt x="69" y="0"/>
                      </a:lnTo>
                      <a:lnTo>
                        <a:pt x="93" y="0"/>
                      </a:lnTo>
                      <a:lnTo>
                        <a:pt x="69" y="60"/>
                      </a:lnTo>
                      <a:close/>
                      <a:moveTo>
                        <a:pt x="0" y="60"/>
                      </a:move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46" name="Freeform 212">
                  <a:extLst>
                    <a:ext uri="{FF2B5EF4-FFF2-40B4-BE49-F238E27FC236}">
                      <a16:creationId xmlns:a16="http://schemas.microsoft.com/office/drawing/2014/main" id="{B614226B-FA3A-40CC-BB6E-2E0D6D2A1F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50" y="1745"/>
                  <a:ext cx="93" cy="60"/>
                </a:xfrm>
                <a:custGeom>
                  <a:avLst/>
                  <a:gdLst>
                    <a:gd name="T0" fmla="*/ 69 w 93"/>
                    <a:gd name="T1" fmla="*/ 60 h 60"/>
                    <a:gd name="T2" fmla="*/ 69 w 93"/>
                    <a:gd name="T3" fmla="*/ 0 h 60"/>
                    <a:gd name="T4" fmla="*/ 93 w 93"/>
                    <a:gd name="T5" fmla="*/ 0 h 60"/>
                    <a:gd name="T6" fmla="*/ 0 w 93"/>
                    <a:gd name="T7" fmla="*/ 60 h 60"/>
                    <a:gd name="T8" fmla="*/ 0 w 93"/>
                    <a:gd name="T9" fmla="*/ 0 h 60"/>
                    <a:gd name="T10" fmla="*/ 25 w 93"/>
                    <a:gd name="T11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3" h="60">
                      <a:moveTo>
                        <a:pt x="69" y="60"/>
                      </a:moveTo>
                      <a:lnTo>
                        <a:pt x="69" y="0"/>
                      </a:lnTo>
                      <a:lnTo>
                        <a:pt x="93" y="0"/>
                      </a:lnTo>
                      <a:moveTo>
                        <a:pt x="0" y="60"/>
                      </a:moveTo>
                      <a:lnTo>
                        <a:pt x="0" y="0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47" name="Freeform 213">
                  <a:extLst>
                    <a:ext uri="{FF2B5EF4-FFF2-40B4-BE49-F238E27FC236}">
                      <a16:creationId xmlns:a16="http://schemas.microsoft.com/office/drawing/2014/main" id="{4B23DB60-80B6-459F-B3BE-1444A3BF346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50" y="1745"/>
                  <a:ext cx="93" cy="60"/>
                </a:xfrm>
                <a:custGeom>
                  <a:avLst/>
                  <a:gdLst>
                    <a:gd name="T0" fmla="*/ 69 w 93"/>
                    <a:gd name="T1" fmla="*/ 60 h 60"/>
                    <a:gd name="T2" fmla="*/ 69 w 93"/>
                    <a:gd name="T3" fmla="*/ 0 h 60"/>
                    <a:gd name="T4" fmla="*/ 93 w 93"/>
                    <a:gd name="T5" fmla="*/ 0 h 60"/>
                    <a:gd name="T6" fmla="*/ 0 w 93"/>
                    <a:gd name="T7" fmla="*/ 60 h 60"/>
                    <a:gd name="T8" fmla="*/ 0 w 93"/>
                    <a:gd name="T9" fmla="*/ 0 h 60"/>
                    <a:gd name="T10" fmla="*/ 25 w 93"/>
                    <a:gd name="T11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3" h="60">
                      <a:moveTo>
                        <a:pt x="69" y="60"/>
                      </a:moveTo>
                      <a:lnTo>
                        <a:pt x="69" y="0"/>
                      </a:lnTo>
                      <a:lnTo>
                        <a:pt x="93" y="0"/>
                      </a:lnTo>
                      <a:moveTo>
                        <a:pt x="0" y="60"/>
                      </a:moveTo>
                      <a:lnTo>
                        <a:pt x="0" y="0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48" name="Freeform 214">
                  <a:extLst>
                    <a:ext uri="{FF2B5EF4-FFF2-40B4-BE49-F238E27FC236}">
                      <a16:creationId xmlns:a16="http://schemas.microsoft.com/office/drawing/2014/main" id="{56F43FCE-8FD0-4C91-B648-74CBADA13F0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912" y="1568"/>
                  <a:ext cx="93" cy="59"/>
                </a:xfrm>
                <a:custGeom>
                  <a:avLst/>
                  <a:gdLst>
                    <a:gd name="T0" fmla="*/ 0 w 93"/>
                    <a:gd name="T1" fmla="*/ 59 h 59"/>
                    <a:gd name="T2" fmla="*/ 0 w 93"/>
                    <a:gd name="T3" fmla="*/ 0 h 59"/>
                    <a:gd name="T4" fmla="*/ 24 w 93"/>
                    <a:gd name="T5" fmla="*/ 0 h 59"/>
                    <a:gd name="T6" fmla="*/ 0 w 93"/>
                    <a:gd name="T7" fmla="*/ 59 h 59"/>
                    <a:gd name="T8" fmla="*/ 68 w 93"/>
                    <a:gd name="T9" fmla="*/ 59 h 59"/>
                    <a:gd name="T10" fmla="*/ 68 w 93"/>
                    <a:gd name="T11" fmla="*/ 0 h 59"/>
                    <a:gd name="T12" fmla="*/ 93 w 93"/>
                    <a:gd name="T13" fmla="*/ 0 h 59"/>
                    <a:gd name="T14" fmla="*/ 68 w 93"/>
                    <a:gd name="T15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3" h="59">
                      <a:moveTo>
                        <a:pt x="0" y="59"/>
                      </a:moveTo>
                      <a:lnTo>
                        <a:pt x="0" y="0"/>
                      </a:lnTo>
                      <a:lnTo>
                        <a:pt x="24" y="0"/>
                      </a:lnTo>
                      <a:lnTo>
                        <a:pt x="0" y="59"/>
                      </a:lnTo>
                      <a:close/>
                      <a:moveTo>
                        <a:pt x="68" y="59"/>
                      </a:moveTo>
                      <a:lnTo>
                        <a:pt x="68" y="0"/>
                      </a:lnTo>
                      <a:lnTo>
                        <a:pt x="93" y="0"/>
                      </a:lnTo>
                      <a:lnTo>
                        <a:pt x="68" y="5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49" name="Freeform 215">
                  <a:extLst>
                    <a:ext uri="{FF2B5EF4-FFF2-40B4-BE49-F238E27FC236}">
                      <a16:creationId xmlns:a16="http://schemas.microsoft.com/office/drawing/2014/main" id="{B25C9C7E-C90B-423F-BDBD-1F19709FEE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912" y="1568"/>
                  <a:ext cx="93" cy="59"/>
                </a:xfrm>
                <a:custGeom>
                  <a:avLst/>
                  <a:gdLst>
                    <a:gd name="T0" fmla="*/ 0 w 93"/>
                    <a:gd name="T1" fmla="*/ 59 h 59"/>
                    <a:gd name="T2" fmla="*/ 0 w 93"/>
                    <a:gd name="T3" fmla="*/ 0 h 59"/>
                    <a:gd name="T4" fmla="*/ 24 w 93"/>
                    <a:gd name="T5" fmla="*/ 0 h 59"/>
                    <a:gd name="T6" fmla="*/ 68 w 93"/>
                    <a:gd name="T7" fmla="*/ 59 h 59"/>
                    <a:gd name="T8" fmla="*/ 68 w 93"/>
                    <a:gd name="T9" fmla="*/ 0 h 59"/>
                    <a:gd name="T10" fmla="*/ 93 w 93"/>
                    <a:gd name="T11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3" h="59">
                      <a:moveTo>
                        <a:pt x="0" y="59"/>
                      </a:moveTo>
                      <a:lnTo>
                        <a:pt x="0" y="0"/>
                      </a:lnTo>
                      <a:lnTo>
                        <a:pt x="24" y="0"/>
                      </a:lnTo>
                      <a:moveTo>
                        <a:pt x="68" y="59"/>
                      </a:moveTo>
                      <a:lnTo>
                        <a:pt x="68" y="0"/>
                      </a:lnTo>
                      <a:lnTo>
                        <a:pt x="93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50" name="Freeform 216">
                  <a:extLst>
                    <a:ext uri="{FF2B5EF4-FFF2-40B4-BE49-F238E27FC236}">
                      <a16:creationId xmlns:a16="http://schemas.microsoft.com/office/drawing/2014/main" id="{6F1A7C84-E385-4803-8AA1-B64D90BB16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912" y="1568"/>
                  <a:ext cx="93" cy="59"/>
                </a:xfrm>
                <a:custGeom>
                  <a:avLst/>
                  <a:gdLst>
                    <a:gd name="T0" fmla="*/ 0 w 93"/>
                    <a:gd name="T1" fmla="*/ 59 h 59"/>
                    <a:gd name="T2" fmla="*/ 0 w 93"/>
                    <a:gd name="T3" fmla="*/ 0 h 59"/>
                    <a:gd name="T4" fmla="*/ 24 w 93"/>
                    <a:gd name="T5" fmla="*/ 0 h 59"/>
                    <a:gd name="T6" fmla="*/ 68 w 93"/>
                    <a:gd name="T7" fmla="*/ 59 h 59"/>
                    <a:gd name="T8" fmla="*/ 68 w 93"/>
                    <a:gd name="T9" fmla="*/ 0 h 59"/>
                    <a:gd name="T10" fmla="*/ 93 w 93"/>
                    <a:gd name="T11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3" h="59">
                      <a:moveTo>
                        <a:pt x="0" y="59"/>
                      </a:moveTo>
                      <a:lnTo>
                        <a:pt x="0" y="0"/>
                      </a:lnTo>
                      <a:lnTo>
                        <a:pt x="24" y="0"/>
                      </a:lnTo>
                      <a:moveTo>
                        <a:pt x="68" y="59"/>
                      </a:moveTo>
                      <a:lnTo>
                        <a:pt x="68" y="0"/>
                      </a:lnTo>
                      <a:lnTo>
                        <a:pt x="93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51" name="Freeform 217">
                  <a:extLst>
                    <a:ext uri="{FF2B5EF4-FFF2-40B4-BE49-F238E27FC236}">
                      <a16:creationId xmlns:a16="http://schemas.microsoft.com/office/drawing/2014/main" id="{B84DB11C-4266-4034-8E06-F8DAF603E09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912" y="1652"/>
                  <a:ext cx="93" cy="64"/>
                </a:xfrm>
                <a:custGeom>
                  <a:avLst/>
                  <a:gdLst>
                    <a:gd name="T0" fmla="*/ 0 w 93"/>
                    <a:gd name="T1" fmla="*/ 64 h 64"/>
                    <a:gd name="T2" fmla="*/ 0 w 93"/>
                    <a:gd name="T3" fmla="*/ 0 h 64"/>
                    <a:gd name="T4" fmla="*/ 24 w 93"/>
                    <a:gd name="T5" fmla="*/ 0 h 64"/>
                    <a:gd name="T6" fmla="*/ 0 w 93"/>
                    <a:gd name="T7" fmla="*/ 64 h 64"/>
                    <a:gd name="T8" fmla="*/ 68 w 93"/>
                    <a:gd name="T9" fmla="*/ 64 h 64"/>
                    <a:gd name="T10" fmla="*/ 68 w 93"/>
                    <a:gd name="T11" fmla="*/ 0 h 64"/>
                    <a:gd name="T12" fmla="*/ 93 w 93"/>
                    <a:gd name="T13" fmla="*/ 0 h 64"/>
                    <a:gd name="T14" fmla="*/ 68 w 93"/>
                    <a:gd name="T15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3" h="64">
                      <a:moveTo>
                        <a:pt x="0" y="64"/>
                      </a:moveTo>
                      <a:lnTo>
                        <a:pt x="0" y="0"/>
                      </a:lnTo>
                      <a:lnTo>
                        <a:pt x="24" y="0"/>
                      </a:lnTo>
                      <a:lnTo>
                        <a:pt x="0" y="64"/>
                      </a:lnTo>
                      <a:close/>
                      <a:moveTo>
                        <a:pt x="68" y="64"/>
                      </a:moveTo>
                      <a:lnTo>
                        <a:pt x="68" y="0"/>
                      </a:lnTo>
                      <a:lnTo>
                        <a:pt x="93" y="0"/>
                      </a:lnTo>
                      <a:lnTo>
                        <a:pt x="68" y="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52" name="Freeform 218">
                  <a:extLst>
                    <a:ext uri="{FF2B5EF4-FFF2-40B4-BE49-F238E27FC236}">
                      <a16:creationId xmlns:a16="http://schemas.microsoft.com/office/drawing/2014/main" id="{E560E7A7-F586-469D-8348-43864A224B7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912" y="1652"/>
                  <a:ext cx="93" cy="64"/>
                </a:xfrm>
                <a:custGeom>
                  <a:avLst/>
                  <a:gdLst>
                    <a:gd name="T0" fmla="*/ 0 w 93"/>
                    <a:gd name="T1" fmla="*/ 64 h 64"/>
                    <a:gd name="T2" fmla="*/ 0 w 93"/>
                    <a:gd name="T3" fmla="*/ 0 h 64"/>
                    <a:gd name="T4" fmla="*/ 24 w 93"/>
                    <a:gd name="T5" fmla="*/ 0 h 64"/>
                    <a:gd name="T6" fmla="*/ 68 w 93"/>
                    <a:gd name="T7" fmla="*/ 64 h 64"/>
                    <a:gd name="T8" fmla="*/ 68 w 93"/>
                    <a:gd name="T9" fmla="*/ 0 h 64"/>
                    <a:gd name="T10" fmla="*/ 93 w 93"/>
                    <a:gd name="T11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3" h="64">
                      <a:moveTo>
                        <a:pt x="0" y="64"/>
                      </a:moveTo>
                      <a:lnTo>
                        <a:pt x="0" y="0"/>
                      </a:lnTo>
                      <a:lnTo>
                        <a:pt x="24" y="0"/>
                      </a:lnTo>
                      <a:moveTo>
                        <a:pt x="68" y="64"/>
                      </a:moveTo>
                      <a:lnTo>
                        <a:pt x="68" y="0"/>
                      </a:lnTo>
                      <a:lnTo>
                        <a:pt x="93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53" name="Freeform 219">
                  <a:extLst>
                    <a:ext uri="{FF2B5EF4-FFF2-40B4-BE49-F238E27FC236}">
                      <a16:creationId xmlns:a16="http://schemas.microsoft.com/office/drawing/2014/main" id="{F1C2EEF4-BFA5-40F9-913C-52AEED7BC3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912" y="1652"/>
                  <a:ext cx="93" cy="64"/>
                </a:xfrm>
                <a:custGeom>
                  <a:avLst/>
                  <a:gdLst>
                    <a:gd name="T0" fmla="*/ 0 w 93"/>
                    <a:gd name="T1" fmla="*/ 64 h 64"/>
                    <a:gd name="T2" fmla="*/ 0 w 93"/>
                    <a:gd name="T3" fmla="*/ 0 h 64"/>
                    <a:gd name="T4" fmla="*/ 24 w 93"/>
                    <a:gd name="T5" fmla="*/ 0 h 64"/>
                    <a:gd name="T6" fmla="*/ 68 w 93"/>
                    <a:gd name="T7" fmla="*/ 64 h 64"/>
                    <a:gd name="T8" fmla="*/ 68 w 93"/>
                    <a:gd name="T9" fmla="*/ 0 h 64"/>
                    <a:gd name="T10" fmla="*/ 93 w 93"/>
                    <a:gd name="T11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3" h="64">
                      <a:moveTo>
                        <a:pt x="0" y="64"/>
                      </a:moveTo>
                      <a:lnTo>
                        <a:pt x="0" y="0"/>
                      </a:lnTo>
                      <a:lnTo>
                        <a:pt x="24" y="0"/>
                      </a:lnTo>
                      <a:moveTo>
                        <a:pt x="68" y="64"/>
                      </a:moveTo>
                      <a:lnTo>
                        <a:pt x="68" y="0"/>
                      </a:lnTo>
                      <a:lnTo>
                        <a:pt x="93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54" name="Freeform 220">
                  <a:extLst>
                    <a:ext uri="{FF2B5EF4-FFF2-40B4-BE49-F238E27FC236}">
                      <a16:creationId xmlns:a16="http://schemas.microsoft.com/office/drawing/2014/main" id="{BA0E302A-0E7B-461C-8233-B91A12174E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912" y="1741"/>
                  <a:ext cx="93" cy="59"/>
                </a:xfrm>
                <a:custGeom>
                  <a:avLst/>
                  <a:gdLst>
                    <a:gd name="T0" fmla="*/ 0 w 93"/>
                    <a:gd name="T1" fmla="*/ 59 h 59"/>
                    <a:gd name="T2" fmla="*/ 0 w 93"/>
                    <a:gd name="T3" fmla="*/ 0 h 59"/>
                    <a:gd name="T4" fmla="*/ 24 w 93"/>
                    <a:gd name="T5" fmla="*/ 0 h 59"/>
                    <a:gd name="T6" fmla="*/ 0 w 93"/>
                    <a:gd name="T7" fmla="*/ 59 h 59"/>
                    <a:gd name="T8" fmla="*/ 68 w 93"/>
                    <a:gd name="T9" fmla="*/ 59 h 59"/>
                    <a:gd name="T10" fmla="*/ 68 w 93"/>
                    <a:gd name="T11" fmla="*/ 0 h 59"/>
                    <a:gd name="T12" fmla="*/ 93 w 93"/>
                    <a:gd name="T13" fmla="*/ 0 h 59"/>
                    <a:gd name="T14" fmla="*/ 68 w 93"/>
                    <a:gd name="T15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3" h="59">
                      <a:moveTo>
                        <a:pt x="0" y="59"/>
                      </a:moveTo>
                      <a:lnTo>
                        <a:pt x="0" y="0"/>
                      </a:lnTo>
                      <a:lnTo>
                        <a:pt x="24" y="0"/>
                      </a:lnTo>
                      <a:lnTo>
                        <a:pt x="0" y="59"/>
                      </a:lnTo>
                      <a:close/>
                      <a:moveTo>
                        <a:pt x="68" y="59"/>
                      </a:moveTo>
                      <a:lnTo>
                        <a:pt x="68" y="0"/>
                      </a:lnTo>
                      <a:lnTo>
                        <a:pt x="93" y="0"/>
                      </a:lnTo>
                      <a:lnTo>
                        <a:pt x="68" y="5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55" name="Freeform 221">
                  <a:extLst>
                    <a:ext uri="{FF2B5EF4-FFF2-40B4-BE49-F238E27FC236}">
                      <a16:creationId xmlns:a16="http://schemas.microsoft.com/office/drawing/2014/main" id="{61A2A620-5778-4AA2-B3E2-74FFAC8F37B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912" y="1741"/>
                  <a:ext cx="93" cy="59"/>
                </a:xfrm>
                <a:custGeom>
                  <a:avLst/>
                  <a:gdLst>
                    <a:gd name="T0" fmla="*/ 0 w 93"/>
                    <a:gd name="T1" fmla="*/ 59 h 59"/>
                    <a:gd name="T2" fmla="*/ 0 w 93"/>
                    <a:gd name="T3" fmla="*/ 0 h 59"/>
                    <a:gd name="T4" fmla="*/ 24 w 93"/>
                    <a:gd name="T5" fmla="*/ 0 h 59"/>
                    <a:gd name="T6" fmla="*/ 68 w 93"/>
                    <a:gd name="T7" fmla="*/ 59 h 59"/>
                    <a:gd name="T8" fmla="*/ 68 w 93"/>
                    <a:gd name="T9" fmla="*/ 0 h 59"/>
                    <a:gd name="T10" fmla="*/ 93 w 93"/>
                    <a:gd name="T11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3" h="59">
                      <a:moveTo>
                        <a:pt x="0" y="59"/>
                      </a:moveTo>
                      <a:lnTo>
                        <a:pt x="0" y="0"/>
                      </a:lnTo>
                      <a:lnTo>
                        <a:pt x="24" y="0"/>
                      </a:lnTo>
                      <a:moveTo>
                        <a:pt x="68" y="59"/>
                      </a:moveTo>
                      <a:lnTo>
                        <a:pt x="68" y="0"/>
                      </a:lnTo>
                      <a:lnTo>
                        <a:pt x="93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56" name="Freeform 222">
                  <a:extLst>
                    <a:ext uri="{FF2B5EF4-FFF2-40B4-BE49-F238E27FC236}">
                      <a16:creationId xmlns:a16="http://schemas.microsoft.com/office/drawing/2014/main" id="{08C8F4C4-77F4-41F1-89EF-1558C238F9F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912" y="1741"/>
                  <a:ext cx="93" cy="59"/>
                </a:xfrm>
                <a:custGeom>
                  <a:avLst/>
                  <a:gdLst>
                    <a:gd name="T0" fmla="*/ 0 w 93"/>
                    <a:gd name="T1" fmla="*/ 59 h 59"/>
                    <a:gd name="T2" fmla="*/ 0 w 93"/>
                    <a:gd name="T3" fmla="*/ 0 h 59"/>
                    <a:gd name="T4" fmla="*/ 24 w 93"/>
                    <a:gd name="T5" fmla="*/ 0 h 59"/>
                    <a:gd name="T6" fmla="*/ 68 w 93"/>
                    <a:gd name="T7" fmla="*/ 59 h 59"/>
                    <a:gd name="T8" fmla="*/ 68 w 93"/>
                    <a:gd name="T9" fmla="*/ 0 h 59"/>
                    <a:gd name="T10" fmla="*/ 93 w 93"/>
                    <a:gd name="T11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3" h="59">
                      <a:moveTo>
                        <a:pt x="0" y="59"/>
                      </a:moveTo>
                      <a:lnTo>
                        <a:pt x="0" y="0"/>
                      </a:lnTo>
                      <a:lnTo>
                        <a:pt x="24" y="0"/>
                      </a:lnTo>
                      <a:moveTo>
                        <a:pt x="68" y="59"/>
                      </a:moveTo>
                      <a:lnTo>
                        <a:pt x="68" y="0"/>
                      </a:lnTo>
                      <a:lnTo>
                        <a:pt x="93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114" name="Gruppieren 127">
              <a:extLst>
                <a:ext uri="{FF2B5EF4-FFF2-40B4-BE49-F238E27FC236}">
                  <a16:creationId xmlns:a16="http://schemas.microsoft.com/office/drawing/2014/main" id="{7E1408A2-B344-47D5-ABDC-5005D9551830}"/>
                </a:ext>
              </a:extLst>
            </p:cNvPr>
            <p:cNvGrpSpPr/>
            <p:nvPr/>
          </p:nvGrpSpPr>
          <p:grpSpPr>
            <a:xfrm>
              <a:off x="5188145" y="4013154"/>
              <a:ext cx="1040718" cy="289692"/>
              <a:chOff x="2962907" y="4067951"/>
              <a:chExt cx="1103610" cy="307199"/>
            </a:xfrm>
          </p:grpSpPr>
          <p:sp>
            <p:nvSpPr>
              <p:cNvPr id="115" name="Freihandform: Form 124">
                <a:extLst>
                  <a:ext uri="{FF2B5EF4-FFF2-40B4-BE49-F238E27FC236}">
                    <a16:creationId xmlns:a16="http://schemas.microsoft.com/office/drawing/2014/main" id="{FB0BFDA2-2F27-49B3-8472-CFDB6032FEB7}"/>
                  </a:ext>
                </a:extLst>
              </p:cNvPr>
              <p:cNvSpPr/>
              <p:nvPr/>
            </p:nvSpPr>
            <p:spPr>
              <a:xfrm flipH="1">
                <a:off x="2962907" y="4067951"/>
                <a:ext cx="1103610" cy="307199"/>
              </a:xfrm>
              <a:custGeom>
                <a:avLst/>
                <a:gdLst>
                  <a:gd name="connsiteX0" fmla="*/ 3968750 w 4273550"/>
                  <a:gd name="connsiteY0" fmla="*/ 850900 h 860425"/>
                  <a:gd name="connsiteX1" fmla="*/ 4273550 w 4273550"/>
                  <a:gd name="connsiteY1" fmla="*/ 504825 h 860425"/>
                  <a:gd name="connsiteX2" fmla="*/ 3924300 w 4273550"/>
                  <a:gd name="connsiteY2" fmla="*/ 504825 h 860425"/>
                  <a:gd name="connsiteX3" fmla="*/ 3587750 w 4273550"/>
                  <a:gd name="connsiteY3" fmla="*/ 285750 h 860425"/>
                  <a:gd name="connsiteX4" fmla="*/ 3441700 w 4273550"/>
                  <a:gd name="connsiteY4" fmla="*/ 215900 h 860425"/>
                  <a:gd name="connsiteX5" fmla="*/ 3000375 w 4273550"/>
                  <a:gd name="connsiteY5" fmla="*/ 69850 h 860425"/>
                  <a:gd name="connsiteX6" fmla="*/ 2940050 w 4273550"/>
                  <a:gd name="connsiteY6" fmla="*/ 69850 h 860425"/>
                  <a:gd name="connsiteX7" fmla="*/ 2838450 w 4273550"/>
                  <a:gd name="connsiteY7" fmla="*/ 215900 h 860425"/>
                  <a:gd name="connsiteX8" fmla="*/ 1692275 w 4273550"/>
                  <a:gd name="connsiteY8" fmla="*/ 215900 h 860425"/>
                  <a:gd name="connsiteX9" fmla="*/ 1644650 w 4273550"/>
                  <a:gd name="connsiteY9" fmla="*/ 130175 h 860425"/>
                  <a:gd name="connsiteX10" fmla="*/ 1539875 w 4273550"/>
                  <a:gd name="connsiteY10" fmla="*/ 130175 h 860425"/>
                  <a:gd name="connsiteX11" fmla="*/ 1295400 w 4273550"/>
                  <a:gd name="connsiteY11" fmla="*/ 0 h 860425"/>
                  <a:gd name="connsiteX12" fmla="*/ 1136650 w 4273550"/>
                  <a:gd name="connsiteY12" fmla="*/ 0 h 860425"/>
                  <a:gd name="connsiteX13" fmla="*/ 1127125 w 4273550"/>
                  <a:gd name="connsiteY13" fmla="*/ 114300 h 860425"/>
                  <a:gd name="connsiteX14" fmla="*/ 885825 w 4273550"/>
                  <a:gd name="connsiteY14" fmla="*/ 114300 h 860425"/>
                  <a:gd name="connsiteX15" fmla="*/ 879475 w 4273550"/>
                  <a:gd name="connsiteY15" fmla="*/ 257175 h 860425"/>
                  <a:gd name="connsiteX16" fmla="*/ 536575 w 4273550"/>
                  <a:gd name="connsiteY16" fmla="*/ 257175 h 860425"/>
                  <a:gd name="connsiteX17" fmla="*/ 320675 w 4273550"/>
                  <a:gd name="connsiteY17" fmla="*/ 15875 h 860425"/>
                  <a:gd name="connsiteX18" fmla="*/ 288925 w 4273550"/>
                  <a:gd name="connsiteY18" fmla="*/ 15875 h 860425"/>
                  <a:gd name="connsiteX19" fmla="*/ 431800 w 4273550"/>
                  <a:gd name="connsiteY19" fmla="*/ 247650 h 860425"/>
                  <a:gd name="connsiteX20" fmla="*/ 206375 w 4273550"/>
                  <a:gd name="connsiteY20" fmla="*/ 542925 h 860425"/>
                  <a:gd name="connsiteX21" fmla="*/ 104775 w 4273550"/>
                  <a:gd name="connsiteY21" fmla="*/ 536575 h 860425"/>
                  <a:gd name="connsiteX22" fmla="*/ 0 w 4273550"/>
                  <a:gd name="connsiteY22" fmla="*/ 676275 h 860425"/>
                  <a:gd name="connsiteX23" fmla="*/ 9525 w 4273550"/>
                  <a:gd name="connsiteY23" fmla="*/ 752475 h 860425"/>
                  <a:gd name="connsiteX24" fmla="*/ 98425 w 4273550"/>
                  <a:gd name="connsiteY24" fmla="*/ 860425 h 860425"/>
                  <a:gd name="connsiteX0" fmla="*/ 3867550 w 4273550"/>
                  <a:gd name="connsiteY0" fmla="*/ 1162181 h 1162181"/>
                  <a:gd name="connsiteX1" fmla="*/ 4273550 w 4273550"/>
                  <a:gd name="connsiteY1" fmla="*/ 504825 h 1162181"/>
                  <a:gd name="connsiteX2" fmla="*/ 3924300 w 4273550"/>
                  <a:gd name="connsiteY2" fmla="*/ 504825 h 1162181"/>
                  <a:gd name="connsiteX3" fmla="*/ 3587750 w 4273550"/>
                  <a:gd name="connsiteY3" fmla="*/ 285750 h 1162181"/>
                  <a:gd name="connsiteX4" fmla="*/ 3441700 w 4273550"/>
                  <a:gd name="connsiteY4" fmla="*/ 215900 h 1162181"/>
                  <a:gd name="connsiteX5" fmla="*/ 3000375 w 4273550"/>
                  <a:gd name="connsiteY5" fmla="*/ 69850 h 1162181"/>
                  <a:gd name="connsiteX6" fmla="*/ 2940050 w 4273550"/>
                  <a:gd name="connsiteY6" fmla="*/ 69850 h 1162181"/>
                  <a:gd name="connsiteX7" fmla="*/ 2838450 w 4273550"/>
                  <a:gd name="connsiteY7" fmla="*/ 215900 h 1162181"/>
                  <a:gd name="connsiteX8" fmla="*/ 1692275 w 4273550"/>
                  <a:gd name="connsiteY8" fmla="*/ 215900 h 1162181"/>
                  <a:gd name="connsiteX9" fmla="*/ 1644650 w 4273550"/>
                  <a:gd name="connsiteY9" fmla="*/ 130175 h 1162181"/>
                  <a:gd name="connsiteX10" fmla="*/ 1539875 w 4273550"/>
                  <a:gd name="connsiteY10" fmla="*/ 130175 h 1162181"/>
                  <a:gd name="connsiteX11" fmla="*/ 1295400 w 4273550"/>
                  <a:gd name="connsiteY11" fmla="*/ 0 h 1162181"/>
                  <a:gd name="connsiteX12" fmla="*/ 1136650 w 4273550"/>
                  <a:gd name="connsiteY12" fmla="*/ 0 h 1162181"/>
                  <a:gd name="connsiteX13" fmla="*/ 1127125 w 4273550"/>
                  <a:gd name="connsiteY13" fmla="*/ 114300 h 1162181"/>
                  <a:gd name="connsiteX14" fmla="*/ 885825 w 4273550"/>
                  <a:gd name="connsiteY14" fmla="*/ 114300 h 1162181"/>
                  <a:gd name="connsiteX15" fmla="*/ 879475 w 4273550"/>
                  <a:gd name="connsiteY15" fmla="*/ 257175 h 1162181"/>
                  <a:gd name="connsiteX16" fmla="*/ 536575 w 4273550"/>
                  <a:gd name="connsiteY16" fmla="*/ 257175 h 1162181"/>
                  <a:gd name="connsiteX17" fmla="*/ 320675 w 4273550"/>
                  <a:gd name="connsiteY17" fmla="*/ 15875 h 1162181"/>
                  <a:gd name="connsiteX18" fmla="*/ 288925 w 4273550"/>
                  <a:gd name="connsiteY18" fmla="*/ 15875 h 1162181"/>
                  <a:gd name="connsiteX19" fmla="*/ 431800 w 4273550"/>
                  <a:gd name="connsiteY19" fmla="*/ 247650 h 1162181"/>
                  <a:gd name="connsiteX20" fmla="*/ 206375 w 4273550"/>
                  <a:gd name="connsiteY20" fmla="*/ 542925 h 1162181"/>
                  <a:gd name="connsiteX21" fmla="*/ 104775 w 4273550"/>
                  <a:gd name="connsiteY21" fmla="*/ 536575 h 1162181"/>
                  <a:gd name="connsiteX22" fmla="*/ 0 w 4273550"/>
                  <a:gd name="connsiteY22" fmla="*/ 676275 h 1162181"/>
                  <a:gd name="connsiteX23" fmla="*/ 9525 w 4273550"/>
                  <a:gd name="connsiteY23" fmla="*/ 752475 h 1162181"/>
                  <a:gd name="connsiteX24" fmla="*/ 98425 w 4273550"/>
                  <a:gd name="connsiteY24" fmla="*/ 860425 h 1162181"/>
                  <a:gd name="connsiteX0" fmla="*/ 3867550 w 4273550"/>
                  <a:gd name="connsiteY0" fmla="*/ 1162181 h 1162181"/>
                  <a:gd name="connsiteX1" fmla="*/ 4273550 w 4273550"/>
                  <a:gd name="connsiteY1" fmla="*/ 504825 h 1162181"/>
                  <a:gd name="connsiteX2" fmla="*/ 3924300 w 4273550"/>
                  <a:gd name="connsiteY2" fmla="*/ 504825 h 1162181"/>
                  <a:gd name="connsiteX3" fmla="*/ 3587750 w 4273550"/>
                  <a:gd name="connsiteY3" fmla="*/ 285750 h 1162181"/>
                  <a:gd name="connsiteX4" fmla="*/ 3441700 w 4273550"/>
                  <a:gd name="connsiteY4" fmla="*/ 215900 h 1162181"/>
                  <a:gd name="connsiteX5" fmla="*/ 3000375 w 4273550"/>
                  <a:gd name="connsiteY5" fmla="*/ 69850 h 1162181"/>
                  <a:gd name="connsiteX6" fmla="*/ 2940050 w 4273550"/>
                  <a:gd name="connsiteY6" fmla="*/ 69850 h 1162181"/>
                  <a:gd name="connsiteX7" fmla="*/ 2838450 w 4273550"/>
                  <a:gd name="connsiteY7" fmla="*/ 215900 h 1162181"/>
                  <a:gd name="connsiteX8" fmla="*/ 1692275 w 4273550"/>
                  <a:gd name="connsiteY8" fmla="*/ 215900 h 1162181"/>
                  <a:gd name="connsiteX9" fmla="*/ 1644650 w 4273550"/>
                  <a:gd name="connsiteY9" fmla="*/ 130175 h 1162181"/>
                  <a:gd name="connsiteX10" fmla="*/ 1539875 w 4273550"/>
                  <a:gd name="connsiteY10" fmla="*/ 130175 h 1162181"/>
                  <a:gd name="connsiteX11" fmla="*/ 1295400 w 4273550"/>
                  <a:gd name="connsiteY11" fmla="*/ 0 h 1162181"/>
                  <a:gd name="connsiteX12" fmla="*/ 1136650 w 4273550"/>
                  <a:gd name="connsiteY12" fmla="*/ 0 h 1162181"/>
                  <a:gd name="connsiteX13" fmla="*/ 1127125 w 4273550"/>
                  <a:gd name="connsiteY13" fmla="*/ 114300 h 1162181"/>
                  <a:gd name="connsiteX14" fmla="*/ 885825 w 4273550"/>
                  <a:gd name="connsiteY14" fmla="*/ 114300 h 1162181"/>
                  <a:gd name="connsiteX15" fmla="*/ 879475 w 4273550"/>
                  <a:gd name="connsiteY15" fmla="*/ 257175 h 1162181"/>
                  <a:gd name="connsiteX16" fmla="*/ 536575 w 4273550"/>
                  <a:gd name="connsiteY16" fmla="*/ 257175 h 1162181"/>
                  <a:gd name="connsiteX17" fmla="*/ 320675 w 4273550"/>
                  <a:gd name="connsiteY17" fmla="*/ 15875 h 1162181"/>
                  <a:gd name="connsiteX18" fmla="*/ 288925 w 4273550"/>
                  <a:gd name="connsiteY18" fmla="*/ 15875 h 1162181"/>
                  <a:gd name="connsiteX19" fmla="*/ 431800 w 4273550"/>
                  <a:gd name="connsiteY19" fmla="*/ 247650 h 1162181"/>
                  <a:gd name="connsiteX20" fmla="*/ 206375 w 4273550"/>
                  <a:gd name="connsiteY20" fmla="*/ 542925 h 1162181"/>
                  <a:gd name="connsiteX21" fmla="*/ 104775 w 4273550"/>
                  <a:gd name="connsiteY21" fmla="*/ 536575 h 1162181"/>
                  <a:gd name="connsiteX22" fmla="*/ 0 w 4273550"/>
                  <a:gd name="connsiteY22" fmla="*/ 676275 h 1162181"/>
                  <a:gd name="connsiteX23" fmla="*/ 9525 w 4273550"/>
                  <a:gd name="connsiteY23" fmla="*/ 752475 h 1162181"/>
                  <a:gd name="connsiteX24" fmla="*/ 98425 w 4273550"/>
                  <a:gd name="connsiteY24" fmla="*/ 860425 h 1162181"/>
                  <a:gd name="connsiteX0" fmla="*/ 3867550 w 4273550"/>
                  <a:gd name="connsiteY0" fmla="*/ 1162181 h 1162181"/>
                  <a:gd name="connsiteX1" fmla="*/ 4273550 w 4273550"/>
                  <a:gd name="connsiteY1" fmla="*/ 504825 h 1162181"/>
                  <a:gd name="connsiteX2" fmla="*/ 3924300 w 4273550"/>
                  <a:gd name="connsiteY2" fmla="*/ 504825 h 1162181"/>
                  <a:gd name="connsiteX3" fmla="*/ 3587750 w 4273550"/>
                  <a:gd name="connsiteY3" fmla="*/ 285750 h 1162181"/>
                  <a:gd name="connsiteX4" fmla="*/ 3441700 w 4273550"/>
                  <a:gd name="connsiteY4" fmla="*/ 215900 h 1162181"/>
                  <a:gd name="connsiteX5" fmla="*/ 3000375 w 4273550"/>
                  <a:gd name="connsiteY5" fmla="*/ 69850 h 1162181"/>
                  <a:gd name="connsiteX6" fmla="*/ 2940050 w 4273550"/>
                  <a:gd name="connsiteY6" fmla="*/ 69850 h 1162181"/>
                  <a:gd name="connsiteX7" fmla="*/ 2838450 w 4273550"/>
                  <a:gd name="connsiteY7" fmla="*/ 215900 h 1162181"/>
                  <a:gd name="connsiteX8" fmla="*/ 1692275 w 4273550"/>
                  <a:gd name="connsiteY8" fmla="*/ 215900 h 1162181"/>
                  <a:gd name="connsiteX9" fmla="*/ 1644650 w 4273550"/>
                  <a:gd name="connsiteY9" fmla="*/ 130175 h 1162181"/>
                  <a:gd name="connsiteX10" fmla="*/ 1539875 w 4273550"/>
                  <a:gd name="connsiteY10" fmla="*/ 130175 h 1162181"/>
                  <a:gd name="connsiteX11" fmla="*/ 1295400 w 4273550"/>
                  <a:gd name="connsiteY11" fmla="*/ 0 h 1162181"/>
                  <a:gd name="connsiteX12" fmla="*/ 1136650 w 4273550"/>
                  <a:gd name="connsiteY12" fmla="*/ 0 h 1162181"/>
                  <a:gd name="connsiteX13" fmla="*/ 1127125 w 4273550"/>
                  <a:gd name="connsiteY13" fmla="*/ 114300 h 1162181"/>
                  <a:gd name="connsiteX14" fmla="*/ 885825 w 4273550"/>
                  <a:gd name="connsiteY14" fmla="*/ 114300 h 1162181"/>
                  <a:gd name="connsiteX15" fmla="*/ 879475 w 4273550"/>
                  <a:gd name="connsiteY15" fmla="*/ 257175 h 1162181"/>
                  <a:gd name="connsiteX16" fmla="*/ 536575 w 4273550"/>
                  <a:gd name="connsiteY16" fmla="*/ 257175 h 1162181"/>
                  <a:gd name="connsiteX17" fmla="*/ 320675 w 4273550"/>
                  <a:gd name="connsiteY17" fmla="*/ 15875 h 1162181"/>
                  <a:gd name="connsiteX18" fmla="*/ 288925 w 4273550"/>
                  <a:gd name="connsiteY18" fmla="*/ 15875 h 1162181"/>
                  <a:gd name="connsiteX19" fmla="*/ 431800 w 4273550"/>
                  <a:gd name="connsiteY19" fmla="*/ 247650 h 1162181"/>
                  <a:gd name="connsiteX20" fmla="*/ 206375 w 4273550"/>
                  <a:gd name="connsiteY20" fmla="*/ 542925 h 1162181"/>
                  <a:gd name="connsiteX21" fmla="*/ 104775 w 4273550"/>
                  <a:gd name="connsiteY21" fmla="*/ 536575 h 1162181"/>
                  <a:gd name="connsiteX22" fmla="*/ 0 w 4273550"/>
                  <a:gd name="connsiteY22" fmla="*/ 676275 h 1162181"/>
                  <a:gd name="connsiteX23" fmla="*/ 98425 w 4273550"/>
                  <a:gd name="connsiteY23" fmla="*/ 860425 h 1162181"/>
                  <a:gd name="connsiteX0" fmla="*/ 3769124 w 4175124"/>
                  <a:gd name="connsiteY0" fmla="*/ 1162181 h 1162181"/>
                  <a:gd name="connsiteX1" fmla="*/ 4175124 w 4175124"/>
                  <a:gd name="connsiteY1" fmla="*/ 504825 h 1162181"/>
                  <a:gd name="connsiteX2" fmla="*/ 3825874 w 4175124"/>
                  <a:gd name="connsiteY2" fmla="*/ 504825 h 1162181"/>
                  <a:gd name="connsiteX3" fmla="*/ 3489324 w 4175124"/>
                  <a:gd name="connsiteY3" fmla="*/ 285750 h 1162181"/>
                  <a:gd name="connsiteX4" fmla="*/ 3343274 w 4175124"/>
                  <a:gd name="connsiteY4" fmla="*/ 215900 h 1162181"/>
                  <a:gd name="connsiteX5" fmla="*/ 2901949 w 4175124"/>
                  <a:gd name="connsiteY5" fmla="*/ 69850 h 1162181"/>
                  <a:gd name="connsiteX6" fmla="*/ 2841624 w 4175124"/>
                  <a:gd name="connsiteY6" fmla="*/ 69850 h 1162181"/>
                  <a:gd name="connsiteX7" fmla="*/ 2740024 w 4175124"/>
                  <a:gd name="connsiteY7" fmla="*/ 215900 h 1162181"/>
                  <a:gd name="connsiteX8" fmla="*/ 1593849 w 4175124"/>
                  <a:gd name="connsiteY8" fmla="*/ 215900 h 1162181"/>
                  <a:gd name="connsiteX9" fmla="*/ 1546224 w 4175124"/>
                  <a:gd name="connsiteY9" fmla="*/ 130175 h 1162181"/>
                  <a:gd name="connsiteX10" fmla="*/ 1441449 w 4175124"/>
                  <a:gd name="connsiteY10" fmla="*/ 130175 h 1162181"/>
                  <a:gd name="connsiteX11" fmla="*/ 1196974 w 4175124"/>
                  <a:gd name="connsiteY11" fmla="*/ 0 h 1162181"/>
                  <a:gd name="connsiteX12" fmla="*/ 1038224 w 4175124"/>
                  <a:gd name="connsiteY12" fmla="*/ 0 h 1162181"/>
                  <a:gd name="connsiteX13" fmla="*/ 1028699 w 4175124"/>
                  <a:gd name="connsiteY13" fmla="*/ 114300 h 1162181"/>
                  <a:gd name="connsiteX14" fmla="*/ 787399 w 4175124"/>
                  <a:gd name="connsiteY14" fmla="*/ 114300 h 1162181"/>
                  <a:gd name="connsiteX15" fmla="*/ 781049 w 4175124"/>
                  <a:gd name="connsiteY15" fmla="*/ 257175 h 1162181"/>
                  <a:gd name="connsiteX16" fmla="*/ 438149 w 4175124"/>
                  <a:gd name="connsiteY16" fmla="*/ 257175 h 1162181"/>
                  <a:gd name="connsiteX17" fmla="*/ 222249 w 4175124"/>
                  <a:gd name="connsiteY17" fmla="*/ 15875 h 1162181"/>
                  <a:gd name="connsiteX18" fmla="*/ 190499 w 4175124"/>
                  <a:gd name="connsiteY18" fmla="*/ 15875 h 1162181"/>
                  <a:gd name="connsiteX19" fmla="*/ 333374 w 4175124"/>
                  <a:gd name="connsiteY19" fmla="*/ 247650 h 1162181"/>
                  <a:gd name="connsiteX20" fmla="*/ 107949 w 4175124"/>
                  <a:gd name="connsiteY20" fmla="*/ 542925 h 1162181"/>
                  <a:gd name="connsiteX21" fmla="*/ 6349 w 4175124"/>
                  <a:gd name="connsiteY21" fmla="*/ 536575 h 1162181"/>
                  <a:gd name="connsiteX22" fmla="*/ -1 w 4175124"/>
                  <a:gd name="connsiteY22" fmla="*/ 860425 h 1162181"/>
                  <a:gd name="connsiteX0" fmla="*/ 3769124 w 4175124"/>
                  <a:gd name="connsiteY0" fmla="*/ 1162181 h 1162181"/>
                  <a:gd name="connsiteX1" fmla="*/ 4175124 w 4175124"/>
                  <a:gd name="connsiteY1" fmla="*/ 504825 h 1162181"/>
                  <a:gd name="connsiteX2" fmla="*/ 3825874 w 4175124"/>
                  <a:gd name="connsiteY2" fmla="*/ 504825 h 1162181"/>
                  <a:gd name="connsiteX3" fmla="*/ 3489324 w 4175124"/>
                  <a:gd name="connsiteY3" fmla="*/ 285750 h 1162181"/>
                  <a:gd name="connsiteX4" fmla="*/ 3343274 w 4175124"/>
                  <a:gd name="connsiteY4" fmla="*/ 215900 h 1162181"/>
                  <a:gd name="connsiteX5" fmla="*/ 2901949 w 4175124"/>
                  <a:gd name="connsiteY5" fmla="*/ 69850 h 1162181"/>
                  <a:gd name="connsiteX6" fmla="*/ 2841624 w 4175124"/>
                  <a:gd name="connsiteY6" fmla="*/ 69850 h 1162181"/>
                  <a:gd name="connsiteX7" fmla="*/ 2740024 w 4175124"/>
                  <a:gd name="connsiteY7" fmla="*/ 215900 h 1162181"/>
                  <a:gd name="connsiteX8" fmla="*/ 1593849 w 4175124"/>
                  <a:gd name="connsiteY8" fmla="*/ 215900 h 1162181"/>
                  <a:gd name="connsiteX9" fmla="*/ 1546224 w 4175124"/>
                  <a:gd name="connsiteY9" fmla="*/ 130175 h 1162181"/>
                  <a:gd name="connsiteX10" fmla="*/ 1441449 w 4175124"/>
                  <a:gd name="connsiteY10" fmla="*/ 130175 h 1162181"/>
                  <a:gd name="connsiteX11" fmla="*/ 1196974 w 4175124"/>
                  <a:gd name="connsiteY11" fmla="*/ 0 h 1162181"/>
                  <a:gd name="connsiteX12" fmla="*/ 1038224 w 4175124"/>
                  <a:gd name="connsiteY12" fmla="*/ 0 h 1162181"/>
                  <a:gd name="connsiteX13" fmla="*/ 1028699 w 4175124"/>
                  <a:gd name="connsiteY13" fmla="*/ 114300 h 1162181"/>
                  <a:gd name="connsiteX14" fmla="*/ 787399 w 4175124"/>
                  <a:gd name="connsiteY14" fmla="*/ 114300 h 1162181"/>
                  <a:gd name="connsiteX15" fmla="*/ 781049 w 4175124"/>
                  <a:gd name="connsiteY15" fmla="*/ 257175 h 1162181"/>
                  <a:gd name="connsiteX16" fmla="*/ 438149 w 4175124"/>
                  <a:gd name="connsiteY16" fmla="*/ 257175 h 1162181"/>
                  <a:gd name="connsiteX17" fmla="*/ 222249 w 4175124"/>
                  <a:gd name="connsiteY17" fmla="*/ 15875 h 1162181"/>
                  <a:gd name="connsiteX18" fmla="*/ 190499 w 4175124"/>
                  <a:gd name="connsiteY18" fmla="*/ 15875 h 1162181"/>
                  <a:gd name="connsiteX19" fmla="*/ 333374 w 4175124"/>
                  <a:gd name="connsiteY19" fmla="*/ 247650 h 1162181"/>
                  <a:gd name="connsiteX20" fmla="*/ 107949 w 4175124"/>
                  <a:gd name="connsiteY20" fmla="*/ 542925 h 1162181"/>
                  <a:gd name="connsiteX21" fmla="*/ 6349 w 4175124"/>
                  <a:gd name="connsiteY21" fmla="*/ 536575 h 1162181"/>
                  <a:gd name="connsiteX22" fmla="*/ 0 w 4175124"/>
                  <a:gd name="connsiteY22" fmla="*/ 1148702 h 1162181"/>
                  <a:gd name="connsiteX0" fmla="*/ 3769124 w 4175124"/>
                  <a:gd name="connsiteY0" fmla="*/ 1162181 h 1162181"/>
                  <a:gd name="connsiteX1" fmla="*/ 4175124 w 4175124"/>
                  <a:gd name="connsiteY1" fmla="*/ 504825 h 1162181"/>
                  <a:gd name="connsiteX2" fmla="*/ 3825874 w 4175124"/>
                  <a:gd name="connsiteY2" fmla="*/ 504825 h 1162181"/>
                  <a:gd name="connsiteX3" fmla="*/ 3489324 w 4175124"/>
                  <a:gd name="connsiteY3" fmla="*/ 285750 h 1162181"/>
                  <a:gd name="connsiteX4" fmla="*/ 3343274 w 4175124"/>
                  <a:gd name="connsiteY4" fmla="*/ 215900 h 1162181"/>
                  <a:gd name="connsiteX5" fmla="*/ 2901949 w 4175124"/>
                  <a:gd name="connsiteY5" fmla="*/ 69850 h 1162181"/>
                  <a:gd name="connsiteX6" fmla="*/ 2841624 w 4175124"/>
                  <a:gd name="connsiteY6" fmla="*/ 69850 h 1162181"/>
                  <a:gd name="connsiteX7" fmla="*/ 2740024 w 4175124"/>
                  <a:gd name="connsiteY7" fmla="*/ 215900 h 1162181"/>
                  <a:gd name="connsiteX8" fmla="*/ 1593849 w 4175124"/>
                  <a:gd name="connsiteY8" fmla="*/ 215900 h 1162181"/>
                  <a:gd name="connsiteX9" fmla="*/ 1546224 w 4175124"/>
                  <a:gd name="connsiteY9" fmla="*/ 130175 h 1162181"/>
                  <a:gd name="connsiteX10" fmla="*/ 1441449 w 4175124"/>
                  <a:gd name="connsiteY10" fmla="*/ 130175 h 1162181"/>
                  <a:gd name="connsiteX11" fmla="*/ 1196974 w 4175124"/>
                  <a:gd name="connsiteY11" fmla="*/ 0 h 1162181"/>
                  <a:gd name="connsiteX12" fmla="*/ 1038224 w 4175124"/>
                  <a:gd name="connsiteY12" fmla="*/ 0 h 1162181"/>
                  <a:gd name="connsiteX13" fmla="*/ 1028699 w 4175124"/>
                  <a:gd name="connsiteY13" fmla="*/ 114300 h 1162181"/>
                  <a:gd name="connsiteX14" fmla="*/ 787399 w 4175124"/>
                  <a:gd name="connsiteY14" fmla="*/ 114300 h 1162181"/>
                  <a:gd name="connsiteX15" fmla="*/ 781049 w 4175124"/>
                  <a:gd name="connsiteY15" fmla="*/ 257175 h 1162181"/>
                  <a:gd name="connsiteX16" fmla="*/ 438149 w 4175124"/>
                  <a:gd name="connsiteY16" fmla="*/ 257175 h 1162181"/>
                  <a:gd name="connsiteX17" fmla="*/ 222249 w 4175124"/>
                  <a:gd name="connsiteY17" fmla="*/ 15875 h 1162181"/>
                  <a:gd name="connsiteX18" fmla="*/ 190499 w 4175124"/>
                  <a:gd name="connsiteY18" fmla="*/ 15875 h 1162181"/>
                  <a:gd name="connsiteX19" fmla="*/ 333374 w 4175124"/>
                  <a:gd name="connsiteY19" fmla="*/ 247650 h 1162181"/>
                  <a:gd name="connsiteX20" fmla="*/ 107949 w 4175124"/>
                  <a:gd name="connsiteY20" fmla="*/ 542925 h 1162181"/>
                  <a:gd name="connsiteX21" fmla="*/ 6349 w 4175124"/>
                  <a:gd name="connsiteY21" fmla="*/ 536575 h 1162181"/>
                  <a:gd name="connsiteX22" fmla="*/ 0 w 4175124"/>
                  <a:gd name="connsiteY22" fmla="*/ 1148702 h 1162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75124" h="1162181">
                    <a:moveTo>
                      <a:pt x="3769124" y="1162181"/>
                    </a:moveTo>
                    <a:cubicBezTo>
                      <a:pt x="3985331" y="957985"/>
                      <a:pt x="4123874" y="759979"/>
                      <a:pt x="4175124" y="504825"/>
                    </a:cubicBezTo>
                    <a:lnTo>
                      <a:pt x="3825874" y="504825"/>
                    </a:lnTo>
                    <a:lnTo>
                      <a:pt x="3489324" y="285750"/>
                    </a:lnTo>
                    <a:lnTo>
                      <a:pt x="3343274" y="215900"/>
                    </a:lnTo>
                    <a:lnTo>
                      <a:pt x="2901949" y="69850"/>
                    </a:lnTo>
                    <a:lnTo>
                      <a:pt x="2841624" y="69850"/>
                    </a:lnTo>
                    <a:lnTo>
                      <a:pt x="2740024" y="215900"/>
                    </a:lnTo>
                    <a:lnTo>
                      <a:pt x="1593849" y="215900"/>
                    </a:lnTo>
                    <a:lnTo>
                      <a:pt x="1546224" y="130175"/>
                    </a:lnTo>
                    <a:lnTo>
                      <a:pt x="1441449" y="130175"/>
                    </a:lnTo>
                    <a:lnTo>
                      <a:pt x="1196974" y="0"/>
                    </a:lnTo>
                    <a:lnTo>
                      <a:pt x="1038224" y="0"/>
                    </a:lnTo>
                    <a:lnTo>
                      <a:pt x="1028699" y="114300"/>
                    </a:lnTo>
                    <a:lnTo>
                      <a:pt x="787399" y="114300"/>
                    </a:lnTo>
                    <a:lnTo>
                      <a:pt x="781049" y="257175"/>
                    </a:lnTo>
                    <a:lnTo>
                      <a:pt x="438149" y="257175"/>
                    </a:lnTo>
                    <a:lnTo>
                      <a:pt x="222249" y="15875"/>
                    </a:lnTo>
                    <a:lnTo>
                      <a:pt x="190499" y="15875"/>
                    </a:lnTo>
                    <a:lnTo>
                      <a:pt x="333374" y="247650"/>
                    </a:lnTo>
                    <a:lnTo>
                      <a:pt x="107949" y="542925"/>
                    </a:lnTo>
                    <a:lnTo>
                      <a:pt x="6349" y="536575"/>
                    </a:lnTo>
                    <a:cubicBezTo>
                      <a:pt x="4233" y="740617"/>
                      <a:pt x="2116" y="944660"/>
                      <a:pt x="0" y="1148702"/>
                    </a:cubicBezTo>
                  </a:path>
                </a:pathLst>
              </a:custGeom>
              <a:noFill/>
              <a:ln>
                <a:solidFill>
                  <a:schemeClr val="tx2"/>
                </a:solidFill>
              </a:ln>
              <a:effectLst/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prstMaterial="matte">
                <a:bevelT w="0" h="0"/>
                <a:contourClr>
                  <a:schemeClr val="accent1">
                    <a:shade val="70000"/>
                    <a:satMod val="105000"/>
                  </a:schemeClr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67">
                  <a:solidFill>
                    <a:srgbClr val="FFFFFF"/>
                  </a:solidFill>
                  <a:latin typeface="Nokia Pure Text Light"/>
                </a:endParaRPr>
              </a:p>
            </p:txBody>
          </p:sp>
          <p:grpSp>
            <p:nvGrpSpPr>
              <p:cNvPr id="116" name="Gruppieren 126">
                <a:extLst>
                  <a:ext uri="{FF2B5EF4-FFF2-40B4-BE49-F238E27FC236}">
                    <a16:creationId xmlns:a16="http://schemas.microsoft.com/office/drawing/2014/main" id="{305A8628-6070-4BEC-B63D-353229048BDE}"/>
                  </a:ext>
                </a:extLst>
              </p:cNvPr>
              <p:cNvGrpSpPr/>
              <p:nvPr/>
            </p:nvGrpSpPr>
            <p:grpSpPr>
              <a:xfrm>
                <a:off x="3042612" y="4214942"/>
                <a:ext cx="954725" cy="35266"/>
                <a:chOff x="3265966" y="4491690"/>
                <a:chExt cx="954725" cy="35266"/>
              </a:xfrm>
            </p:grpSpPr>
            <p:sp>
              <p:nvSpPr>
                <p:cNvPr id="130" name="Freihandform: Form 342">
                  <a:extLst>
                    <a:ext uri="{FF2B5EF4-FFF2-40B4-BE49-F238E27FC236}">
                      <a16:creationId xmlns:a16="http://schemas.microsoft.com/office/drawing/2014/main" id="{79287DE9-A0C2-4A7B-8BC4-28D6E615F58C}"/>
                    </a:ext>
                  </a:extLst>
                </p:cNvPr>
                <p:cNvSpPr/>
                <p:nvPr/>
              </p:nvSpPr>
              <p:spPr>
                <a:xfrm>
                  <a:off x="3265966" y="4491690"/>
                  <a:ext cx="30992" cy="35266"/>
                </a:xfrm>
                <a:custGeom>
                  <a:avLst/>
                  <a:gdLst>
                    <a:gd name="connsiteX0" fmla="*/ 92075 w 92075"/>
                    <a:gd name="connsiteY0" fmla="*/ 0 h 104775"/>
                    <a:gd name="connsiteX1" fmla="*/ 92075 w 92075"/>
                    <a:gd name="connsiteY1" fmla="*/ 104775 h 104775"/>
                    <a:gd name="connsiteX2" fmla="*/ 0 w 92075"/>
                    <a:gd name="connsiteY2" fmla="*/ 104775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2075" h="104775">
                      <a:moveTo>
                        <a:pt x="92075" y="0"/>
                      </a:moveTo>
                      <a:lnTo>
                        <a:pt x="92075" y="104775"/>
                      </a:lnTo>
                      <a:lnTo>
                        <a:pt x="0" y="104775"/>
                      </a:lnTo>
                    </a:path>
                  </a:pathLst>
                </a:custGeom>
                <a:noFill/>
                <a:ln>
                  <a:solidFill>
                    <a:schemeClr val="tx2"/>
                  </a:solidFill>
                </a:ln>
                <a:effectLst/>
                <a:scene3d>
                  <a:camera prst="orthographicFront" fov="0">
                    <a:rot lat="0" lon="0" rev="0"/>
                  </a:camera>
                  <a:lightRig rig="threePt" dir="t">
                    <a:rot lat="0" lon="0" rev="0"/>
                  </a:lightRig>
                </a:scene3d>
                <a:sp3d prstMaterial="matte">
                  <a:bevelT w="0" h="0"/>
                  <a:contourClr>
                    <a:schemeClr val="accent1">
                      <a:shade val="70000"/>
                      <a:satMod val="105000"/>
                    </a:schemeClr>
                  </a:contourClr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FFFFFF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31" name="Freihandform: Form 343">
                  <a:extLst>
                    <a:ext uri="{FF2B5EF4-FFF2-40B4-BE49-F238E27FC236}">
                      <a16:creationId xmlns:a16="http://schemas.microsoft.com/office/drawing/2014/main" id="{3EBA2332-3C99-4F40-901C-20BD30F4041F}"/>
                    </a:ext>
                  </a:extLst>
                </p:cNvPr>
                <p:cNvSpPr/>
                <p:nvPr/>
              </p:nvSpPr>
              <p:spPr>
                <a:xfrm>
                  <a:off x="3348843" y="4491690"/>
                  <a:ext cx="30992" cy="35266"/>
                </a:xfrm>
                <a:custGeom>
                  <a:avLst/>
                  <a:gdLst>
                    <a:gd name="connsiteX0" fmla="*/ 92075 w 92075"/>
                    <a:gd name="connsiteY0" fmla="*/ 0 h 104775"/>
                    <a:gd name="connsiteX1" fmla="*/ 92075 w 92075"/>
                    <a:gd name="connsiteY1" fmla="*/ 104775 h 104775"/>
                    <a:gd name="connsiteX2" fmla="*/ 0 w 92075"/>
                    <a:gd name="connsiteY2" fmla="*/ 104775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2075" h="104775">
                      <a:moveTo>
                        <a:pt x="92075" y="0"/>
                      </a:moveTo>
                      <a:lnTo>
                        <a:pt x="92075" y="104775"/>
                      </a:lnTo>
                      <a:lnTo>
                        <a:pt x="0" y="104775"/>
                      </a:lnTo>
                    </a:path>
                  </a:pathLst>
                </a:custGeom>
                <a:noFill/>
                <a:ln>
                  <a:solidFill>
                    <a:schemeClr val="tx2"/>
                  </a:solidFill>
                </a:ln>
                <a:effectLst/>
                <a:scene3d>
                  <a:camera prst="orthographicFront" fov="0">
                    <a:rot lat="0" lon="0" rev="0"/>
                  </a:camera>
                  <a:lightRig rig="threePt" dir="t">
                    <a:rot lat="0" lon="0" rev="0"/>
                  </a:lightRig>
                </a:scene3d>
                <a:sp3d prstMaterial="matte">
                  <a:bevelT w="0" h="0"/>
                  <a:contourClr>
                    <a:schemeClr val="accent1">
                      <a:shade val="70000"/>
                      <a:satMod val="105000"/>
                    </a:schemeClr>
                  </a:contourClr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FFFFFF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32" name="Freihandform: Form 344">
                  <a:extLst>
                    <a:ext uri="{FF2B5EF4-FFF2-40B4-BE49-F238E27FC236}">
                      <a16:creationId xmlns:a16="http://schemas.microsoft.com/office/drawing/2014/main" id="{F7B4DBCB-C175-4914-AF1B-7FF6E3B5A1A8}"/>
                    </a:ext>
                  </a:extLst>
                </p:cNvPr>
                <p:cNvSpPr/>
                <p:nvPr/>
              </p:nvSpPr>
              <p:spPr>
                <a:xfrm>
                  <a:off x="3428312" y="4491690"/>
                  <a:ext cx="30992" cy="35266"/>
                </a:xfrm>
                <a:custGeom>
                  <a:avLst/>
                  <a:gdLst>
                    <a:gd name="connsiteX0" fmla="*/ 92075 w 92075"/>
                    <a:gd name="connsiteY0" fmla="*/ 0 h 104775"/>
                    <a:gd name="connsiteX1" fmla="*/ 92075 w 92075"/>
                    <a:gd name="connsiteY1" fmla="*/ 104775 h 104775"/>
                    <a:gd name="connsiteX2" fmla="*/ 0 w 92075"/>
                    <a:gd name="connsiteY2" fmla="*/ 104775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2075" h="104775">
                      <a:moveTo>
                        <a:pt x="92075" y="0"/>
                      </a:moveTo>
                      <a:lnTo>
                        <a:pt x="92075" y="104775"/>
                      </a:lnTo>
                      <a:lnTo>
                        <a:pt x="0" y="104775"/>
                      </a:lnTo>
                    </a:path>
                  </a:pathLst>
                </a:custGeom>
                <a:noFill/>
                <a:ln>
                  <a:solidFill>
                    <a:schemeClr val="tx2"/>
                  </a:solidFill>
                </a:ln>
                <a:effectLst/>
                <a:scene3d>
                  <a:camera prst="orthographicFront" fov="0">
                    <a:rot lat="0" lon="0" rev="0"/>
                  </a:camera>
                  <a:lightRig rig="threePt" dir="t">
                    <a:rot lat="0" lon="0" rev="0"/>
                  </a:lightRig>
                </a:scene3d>
                <a:sp3d prstMaterial="matte">
                  <a:bevelT w="0" h="0"/>
                  <a:contourClr>
                    <a:schemeClr val="accent1">
                      <a:shade val="70000"/>
                      <a:satMod val="105000"/>
                    </a:schemeClr>
                  </a:contourClr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FFFFFF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33" name="Freihandform: Form 345">
                  <a:extLst>
                    <a:ext uri="{FF2B5EF4-FFF2-40B4-BE49-F238E27FC236}">
                      <a16:creationId xmlns:a16="http://schemas.microsoft.com/office/drawing/2014/main" id="{B7749E3C-33C7-4825-B03C-C910FF908C75}"/>
                    </a:ext>
                  </a:extLst>
                </p:cNvPr>
                <p:cNvSpPr/>
                <p:nvPr/>
              </p:nvSpPr>
              <p:spPr>
                <a:xfrm>
                  <a:off x="3511189" y="4491690"/>
                  <a:ext cx="30992" cy="35266"/>
                </a:xfrm>
                <a:custGeom>
                  <a:avLst/>
                  <a:gdLst>
                    <a:gd name="connsiteX0" fmla="*/ 92075 w 92075"/>
                    <a:gd name="connsiteY0" fmla="*/ 0 h 104775"/>
                    <a:gd name="connsiteX1" fmla="*/ 92075 w 92075"/>
                    <a:gd name="connsiteY1" fmla="*/ 104775 h 104775"/>
                    <a:gd name="connsiteX2" fmla="*/ 0 w 92075"/>
                    <a:gd name="connsiteY2" fmla="*/ 104775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2075" h="104775">
                      <a:moveTo>
                        <a:pt x="92075" y="0"/>
                      </a:moveTo>
                      <a:lnTo>
                        <a:pt x="92075" y="104775"/>
                      </a:lnTo>
                      <a:lnTo>
                        <a:pt x="0" y="104775"/>
                      </a:lnTo>
                    </a:path>
                  </a:pathLst>
                </a:custGeom>
                <a:noFill/>
                <a:ln>
                  <a:solidFill>
                    <a:schemeClr val="tx2"/>
                  </a:solidFill>
                </a:ln>
                <a:effectLst/>
                <a:scene3d>
                  <a:camera prst="orthographicFront" fov="0">
                    <a:rot lat="0" lon="0" rev="0"/>
                  </a:camera>
                  <a:lightRig rig="threePt" dir="t">
                    <a:rot lat="0" lon="0" rev="0"/>
                  </a:lightRig>
                </a:scene3d>
                <a:sp3d prstMaterial="matte">
                  <a:bevelT w="0" h="0"/>
                  <a:contourClr>
                    <a:schemeClr val="accent1">
                      <a:shade val="70000"/>
                      <a:satMod val="105000"/>
                    </a:schemeClr>
                  </a:contourClr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FFFFFF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34" name="Freihandform: Form 346">
                  <a:extLst>
                    <a:ext uri="{FF2B5EF4-FFF2-40B4-BE49-F238E27FC236}">
                      <a16:creationId xmlns:a16="http://schemas.microsoft.com/office/drawing/2014/main" id="{EEC1FA95-77D5-4286-9332-39495F5094D9}"/>
                    </a:ext>
                  </a:extLst>
                </p:cNvPr>
                <p:cNvSpPr/>
                <p:nvPr/>
              </p:nvSpPr>
              <p:spPr>
                <a:xfrm>
                  <a:off x="3590352" y="4491690"/>
                  <a:ext cx="30992" cy="35266"/>
                </a:xfrm>
                <a:custGeom>
                  <a:avLst/>
                  <a:gdLst>
                    <a:gd name="connsiteX0" fmla="*/ 92075 w 92075"/>
                    <a:gd name="connsiteY0" fmla="*/ 0 h 104775"/>
                    <a:gd name="connsiteX1" fmla="*/ 92075 w 92075"/>
                    <a:gd name="connsiteY1" fmla="*/ 104775 h 104775"/>
                    <a:gd name="connsiteX2" fmla="*/ 0 w 92075"/>
                    <a:gd name="connsiteY2" fmla="*/ 104775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2075" h="104775">
                      <a:moveTo>
                        <a:pt x="92075" y="0"/>
                      </a:moveTo>
                      <a:lnTo>
                        <a:pt x="92075" y="104775"/>
                      </a:lnTo>
                      <a:lnTo>
                        <a:pt x="0" y="104775"/>
                      </a:lnTo>
                    </a:path>
                  </a:pathLst>
                </a:custGeom>
                <a:noFill/>
                <a:ln>
                  <a:solidFill>
                    <a:schemeClr val="tx2"/>
                  </a:solidFill>
                </a:ln>
                <a:effectLst/>
                <a:scene3d>
                  <a:camera prst="orthographicFront" fov="0">
                    <a:rot lat="0" lon="0" rev="0"/>
                  </a:camera>
                  <a:lightRig rig="threePt" dir="t">
                    <a:rot lat="0" lon="0" rev="0"/>
                  </a:lightRig>
                </a:scene3d>
                <a:sp3d prstMaterial="matte">
                  <a:bevelT w="0" h="0"/>
                  <a:contourClr>
                    <a:schemeClr val="accent1">
                      <a:shade val="70000"/>
                      <a:satMod val="105000"/>
                    </a:schemeClr>
                  </a:contourClr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FFFFFF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35" name="Freihandform: Form 347">
                  <a:extLst>
                    <a:ext uri="{FF2B5EF4-FFF2-40B4-BE49-F238E27FC236}">
                      <a16:creationId xmlns:a16="http://schemas.microsoft.com/office/drawing/2014/main" id="{4C609306-0F44-4C84-935F-B266F067A884}"/>
                    </a:ext>
                  </a:extLst>
                </p:cNvPr>
                <p:cNvSpPr/>
                <p:nvPr/>
              </p:nvSpPr>
              <p:spPr>
                <a:xfrm>
                  <a:off x="3673229" y="4491690"/>
                  <a:ext cx="30992" cy="35266"/>
                </a:xfrm>
                <a:custGeom>
                  <a:avLst/>
                  <a:gdLst>
                    <a:gd name="connsiteX0" fmla="*/ 92075 w 92075"/>
                    <a:gd name="connsiteY0" fmla="*/ 0 h 104775"/>
                    <a:gd name="connsiteX1" fmla="*/ 92075 w 92075"/>
                    <a:gd name="connsiteY1" fmla="*/ 104775 h 104775"/>
                    <a:gd name="connsiteX2" fmla="*/ 0 w 92075"/>
                    <a:gd name="connsiteY2" fmla="*/ 104775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2075" h="104775">
                      <a:moveTo>
                        <a:pt x="92075" y="0"/>
                      </a:moveTo>
                      <a:lnTo>
                        <a:pt x="92075" y="104775"/>
                      </a:lnTo>
                      <a:lnTo>
                        <a:pt x="0" y="104775"/>
                      </a:lnTo>
                    </a:path>
                  </a:pathLst>
                </a:custGeom>
                <a:noFill/>
                <a:ln>
                  <a:solidFill>
                    <a:schemeClr val="tx2"/>
                  </a:solidFill>
                </a:ln>
                <a:effectLst/>
                <a:scene3d>
                  <a:camera prst="orthographicFront" fov="0">
                    <a:rot lat="0" lon="0" rev="0"/>
                  </a:camera>
                  <a:lightRig rig="threePt" dir="t">
                    <a:rot lat="0" lon="0" rev="0"/>
                  </a:lightRig>
                </a:scene3d>
                <a:sp3d prstMaterial="matte">
                  <a:bevelT w="0" h="0"/>
                  <a:contourClr>
                    <a:schemeClr val="accent1">
                      <a:shade val="70000"/>
                      <a:satMod val="105000"/>
                    </a:schemeClr>
                  </a:contourClr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FFFFFF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36" name="Freihandform: Form 348">
                  <a:extLst>
                    <a:ext uri="{FF2B5EF4-FFF2-40B4-BE49-F238E27FC236}">
                      <a16:creationId xmlns:a16="http://schemas.microsoft.com/office/drawing/2014/main" id="{D2688A17-A979-41DE-AE22-0DF8D50DE3CF}"/>
                    </a:ext>
                  </a:extLst>
                </p:cNvPr>
                <p:cNvSpPr/>
                <p:nvPr/>
              </p:nvSpPr>
              <p:spPr>
                <a:xfrm>
                  <a:off x="3750264" y="4491690"/>
                  <a:ext cx="30992" cy="35266"/>
                </a:xfrm>
                <a:custGeom>
                  <a:avLst/>
                  <a:gdLst>
                    <a:gd name="connsiteX0" fmla="*/ 92075 w 92075"/>
                    <a:gd name="connsiteY0" fmla="*/ 0 h 104775"/>
                    <a:gd name="connsiteX1" fmla="*/ 92075 w 92075"/>
                    <a:gd name="connsiteY1" fmla="*/ 104775 h 104775"/>
                    <a:gd name="connsiteX2" fmla="*/ 0 w 92075"/>
                    <a:gd name="connsiteY2" fmla="*/ 104775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2075" h="104775">
                      <a:moveTo>
                        <a:pt x="92075" y="0"/>
                      </a:moveTo>
                      <a:lnTo>
                        <a:pt x="92075" y="104775"/>
                      </a:lnTo>
                      <a:lnTo>
                        <a:pt x="0" y="104775"/>
                      </a:lnTo>
                    </a:path>
                  </a:pathLst>
                </a:custGeom>
                <a:noFill/>
                <a:ln>
                  <a:solidFill>
                    <a:schemeClr val="tx2"/>
                  </a:solidFill>
                </a:ln>
                <a:effectLst/>
                <a:scene3d>
                  <a:camera prst="orthographicFront" fov="0">
                    <a:rot lat="0" lon="0" rev="0"/>
                  </a:camera>
                  <a:lightRig rig="threePt" dir="t">
                    <a:rot lat="0" lon="0" rev="0"/>
                  </a:lightRig>
                </a:scene3d>
                <a:sp3d prstMaterial="matte">
                  <a:bevelT w="0" h="0"/>
                  <a:contourClr>
                    <a:schemeClr val="accent1">
                      <a:shade val="70000"/>
                      <a:satMod val="105000"/>
                    </a:schemeClr>
                  </a:contourClr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FFFFFF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37" name="Freihandform: Form 349">
                  <a:extLst>
                    <a:ext uri="{FF2B5EF4-FFF2-40B4-BE49-F238E27FC236}">
                      <a16:creationId xmlns:a16="http://schemas.microsoft.com/office/drawing/2014/main" id="{DC039DA0-7671-42E4-907C-90BFF10C7D3D}"/>
                    </a:ext>
                  </a:extLst>
                </p:cNvPr>
                <p:cNvSpPr/>
                <p:nvPr/>
              </p:nvSpPr>
              <p:spPr>
                <a:xfrm>
                  <a:off x="3833141" y="4491690"/>
                  <a:ext cx="30992" cy="35266"/>
                </a:xfrm>
                <a:custGeom>
                  <a:avLst/>
                  <a:gdLst>
                    <a:gd name="connsiteX0" fmla="*/ 92075 w 92075"/>
                    <a:gd name="connsiteY0" fmla="*/ 0 h 104775"/>
                    <a:gd name="connsiteX1" fmla="*/ 92075 w 92075"/>
                    <a:gd name="connsiteY1" fmla="*/ 104775 h 104775"/>
                    <a:gd name="connsiteX2" fmla="*/ 0 w 92075"/>
                    <a:gd name="connsiteY2" fmla="*/ 104775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2075" h="104775">
                      <a:moveTo>
                        <a:pt x="92075" y="0"/>
                      </a:moveTo>
                      <a:lnTo>
                        <a:pt x="92075" y="104775"/>
                      </a:lnTo>
                      <a:lnTo>
                        <a:pt x="0" y="104775"/>
                      </a:lnTo>
                    </a:path>
                  </a:pathLst>
                </a:custGeom>
                <a:noFill/>
                <a:ln>
                  <a:solidFill>
                    <a:schemeClr val="tx2"/>
                  </a:solidFill>
                </a:ln>
                <a:effectLst/>
                <a:scene3d>
                  <a:camera prst="orthographicFront" fov="0">
                    <a:rot lat="0" lon="0" rev="0"/>
                  </a:camera>
                  <a:lightRig rig="threePt" dir="t">
                    <a:rot lat="0" lon="0" rev="0"/>
                  </a:lightRig>
                </a:scene3d>
                <a:sp3d prstMaterial="matte">
                  <a:bevelT w="0" h="0"/>
                  <a:contourClr>
                    <a:schemeClr val="accent1">
                      <a:shade val="70000"/>
                      <a:satMod val="105000"/>
                    </a:schemeClr>
                  </a:contourClr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FFFFFF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38" name="Freihandform: Form 350">
                  <a:extLst>
                    <a:ext uri="{FF2B5EF4-FFF2-40B4-BE49-F238E27FC236}">
                      <a16:creationId xmlns:a16="http://schemas.microsoft.com/office/drawing/2014/main" id="{4DC2768F-7A55-45D2-B4A6-FA7E71DBD496}"/>
                    </a:ext>
                  </a:extLst>
                </p:cNvPr>
                <p:cNvSpPr/>
                <p:nvPr/>
              </p:nvSpPr>
              <p:spPr>
                <a:xfrm>
                  <a:off x="3909680" y="4491690"/>
                  <a:ext cx="30992" cy="35266"/>
                </a:xfrm>
                <a:custGeom>
                  <a:avLst/>
                  <a:gdLst>
                    <a:gd name="connsiteX0" fmla="*/ 92075 w 92075"/>
                    <a:gd name="connsiteY0" fmla="*/ 0 h 104775"/>
                    <a:gd name="connsiteX1" fmla="*/ 92075 w 92075"/>
                    <a:gd name="connsiteY1" fmla="*/ 104775 h 104775"/>
                    <a:gd name="connsiteX2" fmla="*/ 0 w 92075"/>
                    <a:gd name="connsiteY2" fmla="*/ 104775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2075" h="104775">
                      <a:moveTo>
                        <a:pt x="92075" y="0"/>
                      </a:moveTo>
                      <a:lnTo>
                        <a:pt x="92075" y="104775"/>
                      </a:lnTo>
                      <a:lnTo>
                        <a:pt x="0" y="104775"/>
                      </a:lnTo>
                    </a:path>
                  </a:pathLst>
                </a:custGeom>
                <a:noFill/>
                <a:ln>
                  <a:solidFill>
                    <a:schemeClr val="tx2"/>
                  </a:solidFill>
                </a:ln>
                <a:effectLst/>
                <a:scene3d>
                  <a:camera prst="orthographicFront" fov="0">
                    <a:rot lat="0" lon="0" rev="0"/>
                  </a:camera>
                  <a:lightRig rig="threePt" dir="t">
                    <a:rot lat="0" lon="0" rev="0"/>
                  </a:lightRig>
                </a:scene3d>
                <a:sp3d prstMaterial="matte">
                  <a:bevelT w="0" h="0"/>
                  <a:contourClr>
                    <a:schemeClr val="accent1">
                      <a:shade val="70000"/>
                      <a:satMod val="105000"/>
                    </a:schemeClr>
                  </a:contourClr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FFFFFF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39" name="Freihandform: Form 351">
                  <a:extLst>
                    <a:ext uri="{FF2B5EF4-FFF2-40B4-BE49-F238E27FC236}">
                      <a16:creationId xmlns:a16="http://schemas.microsoft.com/office/drawing/2014/main" id="{A74F58C2-12E5-4C46-A835-420279974CF7}"/>
                    </a:ext>
                  </a:extLst>
                </p:cNvPr>
                <p:cNvSpPr/>
                <p:nvPr/>
              </p:nvSpPr>
              <p:spPr>
                <a:xfrm>
                  <a:off x="4030283" y="4491690"/>
                  <a:ext cx="30992" cy="35266"/>
                </a:xfrm>
                <a:custGeom>
                  <a:avLst/>
                  <a:gdLst>
                    <a:gd name="connsiteX0" fmla="*/ 92075 w 92075"/>
                    <a:gd name="connsiteY0" fmla="*/ 0 h 104775"/>
                    <a:gd name="connsiteX1" fmla="*/ 92075 w 92075"/>
                    <a:gd name="connsiteY1" fmla="*/ 104775 h 104775"/>
                    <a:gd name="connsiteX2" fmla="*/ 0 w 92075"/>
                    <a:gd name="connsiteY2" fmla="*/ 104775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2075" h="104775">
                      <a:moveTo>
                        <a:pt x="92075" y="0"/>
                      </a:moveTo>
                      <a:lnTo>
                        <a:pt x="92075" y="104775"/>
                      </a:lnTo>
                      <a:lnTo>
                        <a:pt x="0" y="104775"/>
                      </a:lnTo>
                    </a:path>
                  </a:pathLst>
                </a:custGeom>
                <a:noFill/>
                <a:ln>
                  <a:solidFill>
                    <a:schemeClr val="tx2"/>
                  </a:solidFill>
                </a:ln>
                <a:effectLst/>
                <a:scene3d>
                  <a:camera prst="orthographicFront" fov="0">
                    <a:rot lat="0" lon="0" rev="0"/>
                  </a:camera>
                  <a:lightRig rig="threePt" dir="t">
                    <a:rot lat="0" lon="0" rev="0"/>
                  </a:lightRig>
                </a:scene3d>
                <a:sp3d prstMaterial="matte">
                  <a:bevelT w="0" h="0"/>
                  <a:contourClr>
                    <a:schemeClr val="accent1">
                      <a:shade val="70000"/>
                      <a:satMod val="105000"/>
                    </a:schemeClr>
                  </a:contourClr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FFFFFF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40" name="Freihandform: Form 352">
                  <a:extLst>
                    <a:ext uri="{FF2B5EF4-FFF2-40B4-BE49-F238E27FC236}">
                      <a16:creationId xmlns:a16="http://schemas.microsoft.com/office/drawing/2014/main" id="{23AE2A74-A797-430B-A14E-BF31DD0B2A68}"/>
                    </a:ext>
                  </a:extLst>
                </p:cNvPr>
                <p:cNvSpPr/>
                <p:nvPr/>
              </p:nvSpPr>
              <p:spPr>
                <a:xfrm>
                  <a:off x="4113160" y="4491690"/>
                  <a:ext cx="30992" cy="35266"/>
                </a:xfrm>
                <a:custGeom>
                  <a:avLst/>
                  <a:gdLst>
                    <a:gd name="connsiteX0" fmla="*/ 92075 w 92075"/>
                    <a:gd name="connsiteY0" fmla="*/ 0 h 104775"/>
                    <a:gd name="connsiteX1" fmla="*/ 92075 w 92075"/>
                    <a:gd name="connsiteY1" fmla="*/ 104775 h 104775"/>
                    <a:gd name="connsiteX2" fmla="*/ 0 w 92075"/>
                    <a:gd name="connsiteY2" fmla="*/ 104775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2075" h="104775">
                      <a:moveTo>
                        <a:pt x="92075" y="0"/>
                      </a:moveTo>
                      <a:lnTo>
                        <a:pt x="92075" y="104775"/>
                      </a:lnTo>
                      <a:lnTo>
                        <a:pt x="0" y="104775"/>
                      </a:lnTo>
                    </a:path>
                  </a:pathLst>
                </a:custGeom>
                <a:noFill/>
                <a:ln>
                  <a:solidFill>
                    <a:schemeClr val="tx2"/>
                  </a:solidFill>
                </a:ln>
                <a:effectLst/>
                <a:scene3d>
                  <a:camera prst="orthographicFront" fov="0">
                    <a:rot lat="0" lon="0" rev="0"/>
                  </a:camera>
                  <a:lightRig rig="threePt" dir="t">
                    <a:rot lat="0" lon="0" rev="0"/>
                  </a:lightRig>
                </a:scene3d>
                <a:sp3d prstMaterial="matte">
                  <a:bevelT w="0" h="0"/>
                  <a:contourClr>
                    <a:schemeClr val="accent1">
                      <a:shade val="70000"/>
                      <a:satMod val="105000"/>
                    </a:schemeClr>
                  </a:contourClr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FFFFFF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41" name="Freihandform: Form 353">
                  <a:extLst>
                    <a:ext uri="{FF2B5EF4-FFF2-40B4-BE49-F238E27FC236}">
                      <a16:creationId xmlns:a16="http://schemas.microsoft.com/office/drawing/2014/main" id="{082B3B10-FE8B-42E3-B31A-CDC1515881AE}"/>
                    </a:ext>
                  </a:extLst>
                </p:cNvPr>
                <p:cNvSpPr/>
                <p:nvPr/>
              </p:nvSpPr>
              <p:spPr>
                <a:xfrm>
                  <a:off x="4189699" y="4491690"/>
                  <a:ext cx="30992" cy="35266"/>
                </a:xfrm>
                <a:custGeom>
                  <a:avLst/>
                  <a:gdLst>
                    <a:gd name="connsiteX0" fmla="*/ 92075 w 92075"/>
                    <a:gd name="connsiteY0" fmla="*/ 0 h 104775"/>
                    <a:gd name="connsiteX1" fmla="*/ 92075 w 92075"/>
                    <a:gd name="connsiteY1" fmla="*/ 104775 h 104775"/>
                    <a:gd name="connsiteX2" fmla="*/ 0 w 92075"/>
                    <a:gd name="connsiteY2" fmla="*/ 104775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2075" h="104775">
                      <a:moveTo>
                        <a:pt x="92075" y="0"/>
                      </a:moveTo>
                      <a:lnTo>
                        <a:pt x="92075" y="104775"/>
                      </a:lnTo>
                      <a:lnTo>
                        <a:pt x="0" y="104775"/>
                      </a:lnTo>
                    </a:path>
                  </a:pathLst>
                </a:custGeom>
                <a:noFill/>
                <a:ln>
                  <a:solidFill>
                    <a:schemeClr val="tx2"/>
                  </a:solidFill>
                </a:ln>
                <a:effectLst/>
                <a:scene3d>
                  <a:camera prst="orthographicFront" fov="0">
                    <a:rot lat="0" lon="0" rev="0"/>
                  </a:camera>
                  <a:lightRig rig="threePt" dir="t">
                    <a:rot lat="0" lon="0" rev="0"/>
                  </a:lightRig>
                </a:scene3d>
                <a:sp3d prstMaterial="matte">
                  <a:bevelT w="0" h="0"/>
                  <a:contourClr>
                    <a:schemeClr val="accent1">
                      <a:shade val="70000"/>
                      <a:satMod val="105000"/>
                    </a:schemeClr>
                  </a:contourClr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FFFFFF"/>
                    </a:solidFill>
                    <a:latin typeface="Nokia Pure Text Light"/>
                  </a:endParaRPr>
                </a:p>
              </p:txBody>
            </p:sp>
          </p:grpSp>
          <p:grpSp>
            <p:nvGrpSpPr>
              <p:cNvPr id="117" name="Gruppieren 377">
                <a:extLst>
                  <a:ext uri="{FF2B5EF4-FFF2-40B4-BE49-F238E27FC236}">
                    <a16:creationId xmlns:a16="http://schemas.microsoft.com/office/drawing/2014/main" id="{CC9A4F4A-91BD-4803-B2AD-35B7027F048F}"/>
                  </a:ext>
                </a:extLst>
              </p:cNvPr>
              <p:cNvGrpSpPr/>
              <p:nvPr/>
            </p:nvGrpSpPr>
            <p:grpSpPr>
              <a:xfrm>
                <a:off x="3072917" y="4275633"/>
                <a:ext cx="954725" cy="35266"/>
                <a:chOff x="3265966" y="4491690"/>
                <a:chExt cx="954725" cy="35266"/>
              </a:xfrm>
            </p:grpSpPr>
            <p:sp>
              <p:nvSpPr>
                <p:cNvPr id="118" name="Freihandform: Form 378">
                  <a:extLst>
                    <a:ext uri="{FF2B5EF4-FFF2-40B4-BE49-F238E27FC236}">
                      <a16:creationId xmlns:a16="http://schemas.microsoft.com/office/drawing/2014/main" id="{845BDE06-C5EB-4531-B8A8-814E1C8E45FB}"/>
                    </a:ext>
                  </a:extLst>
                </p:cNvPr>
                <p:cNvSpPr/>
                <p:nvPr/>
              </p:nvSpPr>
              <p:spPr>
                <a:xfrm>
                  <a:off x="3265966" y="4491690"/>
                  <a:ext cx="30992" cy="35266"/>
                </a:xfrm>
                <a:custGeom>
                  <a:avLst/>
                  <a:gdLst>
                    <a:gd name="connsiteX0" fmla="*/ 92075 w 92075"/>
                    <a:gd name="connsiteY0" fmla="*/ 0 h 104775"/>
                    <a:gd name="connsiteX1" fmla="*/ 92075 w 92075"/>
                    <a:gd name="connsiteY1" fmla="*/ 104775 h 104775"/>
                    <a:gd name="connsiteX2" fmla="*/ 0 w 92075"/>
                    <a:gd name="connsiteY2" fmla="*/ 104775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2075" h="104775">
                      <a:moveTo>
                        <a:pt x="92075" y="0"/>
                      </a:moveTo>
                      <a:lnTo>
                        <a:pt x="92075" y="104775"/>
                      </a:lnTo>
                      <a:lnTo>
                        <a:pt x="0" y="104775"/>
                      </a:lnTo>
                    </a:path>
                  </a:pathLst>
                </a:custGeom>
                <a:noFill/>
                <a:ln>
                  <a:solidFill>
                    <a:schemeClr val="tx2"/>
                  </a:solidFill>
                </a:ln>
                <a:effectLst/>
                <a:scene3d>
                  <a:camera prst="orthographicFront" fov="0">
                    <a:rot lat="0" lon="0" rev="0"/>
                  </a:camera>
                  <a:lightRig rig="threePt" dir="t">
                    <a:rot lat="0" lon="0" rev="0"/>
                  </a:lightRig>
                </a:scene3d>
                <a:sp3d prstMaterial="matte">
                  <a:bevelT w="0" h="0"/>
                  <a:contourClr>
                    <a:schemeClr val="accent1">
                      <a:shade val="70000"/>
                      <a:satMod val="105000"/>
                    </a:schemeClr>
                  </a:contourClr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FFFFFF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19" name="Freihandform: Form 379">
                  <a:extLst>
                    <a:ext uri="{FF2B5EF4-FFF2-40B4-BE49-F238E27FC236}">
                      <a16:creationId xmlns:a16="http://schemas.microsoft.com/office/drawing/2014/main" id="{9CB6E15B-33EF-48F2-BD4B-672EF0F43328}"/>
                    </a:ext>
                  </a:extLst>
                </p:cNvPr>
                <p:cNvSpPr/>
                <p:nvPr/>
              </p:nvSpPr>
              <p:spPr>
                <a:xfrm>
                  <a:off x="3348843" y="4491690"/>
                  <a:ext cx="30992" cy="35266"/>
                </a:xfrm>
                <a:custGeom>
                  <a:avLst/>
                  <a:gdLst>
                    <a:gd name="connsiteX0" fmla="*/ 92075 w 92075"/>
                    <a:gd name="connsiteY0" fmla="*/ 0 h 104775"/>
                    <a:gd name="connsiteX1" fmla="*/ 92075 w 92075"/>
                    <a:gd name="connsiteY1" fmla="*/ 104775 h 104775"/>
                    <a:gd name="connsiteX2" fmla="*/ 0 w 92075"/>
                    <a:gd name="connsiteY2" fmla="*/ 104775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2075" h="104775">
                      <a:moveTo>
                        <a:pt x="92075" y="0"/>
                      </a:moveTo>
                      <a:lnTo>
                        <a:pt x="92075" y="104775"/>
                      </a:lnTo>
                      <a:lnTo>
                        <a:pt x="0" y="104775"/>
                      </a:lnTo>
                    </a:path>
                  </a:pathLst>
                </a:custGeom>
                <a:noFill/>
                <a:ln>
                  <a:solidFill>
                    <a:schemeClr val="tx2"/>
                  </a:solidFill>
                </a:ln>
                <a:effectLst/>
                <a:scene3d>
                  <a:camera prst="orthographicFront" fov="0">
                    <a:rot lat="0" lon="0" rev="0"/>
                  </a:camera>
                  <a:lightRig rig="threePt" dir="t">
                    <a:rot lat="0" lon="0" rev="0"/>
                  </a:lightRig>
                </a:scene3d>
                <a:sp3d prstMaterial="matte">
                  <a:bevelT w="0" h="0"/>
                  <a:contourClr>
                    <a:schemeClr val="accent1">
                      <a:shade val="70000"/>
                      <a:satMod val="105000"/>
                    </a:schemeClr>
                  </a:contourClr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FFFFFF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20" name="Freihandform: Form 380">
                  <a:extLst>
                    <a:ext uri="{FF2B5EF4-FFF2-40B4-BE49-F238E27FC236}">
                      <a16:creationId xmlns:a16="http://schemas.microsoft.com/office/drawing/2014/main" id="{FDB0D585-9469-4E1E-8DEC-8D01713C60E2}"/>
                    </a:ext>
                  </a:extLst>
                </p:cNvPr>
                <p:cNvSpPr/>
                <p:nvPr/>
              </p:nvSpPr>
              <p:spPr>
                <a:xfrm>
                  <a:off x="3428312" y="4491690"/>
                  <a:ext cx="30992" cy="35266"/>
                </a:xfrm>
                <a:custGeom>
                  <a:avLst/>
                  <a:gdLst>
                    <a:gd name="connsiteX0" fmla="*/ 92075 w 92075"/>
                    <a:gd name="connsiteY0" fmla="*/ 0 h 104775"/>
                    <a:gd name="connsiteX1" fmla="*/ 92075 w 92075"/>
                    <a:gd name="connsiteY1" fmla="*/ 104775 h 104775"/>
                    <a:gd name="connsiteX2" fmla="*/ 0 w 92075"/>
                    <a:gd name="connsiteY2" fmla="*/ 104775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2075" h="104775">
                      <a:moveTo>
                        <a:pt x="92075" y="0"/>
                      </a:moveTo>
                      <a:lnTo>
                        <a:pt x="92075" y="104775"/>
                      </a:lnTo>
                      <a:lnTo>
                        <a:pt x="0" y="104775"/>
                      </a:lnTo>
                    </a:path>
                  </a:pathLst>
                </a:custGeom>
                <a:noFill/>
                <a:ln>
                  <a:solidFill>
                    <a:schemeClr val="tx2"/>
                  </a:solidFill>
                </a:ln>
                <a:effectLst/>
                <a:scene3d>
                  <a:camera prst="orthographicFront" fov="0">
                    <a:rot lat="0" lon="0" rev="0"/>
                  </a:camera>
                  <a:lightRig rig="threePt" dir="t">
                    <a:rot lat="0" lon="0" rev="0"/>
                  </a:lightRig>
                </a:scene3d>
                <a:sp3d prstMaterial="matte">
                  <a:bevelT w="0" h="0"/>
                  <a:contourClr>
                    <a:schemeClr val="accent1">
                      <a:shade val="70000"/>
                      <a:satMod val="105000"/>
                    </a:schemeClr>
                  </a:contourClr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FFFFFF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21" name="Freihandform: Form 381">
                  <a:extLst>
                    <a:ext uri="{FF2B5EF4-FFF2-40B4-BE49-F238E27FC236}">
                      <a16:creationId xmlns:a16="http://schemas.microsoft.com/office/drawing/2014/main" id="{2B15F1DB-C487-4532-89B8-D196D0D78F64}"/>
                    </a:ext>
                  </a:extLst>
                </p:cNvPr>
                <p:cNvSpPr/>
                <p:nvPr/>
              </p:nvSpPr>
              <p:spPr>
                <a:xfrm>
                  <a:off x="3511189" y="4491690"/>
                  <a:ext cx="30992" cy="35266"/>
                </a:xfrm>
                <a:custGeom>
                  <a:avLst/>
                  <a:gdLst>
                    <a:gd name="connsiteX0" fmla="*/ 92075 w 92075"/>
                    <a:gd name="connsiteY0" fmla="*/ 0 h 104775"/>
                    <a:gd name="connsiteX1" fmla="*/ 92075 w 92075"/>
                    <a:gd name="connsiteY1" fmla="*/ 104775 h 104775"/>
                    <a:gd name="connsiteX2" fmla="*/ 0 w 92075"/>
                    <a:gd name="connsiteY2" fmla="*/ 104775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2075" h="104775">
                      <a:moveTo>
                        <a:pt x="92075" y="0"/>
                      </a:moveTo>
                      <a:lnTo>
                        <a:pt x="92075" y="104775"/>
                      </a:lnTo>
                      <a:lnTo>
                        <a:pt x="0" y="104775"/>
                      </a:lnTo>
                    </a:path>
                  </a:pathLst>
                </a:custGeom>
                <a:noFill/>
                <a:ln>
                  <a:solidFill>
                    <a:schemeClr val="tx2"/>
                  </a:solidFill>
                </a:ln>
                <a:effectLst/>
                <a:scene3d>
                  <a:camera prst="orthographicFront" fov="0">
                    <a:rot lat="0" lon="0" rev="0"/>
                  </a:camera>
                  <a:lightRig rig="threePt" dir="t">
                    <a:rot lat="0" lon="0" rev="0"/>
                  </a:lightRig>
                </a:scene3d>
                <a:sp3d prstMaterial="matte">
                  <a:bevelT w="0" h="0"/>
                  <a:contourClr>
                    <a:schemeClr val="accent1">
                      <a:shade val="70000"/>
                      <a:satMod val="105000"/>
                    </a:schemeClr>
                  </a:contourClr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FFFFFF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22" name="Freihandform: Form 382">
                  <a:extLst>
                    <a:ext uri="{FF2B5EF4-FFF2-40B4-BE49-F238E27FC236}">
                      <a16:creationId xmlns:a16="http://schemas.microsoft.com/office/drawing/2014/main" id="{FC0CAC65-2790-4B9F-8466-6F50B17B6925}"/>
                    </a:ext>
                  </a:extLst>
                </p:cNvPr>
                <p:cNvSpPr/>
                <p:nvPr/>
              </p:nvSpPr>
              <p:spPr>
                <a:xfrm>
                  <a:off x="3590352" y="4491690"/>
                  <a:ext cx="30992" cy="35266"/>
                </a:xfrm>
                <a:custGeom>
                  <a:avLst/>
                  <a:gdLst>
                    <a:gd name="connsiteX0" fmla="*/ 92075 w 92075"/>
                    <a:gd name="connsiteY0" fmla="*/ 0 h 104775"/>
                    <a:gd name="connsiteX1" fmla="*/ 92075 w 92075"/>
                    <a:gd name="connsiteY1" fmla="*/ 104775 h 104775"/>
                    <a:gd name="connsiteX2" fmla="*/ 0 w 92075"/>
                    <a:gd name="connsiteY2" fmla="*/ 104775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2075" h="104775">
                      <a:moveTo>
                        <a:pt x="92075" y="0"/>
                      </a:moveTo>
                      <a:lnTo>
                        <a:pt x="92075" y="104775"/>
                      </a:lnTo>
                      <a:lnTo>
                        <a:pt x="0" y="104775"/>
                      </a:lnTo>
                    </a:path>
                  </a:pathLst>
                </a:custGeom>
                <a:noFill/>
                <a:ln>
                  <a:solidFill>
                    <a:schemeClr val="tx2"/>
                  </a:solidFill>
                </a:ln>
                <a:effectLst/>
                <a:scene3d>
                  <a:camera prst="orthographicFront" fov="0">
                    <a:rot lat="0" lon="0" rev="0"/>
                  </a:camera>
                  <a:lightRig rig="threePt" dir="t">
                    <a:rot lat="0" lon="0" rev="0"/>
                  </a:lightRig>
                </a:scene3d>
                <a:sp3d prstMaterial="matte">
                  <a:bevelT w="0" h="0"/>
                  <a:contourClr>
                    <a:schemeClr val="accent1">
                      <a:shade val="70000"/>
                      <a:satMod val="105000"/>
                    </a:schemeClr>
                  </a:contourClr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FFFFFF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23" name="Freihandform: Form 383">
                  <a:extLst>
                    <a:ext uri="{FF2B5EF4-FFF2-40B4-BE49-F238E27FC236}">
                      <a16:creationId xmlns:a16="http://schemas.microsoft.com/office/drawing/2014/main" id="{9EACBB53-7899-465E-AB04-A67BA6F9CFA9}"/>
                    </a:ext>
                  </a:extLst>
                </p:cNvPr>
                <p:cNvSpPr/>
                <p:nvPr/>
              </p:nvSpPr>
              <p:spPr>
                <a:xfrm>
                  <a:off x="3673229" y="4491690"/>
                  <a:ext cx="30992" cy="35266"/>
                </a:xfrm>
                <a:custGeom>
                  <a:avLst/>
                  <a:gdLst>
                    <a:gd name="connsiteX0" fmla="*/ 92075 w 92075"/>
                    <a:gd name="connsiteY0" fmla="*/ 0 h 104775"/>
                    <a:gd name="connsiteX1" fmla="*/ 92075 w 92075"/>
                    <a:gd name="connsiteY1" fmla="*/ 104775 h 104775"/>
                    <a:gd name="connsiteX2" fmla="*/ 0 w 92075"/>
                    <a:gd name="connsiteY2" fmla="*/ 104775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2075" h="104775">
                      <a:moveTo>
                        <a:pt x="92075" y="0"/>
                      </a:moveTo>
                      <a:lnTo>
                        <a:pt x="92075" y="104775"/>
                      </a:lnTo>
                      <a:lnTo>
                        <a:pt x="0" y="104775"/>
                      </a:lnTo>
                    </a:path>
                  </a:pathLst>
                </a:custGeom>
                <a:noFill/>
                <a:ln>
                  <a:solidFill>
                    <a:schemeClr val="tx2"/>
                  </a:solidFill>
                </a:ln>
                <a:effectLst/>
                <a:scene3d>
                  <a:camera prst="orthographicFront" fov="0">
                    <a:rot lat="0" lon="0" rev="0"/>
                  </a:camera>
                  <a:lightRig rig="threePt" dir="t">
                    <a:rot lat="0" lon="0" rev="0"/>
                  </a:lightRig>
                </a:scene3d>
                <a:sp3d prstMaterial="matte">
                  <a:bevelT w="0" h="0"/>
                  <a:contourClr>
                    <a:schemeClr val="accent1">
                      <a:shade val="70000"/>
                      <a:satMod val="105000"/>
                    </a:schemeClr>
                  </a:contourClr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FFFFFF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24" name="Freihandform: Form 384">
                  <a:extLst>
                    <a:ext uri="{FF2B5EF4-FFF2-40B4-BE49-F238E27FC236}">
                      <a16:creationId xmlns:a16="http://schemas.microsoft.com/office/drawing/2014/main" id="{95FE8BC3-5AA7-4DAA-B919-1E5B7C291EEE}"/>
                    </a:ext>
                  </a:extLst>
                </p:cNvPr>
                <p:cNvSpPr/>
                <p:nvPr/>
              </p:nvSpPr>
              <p:spPr>
                <a:xfrm>
                  <a:off x="3750264" y="4491690"/>
                  <a:ext cx="30992" cy="35266"/>
                </a:xfrm>
                <a:custGeom>
                  <a:avLst/>
                  <a:gdLst>
                    <a:gd name="connsiteX0" fmla="*/ 92075 w 92075"/>
                    <a:gd name="connsiteY0" fmla="*/ 0 h 104775"/>
                    <a:gd name="connsiteX1" fmla="*/ 92075 w 92075"/>
                    <a:gd name="connsiteY1" fmla="*/ 104775 h 104775"/>
                    <a:gd name="connsiteX2" fmla="*/ 0 w 92075"/>
                    <a:gd name="connsiteY2" fmla="*/ 104775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2075" h="104775">
                      <a:moveTo>
                        <a:pt x="92075" y="0"/>
                      </a:moveTo>
                      <a:lnTo>
                        <a:pt x="92075" y="104775"/>
                      </a:lnTo>
                      <a:lnTo>
                        <a:pt x="0" y="104775"/>
                      </a:lnTo>
                    </a:path>
                  </a:pathLst>
                </a:custGeom>
                <a:noFill/>
                <a:ln>
                  <a:solidFill>
                    <a:schemeClr val="tx2"/>
                  </a:solidFill>
                </a:ln>
                <a:effectLst/>
                <a:scene3d>
                  <a:camera prst="orthographicFront" fov="0">
                    <a:rot lat="0" lon="0" rev="0"/>
                  </a:camera>
                  <a:lightRig rig="threePt" dir="t">
                    <a:rot lat="0" lon="0" rev="0"/>
                  </a:lightRig>
                </a:scene3d>
                <a:sp3d prstMaterial="matte">
                  <a:bevelT w="0" h="0"/>
                  <a:contourClr>
                    <a:schemeClr val="accent1">
                      <a:shade val="70000"/>
                      <a:satMod val="105000"/>
                    </a:schemeClr>
                  </a:contourClr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FFFFFF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25" name="Freihandform: Form 385">
                  <a:extLst>
                    <a:ext uri="{FF2B5EF4-FFF2-40B4-BE49-F238E27FC236}">
                      <a16:creationId xmlns:a16="http://schemas.microsoft.com/office/drawing/2014/main" id="{767B3D6C-42F6-4FA0-BDA0-9A39A73F3BF8}"/>
                    </a:ext>
                  </a:extLst>
                </p:cNvPr>
                <p:cNvSpPr/>
                <p:nvPr/>
              </p:nvSpPr>
              <p:spPr>
                <a:xfrm>
                  <a:off x="3833141" y="4491690"/>
                  <a:ext cx="30992" cy="35266"/>
                </a:xfrm>
                <a:custGeom>
                  <a:avLst/>
                  <a:gdLst>
                    <a:gd name="connsiteX0" fmla="*/ 92075 w 92075"/>
                    <a:gd name="connsiteY0" fmla="*/ 0 h 104775"/>
                    <a:gd name="connsiteX1" fmla="*/ 92075 w 92075"/>
                    <a:gd name="connsiteY1" fmla="*/ 104775 h 104775"/>
                    <a:gd name="connsiteX2" fmla="*/ 0 w 92075"/>
                    <a:gd name="connsiteY2" fmla="*/ 104775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2075" h="104775">
                      <a:moveTo>
                        <a:pt x="92075" y="0"/>
                      </a:moveTo>
                      <a:lnTo>
                        <a:pt x="92075" y="104775"/>
                      </a:lnTo>
                      <a:lnTo>
                        <a:pt x="0" y="104775"/>
                      </a:lnTo>
                    </a:path>
                  </a:pathLst>
                </a:custGeom>
                <a:noFill/>
                <a:ln>
                  <a:solidFill>
                    <a:schemeClr val="tx2"/>
                  </a:solidFill>
                </a:ln>
                <a:effectLst/>
                <a:scene3d>
                  <a:camera prst="orthographicFront" fov="0">
                    <a:rot lat="0" lon="0" rev="0"/>
                  </a:camera>
                  <a:lightRig rig="threePt" dir="t">
                    <a:rot lat="0" lon="0" rev="0"/>
                  </a:lightRig>
                </a:scene3d>
                <a:sp3d prstMaterial="matte">
                  <a:bevelT w="0" h="0"/>
                  <a:contourClr>
                    <a:schemeClr val="accent1">
                      <a:shade val="70000"/>
                      <a:satMod val="105000"/>
                    </a:schemeClr>
                  </a:contourClr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FFFFFF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26" name="Freihandform: Form 386">
                  <a:extLst>
                    <a:ext uri="{FF2B5EF4-FFF2-40B4-BE49-F238E27FC236}">
                      <a16:creationId xmlns:a16="http://schemas.microsoft.com/office/drawing/2014/main" id="{9CC05CA7-5FF4-44B4-94AE-EB7DC269B2F7}"/>
                    </a:ext>
                  </a:extLst>
                </p:cNvPr>
                <p:cNvSpPr/>
                <p:nvPr/>
              </p:nvSpPr>
              <p:spPr>
                <a:xfrm>
                  <a:off x="3909680" y="4491690"/>
                  <a:ext cx="30992" cy="35266"/>
                </a:xfrm>
                <a:custGeom>
                  <a:avLst/>
                  <a:gdLst>
                    <a:gd name="connsiteX0" fmla="*/ 92075 w 92075"/>
                    <a:gd name="connsiteY0" fmla="*/ 0 h 104775"/>
                    <a:gd name="connsiteX1" fmla="*/ 92075 w 92075"/>
                    <a:gd name="connsiteY1" fmla="*/ 104775 h 104775"/>
                    <a:gd name="connsiteX2" fmla="*/ 0 w 92075"/>
                    <a:gd name="connsiteY2" fmla="*/ 104775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2075" h="104775">
                      <a:moveTo>
                        <a:pt x="92075" y="0"/>
                      </a:moveTo>
                      <a:lnTo>
                        <a:pt x="92075" y="104775"/>
                      </a:lnTo>
                      <a:lnTo>
                        <a:pt x="0" y="104775"/>
                      </a:lnTo>
                    </a:path>
                  </a:pathLst>
                </a:custGeom>
                <a:noFill/>
                <a:ln>
                  <a:solidFill>
                    <a:schemeClr val="tx2"/>
                  </a:solidFill>
                </a:ln>
                <a:effectLst/>
                <a:scene3d>
                  <a:camera prst="orthographicFront" fov="0">
                    <a:rot lat="0" lon="0" rev="0"/>
                  </a:camera>
                  <a:lightRig rig="threePt" dir="t">
                    <a:rot lat="0" lon="0" rev="0"/>
                  </a:lightRig>
                </a:scene3d>
                <a:sp3d prstMaterial="matte">
                  <a:bevelT w="0" h="0"/>
                  <a:contourClr>
                    <a:schemeClr val="accent1">
                      <a:shade val="70000"/>
                      <a:satMod val="105000"/>
                    </a:schemeClr>
                  </a:contourClr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FFFFFF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27" name="Freihandform: Form 393">
                  <a:extLst>
                    <a:ext uri="{FF2B5EF4-FFF2-40B4-BE49-F238E27FC236}">
                      <a16:creationId xmlns:a16="http://schemas.microsoft.com/office/drawing/2014/main" id="{D46ED4DB-74CC-454E-B5BB-E66E894374E2}"/>
                    </a:ext>
                  </a:extLst>
                </p:cNvPr>
                <p:cNvSpPr/>
                <p:nvPr/>
              </p:nvSpPr>
              <p:spPr>
                <a:xfrm>
                  <a:off x="4030283" y="4491690"/>
                  <a:ext cx="30992" cy="35266"/>
                </a:xfrm>
                <a:custGeom>
                  <a:avLst/>
                  <a:gdLst>
                    <a:gd name="connsiteX0" fmla="*/ 92075 w 92075"/>
                    <a:gd name="connsiteY0" fmla="*/ 0 h 104775"/>
                    <a:gd name="connsiteX1" fmla="*/ 92075 w 92075"/>
                    <a:gd name="connsiteY1" fmla="*/ 104775 h 104775"/>
                    <a:gd name="connsiteX2" fmla="*/ 0 w 92075"/>
                    <a:gd name="connsiteY2" fmla="*/ 104775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2075" h="104775">
                      <a:moveTo>
                        <a:pt x="92075" y="0"/>
                      </a:moveTo>
                      <a:lnTo>
                        <a:pt x="92075" y="104775"/>
                      </a:lnTo>
                      <a:lnTo>
                        <a:pt x="0" y="104775"/>
                      </a:lnTo>
                    </a:path>
                  </a:pathLst>
                </a:custGeom>
                <a:noFill/>
                <a:ln>
                  <a:solidFill>
                    <a:schemeClr val="tx2"/>
                  </a:solidFill>
                </a:ln>
                <a:effectLst/>
                <a:scene3d>
                  <a:camera prst="orthographicFront" fov="0">
                    <a:rot lat="0" lon="0" rev="0"/>
                  </a:camera>
                  <a:lightRig rig="threePt" dir="t">
                    <a:rot lat="0" lon="0" rev="0"/>
                  </a:lightRig>
                </a:scene3d>
                <a:sp3d prstMaterial="matte">
                  <a:bevelT w="0" h="0"/>
                  <a:contourClr>
                    <a:schemeClr val="accent1">
                      <a:shade val="70000"/>
                      <a:satMod val="105000"/>
                    </a:schemeClr>
                  </a:contourClr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FFFFFF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28" name="Freihandform: Form 394">
                  <a:extLst>
                    <a:ext uri="{FF2B5EF4-FFF2-40B4-BE49-F238E27FC236}">
                      <a16:creationId xmlns:a16="http://schemas.microsoft.com/office/drawing/2014/main" id="{EA78E44B-D3CA-420E-B0F2-56D08832B7A9}"/>
                    </a:ext>
                  </a:extLst>
                </p:cNvPr>
                <p:cNvSpPr/>
                <p:nvPr/>
              </p:nvSpPr>
              <p:spPr>
                <a:xfrm>
                  <a:off x="4113160" y="4491690"/>
                  <a:ext cx="30992" cy="35266"/>
                </a:xfrm>
                <a:custGeom>
                  <a:avLst/>
                  <a:gdLst>
                    <a:gd name="connsiteX0" fmla="*/ 92075 w 92075"/>
                    <a:gd name="connsiteY0" fmla="*/ 0 h 104775"/>
                    <a:gd name="connsiteX1" fmla="*/ 92075 w 92075"/>
                    <a:gd name="connsiteY1" fmla="*/ 104775 h 104775"/>
                    <a:gd name="connsiteX2" fmla="*/ 0 w 92075"/>
                    <a:gd name="connsiteY2" fmla="*/ 104775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2075" h="104775">
                      <a:moveTo>
                        <a:pt x="92075" y="0"/>
                      </a:moveTo>
                      <a:lnTo>
                        <a:pt x="92075" y="104775"/>
                      </a:lnTo>
                      <a:lnTo>
                        <a:pt x="0" y="104775"/>
                      </a:lnTo>
                    </a:path>
                  </a:pathLst>
                </a:custGeom>
                <a:noFill/>
                <a:ln>
                  <a:solidFill>
                    <a:schemeClr val="tx2"/>
                  </a:solidFill>
                </a:ln>
                <a:effectLst/>
                <a:scene3d>
                  <a:camera prst="orthographicFront" fov="0">
                    <a:rot lat="0" lon="0" rev="0"/>
                  </a:camera>
                  <a:lightRig rig="threePt" dir="t">
                    <a:rot lat="0" lon="0" rev="0"/>
                  </a:lightRig>
                </a:scene3d>
                <a:sp3d prstMaterial="matte">
                  <a:bevelT w="0" h="0"/>
                  <a:contourClr>
                    <a:schemeClr val="accent1">
                      <a:shade val="70000"/>
                      <a:satMod val="105000"/>
                    </a:schemeClr>
                  </a:contourClr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FFFFFF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29" name="Freihandform: Form 395">
                  <a:extLst>
                    <a:ext uri="{FF2B5EF4-FFF2-40B4-BE49-F238E27FC236}">
                      <a16:creationId xmlns:a16="http://schemas.microsoft.com/office/drawing/2014/main" id="{3703D879-21F6-4240-A286-4A4E379D183C}"/>
                    </a:ext>
                  </a:extLst>
                </p:cNvPr>
                <p:cNvSpPr/>
                <p:nvPr/>
              </p:nvSpPr>
              <p:spPr>
                <a:xfrm>
                  <a:off x="4189699" y="4491690"/>
                  <a:ext cx="30992" cy="35266"/>
                </a:xfrm>
                <a:custGeom>
                  <a:avLst/>
                  <a:gdLst>
                    <a:gd name="connsiteX0" fmla="*/ 92075 w 92075"/>
                    <a:gd name="connsiteY0" fmla="*/ 0 h 104775"/>
                    <a:gd name="connsiteX1" fmla="*/ 92075 w 92075"/>
                    <a:gd name="connsiteY1" fmla="*/ 104775 h 104775"/>
                    <a:gd name="connsiteX2" fmla="*/ 0 w 92075"/>
                    <a:gd name="connsiteY2" fmla="*/ 104775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2075" h="104775">
                      <a:moveTo>
                        <a:pt x="92075" y="0"/>
                      </a:moveTo>
                      <a:lnTo>
                        <a:pt x="92075" y="104775"/>
                      </a:lnTo>
                      <a:lnTo>
                        <a:pt x="0" y="104775"/>
                      </a:lnTo>
                    </a:path>
                  </a:pathLst>
                </a:custGeom>
                <a:noFill/>
                <a:ln>
                  <a:solidFill>
                    <a:schemeClr val="tx2"/>
                  </a:solidFill>
                </a:ln>
                <a:effectLst/>
                <a:scene3d>
                  <a:camera prst="orthographicFront" fov="0">
                    <a:rot lat="0" lon="0" rev="0"/>
                  </a:camera>
                  <a:lightRig rig="threePt" dir="t">
                    <a:rot lat="0" lon="0" rev="0"/>
                  </a:lightRig>
                </a:scene3d>
                <a:sp3d prstMaterial="matte">
                  <a:bevelT w="0" h="0"/>
                  <a:contourClr>
                    <a:schemeClr val="accent1">
                      <a:shade val="70000"/>
                      <a:satMod val="105000"/>
                    </a:schemeClr>
                  </a:contourClr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67">
                    <a:solidFill>
                      <a:srgbClr val="FFFFFF"/>
                    </a:solidFill>
                    <a:latin typeface="Nokia Pure Text Light"/>
                  </a:endParaRPr>
                </a:p>
              </p:txBody>
            </p:sp>
          </p:grp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0DB514A2-9750-4F74-A8DD-110709B2C4E6}"/>
                </a:ext>
              </a:extLst>
            </p:cNvPr>
            <p:cNvGrpSpPr/>
            <p:nvPr/>
          </p:nvGrpSpPr>
          <p:grpSpPr>
            <a:xfrm>
              <a:off x="2033743" y="3211778"/>
              <a:ext cx="918890" cy="464417"/>
              <a:chOff x="2436000" y="1111247"/>
              <a:chExt cx="4350043" cy="2198553"/>
            </a:xfrm>
          </p:grpSpPr>
          <p:sp>
            <p:nvSpPr>
              <p:cNvPr id="143" name="Freeform 252">
                <a:extLst>
                  <a:ext uri="{FF2B5EF4-FFF2-40B4-BE49-F238E27FC236}">
                    <a16:creationId xmlns:a16="http://schemas.microsoft.com/office/drawing/2014/main" id="{B8E516FF-3796-4C65-AF26-14BC57B6A0E3}"/>
                  </a:ext>
                </a:extLst>
              </p:cNvPr>
              <p:cNvSpPr/>
              <p:nvPr/>
            </p:nvSpPr>
            <p:spPr>
              <a:xfrm>
                <a:off x="2498264" y="1112888"/>
                <a:ext cx="4287779" cy="2196912"/>
              </a:xfrm>
              <a:custGeom>
                <a:avLst/>
                <a:gdLst>
                  <a:gd name="connsiteX0" fmla="*/ 80176 w 4287779"/>
                  <a:gd name="connsiteY0" fmla="*/ 2196912 h 2196912"/>
                  <a:gd name="connsiteX1" fmla="*/ 83383 w 4287779"/>
                  <a:gd name="connsiteY1" fmla="*/ 1876195 h 2196912"/>
                  <a:gd name="connsiteX2" fmla="*/ 3207 w 4287779"/>
                  <a:gd name="connsiteY2" fmla="*/ 1876195 h 2196912"/>
                  <a:gd name="connsiteX3" fmla="*/ 0 w 4287779"/>
                  <a:gd name="connsiteY3" fmla="*/ 1792809 h 2196912"/>
                  <a:gd name="connsiteX4" fmla="*/ 311081 w 4287779"/>
                  <a:gd name="connsiteY4" fmla="*/ 1792809 h 2196912"/>
                  <a:gd name="connsiteX5" fmla="*/ 314288 w 4287779"/>
                  <a:gd name="connsiteY5" fmla="*/ 397689 h 2196912"/>
                  <a:gd name="connsiteX6" fmla="*/ 250147 w 4287779"/>
                  <a:gd name="connsiteY6" fmla="*/ 397689 h 2196912"/>
                  <a:gd name="connsiteX7" fmla="*/ 461810 w 4287779"/>
                  <a:gd name="connsiteY7" fmla="*/ 208466 h 2196912"/>
                  <a:gd name="connsiteX8" fmla="*/ 468224 w 4287779"/>
                  <a:gd name="connsiteY8" fmla="*/ 150737 h 2196912"/>
                  <a:gd name="connsiteX9" fmla="*/ 503502 w 4287779"/>
                  <a:gd name="connsiteY9" fmla="*/ 89801 h 2196912"/>
                  <a:gd name="connsiteX10" fmla="*/ 548400 w 4287779"/>
                  <a:gd name="connsiteY10" fmla="*/ 51315 h 2196912"/>
                  <a:gd name="connsiteX11" fmla="*/ 618954 w 4287779"/>
                  <a:gd name="connsiteY11" fmla="*/ 12829 h 2196912"/>
                  <a:gd name="connsiteX12" fmla="*/ 705543 w 4287779"/>
                  <a:gd name="connsiteY12" fmla="*/ 0 h 2196912"/>
                  <a:gd name="connsiteX13" fmla="*/ 782512 w 4287779"/>
                  <a:gd name="connsiteY13" fmla="*/ 6415 h 2196912"/>
                  <a:gd name="connsiteX14" fmla="*/ 875515 w 4287779"/>
                  <a:gd name="connsiteY14" fmla="*/ 38486 h 2196912"/>
                  <a:gd name="connsiteX15" fmla="*/ 939656 w 4287779"/>
                  <a:gd name="connsiteY15" fmla="*/ 89801 h 2196912"/>
                  <a:gd name="connsiteX16" fmla="*/ 968519 w 4287779"/>
                  <a:gd name="connsiteY16" fmla="*/ 134701 h 2196912"/>
                  <a:gd name="connsiteX17" fmla="*/ 984554 w 4287779"/>
                  <a:gd name="connsiteY17" fmla="*/ 208466 h 2196912"/>
                  <a:gd name="connsiteX18" fmla="*/ 1193010 w 4287779"/>
                  <a:gd name="connsiteY18" fmla="*/ 397689 h 2196912"/>
                  <a:gd name="connsiteX19" fmla="*/ 1135283 w 4287779"/>
                  <a:gd name="connsiteY19" fmla="*/ 400897 h 2196912"/>
                  <a:gd name="connsiteX20" fmla="*/ 1135283 w 4287779"/>
                  <a:gd name="connsiteY20" fmla="*/ 760100 h 2196912"/>
                  <a:gd name="connsiteX21" fmla="*/ 2944040 w 4287779"/>
                  <a:gd name="connsiteY21" fmla="*/ 756893 h 2196912"/>
                  <a:gd name="connsiteX22" fmla="*/ 3011387 w 4287779"/>
                  <a:gd name="connsiteY22" fmla="*/ 827450 h 2196912"/>
                  <a:gd name="connsiteX23" fmla="*/ 3335295 w 4287779"/>
                  <a:gd name="connsiteY23" fmla="*/ 821036 h 2196912"/>
                  <a:gd name="connsiteX24" fmla="*/ 3527716 w 4287779"/>
                  <a:gd name="connsiteY24" fmla="*/ 1013466 h 2196912"/>
                  <a:gd name="connsiteX25" fmla="*/ 3463576 w 4287779"/>
                  <a:gd name="connsiteY25" fmla="*/ 1013466 h 2196912"/>
                  <a:gd name="connsiteX26" fmla="*/ 3466783 w 4287779"/>
                  <a:gd name="connsiteY26" fmla="*/ 1074402 h 2196912"/>
                  <a:gd name="connsiteX27" fmla="*/ 3614306 w 4287779"/>
                  <a:gd name="connsiteY27" fmla="*/ 1087231 h 2196912"/>
                  <a:gd name="connsiteX28" fmla="*/ 3768242 w 4287779"/>
                  <a:gd name="connsiteY28" fmla="*/ 1119303 h 2196912"/>
                  <a:gd name="connsiteX29" fmla="*/ 3918972 w 4287779"/>
                  <a:gd name="connsiteY29" fmla="*/ 1173825 h 2196912"/>
                  <a:gd name="connsiteX30" fmla="*/ 4028010 w 4287779"/>
                  <a:gd name="connsiteY30" fmla="*/ 1237968 h 2196912"/>
                  <a:gd name="connsiteX31" fmla="*/ 4127428 w 4287779"/>
                  <a:gd name="connsiteY31" fmla="*/ 1318147 h 2196912"/>
                  <a:gd name="connsiteX32" fmla="*/ 4210810 w 4287779"/>
                  <a:gd name="connsiteY32" fmla="*/ 1420777 h 2196912"/>
                  <a:gd name="connsiteX33" fmla="*/ 4271744 w 4287779"/>
                  <a:gd name="connsiteY33" fmla="*/ 1533028 h 2196912"/>
                  <a:gd name="connsiteX34" fmla="*/ 4284572 w 4287779"/>
                  <a:gd name="connsiteY34" fmla="*/ 1629243 h 2196912"/>
                  <a:gd name="connsiteX35" fmla="*/ 4287779 w 4287779"/>
                  <a:gd name="connsiteY35" fmla="*/ 1664522 h 2196912"/>
                  <a:gd name="connsiteX36" fmla="*/ 4178740 w 4287779"/>
                  <a:gd name="connsiteY36" fmla="*/ 1667729 h 2196912"/>
                  <a:gd name="connsiteX37" fmla="*/ 4178740 w 4287779"/>
                  <a:gd name="connsiteY37" fmla="*/ 1626036 h 2196912"/>
                  <a:gd name="connsiteX38" fmla="*/ 4137049 w 4287779"/>
                  <a:gd name="connsiteY38" fmla="*/ 1626036 h 2196912"/>
                  <a:gd name="connsiteX39" fmla="*/ 4143463 w 4287779"/>
                  <a:gd name="connsiteY39" fmla="*/ 2196912 h 2196912"/>
                  <a:gd name="connsiteX40" fmla="*/ 80176 w 4287779"/>
                  <a:gd name="connsiteY40" fmla="*/ 2196912 h 2196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4287779" h="2196912">
                    <a:moveTo>
                      <a:pt x="80176" y="2196912"/>
                    </a:moveTo>
                    <a:lnTo>
                      <a:pt x="83383" y="1876195"/>
                    </a:lnTo>
                    <a:lnTo>
                      <a:pt x="3207" y="1876195"/>
                    </a:lnTo>
                    <a:lnTo>
                      <a:pt x="0" y="1792809"/>
                    </a:lnTo>
                    <a:lnTo>
                      <a:pt x="311081" y="1792809"/>
                    </a:lnTo>
                    <a:lnTo>
                      <a:pt x="314288" y="397689"/>
                    </a:lnTo>
                    <a:lnTo>
                      <a:pt x="250147" y="397689"/>
                    </a:lnTo>
                    <a:lnTo>
                      <a:pt x="461810" y="208466"/>
                    </a:lnTo>
                    <a:lnTo>
                      <a:pt x="468224" y="150737"/>
                    </a:lnTo>
                    <a:lnTo>
                      <a:pt x="503502" y="89801"/>
                    </a:lnTo>
                    <a:lnTo>
                      <a:pt x="548400" y="51315"/>
                    </a:lnTo>
                    <a:lnTo>
                      <a:pt x="618954" y="12829"/>
                    </a:lnTo>
                    <a:lnTo>
                      <a:pt x="705543" y="0"/>
                    </a:lnTo>
                    <a:lnTo>
                      <a:pt x="782512" y="6415"/>
                    </a:lnTo>
                    <a:lnTo>
                      <a:pt x="875515" y="38486"/>
                    </a:lnTo>
                    <a:lnTo>
                      <a:pt x="939656" y="89801"/>
                    </a:lnTo>
                    <a:lnTo>
                      <a:pt x="968519" y="134701"/>
                    </a:lnTo>
                    <a:lnTo>
                      <a:pt x="984554" y="208466"/>
                    </a:lnTo>
                    <a:lnTo>
                      <a:pt x="1193010" y="397689"/>
                    </a:lnTo>
                    <a:lnTo>
                      <a:pt x="1135283" y="400897"/>
                    </a:lnTo>
                    <a:lnTo>
                      <a:pt x="1135283" y="760100"/>
                    </a:lnTo>
                    <a:lnTo>
                      <a:pt x="2944040" y="756893"/>
                    </a:lnTo>
                    <a:lnTo>
                      <a:pt x="3011387" y="827450"/>
                    </a:lnTo>
                    <a:lnTo>
                      <a:pt x="3335295" y="821036"/>
                    </a:lnTo>
                    <a:lnTo>
                      <a:pt x="3527716" y="1013466"/>
                    </a:lnTo>
                    <a:lnTo>
                      <a:pt x="3463576" y="1013466"/>
                    </a:lnTo>
                    <a:lnTo>
                      <a:pt x="3466783" y="1074402"/>
                    </a:lnTo>
                    <a:lnTo>
                      <a:pt x="3614306" y="1087231"/>
                    </a:lnTo>
                    <a:lnTo>
                      <a:pt x="3768242" y="1119303"/>
                    </a:lnTo>
                    <a:lnTo>
                      <a:pt x="3918972" y="1173825"/>
                    </a:lnTo>
                    <a:lnTo>
                      <a:pt x="4028010" y="1237968"/>
                    </a:lnTo>
                    <a:lnTo>
                      <a:pt x="4127428" y="1318147"/>
                    </a:lnTo>
                    <a:lnTo>
                      <a:pt x="4210810" y="1420777"/>
                    </a:lnTo>
                    <a:lnTo>
                      <a:pt x="4271744" y="1533028"/>
                    </a:lnTo>
                    <a:lnTo>
                      <a:pt x="4284572" y="1629243"/>
                    </a:lnTo>
                    <a:lnTo>
                      <a:pt x="4287779" y="1664522"/>
                    </a:lnTo>
                    <a:lnTo>
                      <a:pt x="4178740" y="1667729"/>
                    </a:lnTo>
                    <a:lnTo>
                      <a:pt x="4178740" y="1626036"/>
                    </a:lnTo>
                    <a:lnTo>
                      <a:pt x="4137049" y="1626036"/>
                    </a:lnTo>
                    <a:lnTo>
                      <a:pt x="4143463" y="2196912"/>
                    </a:lnTo>
                    <a:lnTo>
                      <a:pt x="80176" y="21969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219170">
                  <a:defRPr/>
                </a:pPr>
                <a:endParaRPr lang="en-US" sz="1400">
                  <a:solidFill>
                    <a:srgbClr val="FFFFFF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0B920756-EAA8-42AC-98E0-57D8015920A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436000" y="1111247"/>
                <a:ext cx="4348632" cy="2195803"/>
                <a:chOff x="2374" y="1362"/>
                <a:chExt cx="1012" cy="511"/>
              </a:xfrm>
            </p:grpSpPr>
            <p:sp>
              <p:nvSpPr>
                <p:cNvPr id="145" name="Line 5">
                  <a:extLst>
                    <a:ext uri="{FF2B5EF4-FFF2-40B4-BE49-F238E27FC236}">
                      <a16:creationId xmlns:a16="http://schemas.microsoft.com/office/drawing/2014/main" id="{CA4611FB-CA8A-4EEE-99A5-DC7487F698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74" y="1873"/>
                  <a:ext cx="1012" cy="0"/>
                </a:xfrm>
                <a:prstGeom prst="line">
                  <a:avLst/>
                </a:pr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46" name="Line 6">
                  <a:extLst>
                    <a:ext uri="{FF2B5EF4-FFF2-40B4-BE49-F238E27FC236}">
                      <a16:creationId xmlns:a16="http://schemas.microsoft.com/office/drawing/2014/main" id="{56D79570-D0F3-41B7-ABCF-DA567EBF8C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53" y="1455"/>
                  <a:ext cx="0" cy="418"/>
                </a:xfrm>
                <a:prstGeom prst="line">
                  <a:avLst/>
                </a:pr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47" name="Line 7">
                  <a:extLst>
                    <a:ext uri="{FF2B5EF4-FFF2-40B4-BE49-F238E27FC236}">
                      <a16:creationId xmlns:a16="http://schemas.microsoft.com/office/drawing/2014/main" id="{2F8469AE-22D2-4EF1-9582-AF1A828B61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62" y="1800"/>
                  <a:ext cx="0" cy="73"/>
                </a:xfrm>
                <a:prstGeom prst="line">
                  <a:avLst/>
                </a:pr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48" name="Line 8">
                  <a:extLst>
                    <a:ext uri="{FF2B5EF4-FFF2-40B4-BE49-F238E27FC236}">
                      <a16:creationId xmlns:a16="http://schemas.microsoft.com/office/drawing/2014/main" id="{9CCDF1A9-E83C-4D99-9AC5-8F5ECEFAB8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18" y="1800"/>
                  <a:ext cx="0" cy="73"/>
                </a:xfrm>
                <a:prstGeom prst="line">
                  <a:avLst/>
                </a:pr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49" name="Line 9">
                  <a:extLst>
                    <a:ext uri="{FF2B5EF4-FFF2-40B4-BE49-F238E27FC236}">
                      <a16:creationId xmlns:a16="http://schemas.microsoft.com/office/drawing/2014/main" id="{700E80BC-5067-4D3A-865A-EC10072E90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8" y="1800"/>
                  <a:ext cx="0" cy="73"/>
                </a:xfrm>
                <a:prstGeom prst="line">
                  <a:avLst/>
                </a:pr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50" name="Freeform 10">
                  <a:extLst>
                    <a:ext uri="{FF2B5EF4-FFF2-40B4-BE49-F238E27FC236}">
                      <a16:creationId xmlns:a16="http://schemas.microsoft.com/office/drawing/2014/main" id="{62356EAF-EA27-4EE8-BBE1-E69EFED1DF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5" y="1819"/>
                  <a:ext cx="64" cy="54"/>
                </a:xfrm>
                <a:custGeom>
                  <a:avLst/>
                  <a:gdLst>
                    <a:gd name="T0" fmla="*/ 0 w 64"/>
                    <a:gd name="T1" fmla="*/ 54 h 54"/>
                    <a:gd name="T2" fmla="*/ 0 w 64"/>
                    <a:gd name="T3" fmla="*/ 0 h 54"/>
                    <a:gd name="T4" fmla="*/ 64 w 64"/>
                    <a:gd name="T5" fmla="*/ 0 h 54"/>
                    <a:gd name="T6" fmla="*/ 64 w 64"/>
                    <a:gd name="T7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4" h="54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64" y="0"/>
                      </a:lnTo>
                      <a:lnTo>
                        <a:pt x="64" y="54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51" name="Freeform 11">
                  <a:extLst>
                    <a:ext uri="{FF2B5EF4-FFF2-40B4-BE49-F238E27FC236}">
                      <a16:creationId xmlns:a16="http://schemas.microsoft.com/office/drawing/2014/main" id="{AA67C203-02B1-433E-AABF-99F2727BCF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9" y="1780"/>
                  <a:ext cx="264" cy="20"/>
                </a:xfrm>
                <a:custGeom>
                  <a:avLst/>
                  <a:gdLst>
                    <a:gd name="T0" fmla="*/ 264 w 264"/>
                    <a:gd name="T1" fmla="*/ 0 h 20"/>
                    <a:gd name="T2" fmla="*/ 0 w 264"/>
                    <a:gd name="T3" fmla="*/ 0 h 20"/>
                    <a:gd name="T4" fmla="*/ 0 w 264"/>
                    <a:gd name="T5" fmla="*/ 20 h 20"/>
                    <a:gd name="T6" fmla="*/ 264 w 264"/>
                    <a:gd name="T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4" h="20">
                      <a:moveTo>
                        <a:pt x="264" y="0"/>
                      </a:moveTo>
                      <a:lnTo>
                        <a:pt x="0" y="0"/>
                      </a:lnTo>
                      <a:lnTo>
                        <a:pt x="0" y="20"/>
                      </a:lnTo>
                      <a:lnTo>
                        <a:pt x="264" y="2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52" name="Freeform 12">
                  <a:extLst>
                    <a:ext uri="{FF2B5EF4-FFF2-40B4-BE49-F238E27FC236}">
                      <a16:creationId xmlns:a16="http://schemas.microsoft.com/office/drawing/2014/main" id="{6A737587-FA84-4958-99CF-33736981C1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2" y="1819"/>
                  <a:ext cx="63" cy="40"/>
                </a:xfrm>
                <a:custGeom>
                  <a:avLst/>
                  <a:gdLst>
                    <a:gd name="T0" fmla="*/ 0 w 63"/>
                    <a:gd name="T1" fmla="*/ 40 h 40"/>
                    <a:gd name="T2" fmla="*/ 0 w 63"/>
                    <a:gd name="T3" fmla="*/ 0 h 40"/>
                    <a:gd name="T4" fmla="*/ 63 w 63"/>
                    <a:gd name="T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3" h="40">
                      <a:moveTo>
                        <a:pt x="0" y="40"/>
                      </a:moveTo>
                      <a:lnTo>
                        <a:pt x="0" y="0"/>
                      </a:lnTo>
                      <a:lnTo>
                        <a:pt x="63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53" name="Freeform 13">
                  <a:extLst>
                    <a:ext uri="{FF2B5EF4-FFF2-40B4-BE49-F238E27FC236}">
                      <a16:creationId xmlns:a16="http://schemas.microsoft.com/office/drawing/2014/main" id="{E4982676-DB48-4B62-AE66-7B7FF5829C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9" y="1819"/>
                  <a:ext cx="63" cy="40"/>
                </a:xfrm>
                <a:custGeom>
                  <a:avLst/>
                  <a:gdLst>
                    <a:gd name="T0" fmla="*/ 0 w 63"/>
                    <a:gd name="T1" fmla="*/ 40 h 40"/>
                    <a:gd name="T2" fmla="*/ 0 w 63"/>
                    <a:gd name="T3" fmla="*/ 0 h 40"/>
                    <a:gd name="T4" fmla="*/ 63 w 63"/>
                    <a:gd name="T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3" h="40">
                      <a:moveTo>
                        <a:pt x="0" y="40"/>
                      </a:moveTo>
                      <a:lnTo>
                        <a:pt x="0" y="0"/>
                      </a:lnTo>
                      <a:lnTo>
                        <a:pt x="63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54" name="Line 14">
                  <a:extLst>
                    <a:ext uri="{FF2B5EF4-FFF2-40B4-BE49-F238E27FC236}">
                      <a16:creationId xmlns:a16="http://schemas.microsoft.com/office/drawing/2014/main" id="{1C7FED81-4846-4D79-AFF6-851B9C4162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46" y="1800"/>
                  <a:ext cx="0" cy="73"/>
                </a:xfrm>
                <a:prstGeom prst="line">
                  <a:avLst/>
                </a:pr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55" name="Line 15">
                  <a:extLst>
                    <a:ext uri="{FF2B5EF4-FFF2-40B4-BE49-F238E27FC236}">
                      <a16:creationId xmlns:a16="http://schemas.microsoft.com/office/drawing/2014/main" id="{34986F43-0F2C-42EF-A6FC-9DC1FA9F1B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800"/>
                  <a:ext cx="0" cy="73"/>
                </a:xfrm>
                <a:prstGeom prst="line">
                  <a:avLst/>
                </a:pr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56" name="Freeform 16">
                  <a:extLst>
                    <a:ext uri="{FF2B5EF4-FFF2-40B4-BE49-F238E27FC236}">
                      <a16:creationId xmlns:a16="http://schemas.microsoft.com/office/drawing/2014/main" id="{546A8A44-B4A8-443F-A7D0-6D6735709D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6" y="1765"/>
                  <a:ext cx="626" cy="35"/>
                </a:xfrm>
                <a:custGeom>
                  <a:avLst/>
                  <a:gdLst>
                    <a:gd name="T0" fmla="*/ 626 w 626"/>
                    <a:gd name="T1" fmla="*/ 0 h 35"/>
                    <a:gd name="T2" fmla="*/ 0 w 626"/>
                    <a:gd name="T3" fmla="*/ 0 h 35"/>
                    <a:gd name="T4" fmla="*/ 0 w 626"/>
                    <a:gd name="T5" fmla="*/ 35 h 35"/>
                    <a:gd name="T6" fmla="*/ 626 w 626"/>
                    <a:gd name="T7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26" h="35">
                      <a:moveTo>
                        <a:pt x="626" y="0"/>
                      </a:moveTo>
                      <a:lnTo>
                        <a:pt x="0" y="0"/>
                      </a:lnTo>
                      <a:lnTo>
                        <a:pt x="0" y="35"/>
                      </a:lnTo>
                      <a:lnTo>
                        <a:pt x="626" y="35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57" name="Freeform 17">
                  <a:extLst>
                    <a:ext uri="{FF2B5EF4-FFF2-40B4-BE49-F238E27FC236}">
                      <a16:creationId xmlns:a16="http://schemas.microsoft.com/office/drawing/2014/main" id="{BE9CDC7A-C4C6-44D8-959F-4FDB81FAEE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7" y="1765"/>
                  <a:ext cx="44" cy="35"/>
                </a:xfrm>
                <a:custGeom>
                  <a:avLst/>
                  <a:gdLst>
                    <a:gd name="T0" fmla="*/ 0 w 44"/>
                    <a:gd name="T1" fmla="*/ 35 h 35"/>
                    <a:gd name="T2" fmla="*/ 0 w 44"/>
                    <a:gd name="T3" fmla="*/ 0 h 35"/>
                    <a:gd name="T4" fmla="*/ 44 w 44"/>
                    <a:gd name="T5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4" h="35">
                      <a:moveTo>
                        <a:pt x="0" y="35"/>
                      </a:moveTo>
                      <a:lnTo>
                        <a:pt x="0" y="0"/>
                      </a:lnTo>
                      <a:lnTo>
                        <a:pt x="44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58" name="Freeform 18">
                  <a:extLst>
                    <a:ext uri="{FF2B5EF4-FFF2-40B4-BE49-F238E27FC236}">
                      <a16:creationId xmlns:a16="http://schemas.microsoft.com/office/drawing/2014/main" id="{7B83103D-7287-4308-8F26-5CE666E801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7" y="1814"/>
                  <a:ext cx="44" cy="35"/>
                </a:xfrm>
                <a:custGeom>
                  <a:avLst/>
                  <a:gdLst>
                    <a:gd name="T0" fmla="*/ 0 w 44"/>
                    <a:gd name="T1" fmla="*/ 35 h 35"/>
                    <a:gd name="T2" fmla="*/ 0 w 44"/>
                    <a:gd name="T3" fmla="*/ 0 h 35"/>
                    <a:gd name="T4" fmla="*/ 44 w 44"/>
                    <a:gd name="T5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4" h="35">
                      <a:moveTo>
                        <a:pt x="0" y="35"/>
                      </a:moveTo>
                      <a:lnTo>
                        <a:pt x="0" y="0"/>
                      </a:lnTo>
                      <a:lnTo>
                        <a:pt x="44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59" name="Freeform 19">
                  <a:extLst>
                    <a:ext uri="{FF2B5EF4-FFF2-40B4-BE49-F238E27FC236}">
                      <a16:creationId xmlns:a16="http://schemas.microsoft.com/office/drawing/2014/main" id="{95CDF802-BAD3-4F7F-9EB6-ED43499956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7" y="1677"/>
                  <a:ext cx="44" cy="34"/>
                </a:xfrm>
                <a:custGeom>
                  <a:avLst/>
                  <a:gdLst>
                    <a:gd name="T0" fmla="*/ 0 w 44"/>
                    <a:gd name="T1" fmla="*/ 34 h 34"/>
                    <a:gd name="T2" fmla="*/ 0 w 44"/>
                    <a:gd name="T3" fmla="*/ 0 h 34"/>
                    <a:gd name="T4" fmla="*/ 44 w 44"/>
                    <a:gd name="T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4" h="34">
                      <a:moveTo>
                        <a:pt x="0" y="34"/>
                      </a:moveTo>
                      <a:lnTo>
                        <a:pt x="0" y="0"/>
                      </a:lnTo>
                      <a:lnTo>
                        <a:pt x="44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60" name="Freeform 20">
                  <a:extLst>
                    <a:ext uri="{FF2B5EF4-FFF2-40B4-BE49-F238E27FC236}">
                      <a16:creationId xmlns:a16="http://schemas.microsoft.com/office/drawing/2014/main" id="{C4462762-CC36-4080-889D-67D323EAE1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7" y="1726"/>
                  <a:ext cx="44" cy="39"/>
                </a:xfrm>
                <a:custGeom>
                  <a:avLst/>
                  <a:gdLst>
                    <a:gd name="T0" fmla="*/ 0 w 44"/>
                    <a:gd name="T1" fmla="*/ 39 h 39"/>
                    <a:gd name="T2" fmla="*/ 0 w 44"/>
                    <a:gd name="T3" fmla="*/ 0 h 39"/>
                    <a:gd name="T4" fmla="*/ 44 w 44"/>
                    <a:gd name="T5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4" h="39">
                      <a:moveTo>
                        <a:pt x="0" y="39"/>
                      </a:moveTo>
                      <a:lnTo>
                        <a:pt x="0" y="0"/>
                      </a:lnTo>
                      <a:lnTo>
                        <a:pt x="44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61" name="Freeform 21">
                  <a:extLst>
                    <a:ext uri="{FF2B5EF4-FFF2-40B4-BE49-F238E27FC236}">
                      <a16:creationId xmlns:a16="http://schemas.microsoft.com/office/drawing/2014/main" id="{561931A8-7EEA-4C7A-9CF3-7A883F1842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7" y="1578"/>
                  <a:ext cx="44" cy="35"/>
                </a:xfrm>
                <a:custGeom>
                  <a:avLst/>
                  <a:gdLst>
                    <a:gd name="T0" fmla="*/ 0 w 44"/>
                    <a:gd name="T1" fmla="*/ 35 h 35"/>
                    <a:gd name="T2" fmla="*/ 0 w 44"/>
                    <a:gd name="T3" fmla="*/ 0 h 35"/>
                    <a:gd name="T4" fmla="*/ 44 w 44"/>
                    <a:gd name="T5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4" h="35">
                      <a:moveTo>
                        <a:pt x="0" y="35"/>
                      </a:moveTo>
                      <a:lnTo>
                        <a:pt x="0" y="0"/>
                      </a:lnTo>
                      <a:lnTo>
                        <a:pt x="44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62" name="Freeform 22">
                  <a:extLst>
                    <a:ext uri="{FF2B5EF4-FFF2-40B4-BE49-F238E27FC236}">
                      <a16:creationId xmlns:a16="http://schemas.microsoft.com/office/drawing/2014/main" id="{6C35DA8E-95AF-4DEA-94AA-67D14DA3BD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7" y="1627"/>
                  <a:ext cx="44" cy="35"/>
                </a:xfrm>
                <a:custGeom>
                  <a:avLst/>
                  <a:gdLst>
                    <a:gd name="T0" fmla="*/ 0 w 44"/>
                    <a:gd name="T1" fmla="*/ 35 h 35"/>
                    <a:gd name="T2" fmla="*/ 0 w 44"/>
                    <a:gd name="T3" fmla="*/ 0 h 35"/>
                    <a:gd name="T4" fmla="*/ 44 w 44"/>
                    <a:gd name="T5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4" h="35">
                      <a:moveTo>
                        <a:pt x="0" y="35"/>
                      </a:moveTo>
                      <a:lnTo>
                        <a:pt x="0" y="0"/>
                      </a:lnTo>
                      <a:lnTo>
                        <a:pt x="44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63" name="Freeform 23">
                  <a:extLst>
                    <a:ext uri="{FF2B5EF4-FFF2-40B4-BE49-F238E27FC236}">
                      <a16:creationId xmlns:a16="http://schemas.microsoft.com/office/drawing/2014/main" id="{B10085BD-4904-4B15-89B4-08487D1823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7" y="1529"/>
                  <a:ext cx="44" cy="34"/>
                </a:xfrm>
                <a:custGeom>
                  <a:avLst/>
                  <a:gdLst>
                    <a:gd name="T0" fmla="*/ 0 w 44"/>
                    <a:gd name="T1" fmla="*/ 34 h 34"/>
                    <a:gd name="T2" fmla="*/ 0 w 44"/>
                    <a:gd name="T3" fmla="*/ 0 h 34"/>
                    <a:gd name="T4" fmla="*/ 44 w 44"/>
                    <a:gd name="T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4" h="34">
                      <a:moveTo>
                        <a:pt x="0" y="34"/>
                      </a:moveTo>
                      <a:lnTo>
                        <a:pt x="0" y="0"/>
                      </a:lnTo>
                      <a:lnTo>
                        <a:pt x="44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64" name="Freeform 24">
                  <a:extLst>
                    <a:ext uri="{FF2B5EF4-FFF2-40B4-BE49-F238E27FC236}">
                      <a16:creationId xmlns:a16="http://schemas.microsoft.com/office/drawing/2014/main" id="{DAE1D6D7-D3EA-4F61-B0D1-5D0F5450A5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5" y="1677"/>
                  <a:ext cx="44" cy="34"/>
                </a:xfrm>
                <a:custGeom>
                  <a:avLst/>
                  <a:gdLst>
                    <a:gd name="T0" fmla="*/ 0 w 44"/>
                    <a:gd name="T1" fmla="*/ 34 h 34"/>
                    <a:gd name="T2" fmla="*/ 0 w 44"/>
                    <a:gd name="T3" fmla="*/ 0 h 34"/>
                    <a:gd name="T4" fmla="*/ 44 w 44"/>
                    <a:gd name="T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4" h="34">
                      <a:moveTo>
                        <a:pt x="0" y="34"/>
                      </a:moveTo>
                      <a:lnTo>
                        <a:pt x="0" y="0"/>
                      </a:lnTo>
                      <a:lnTo>
                        <a:pt x="44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65" name="Freeform 25">
                  <a:extLst>
                    <a:ext uri="{FF2B5EF4-FFF2-40B4-BE49-F238E27FC236}">
                      <a16:creationId xmlns:a16="http://schemas.microsoft.com/office/drawing/2014/main" id="{0CCD9FDC-80F0-4FF9-BB03-9ECF88C82A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5" y="1726"/>
                  <a:ext cx="44" cy="39"/>
                </a:xfrm>
                <a:custGeom>
                  <a:avLst/>
                  <a:gdLst>
                    <a:gd name="T0" fmla="*/ 0 w 44"/>
                    <a:gd name="T1" fmla="*/ 39 h 39"/>
                    <a:gd name="T2" fmla="*/ 0 w 44"/>
                    <a:gd name="T3" fmla="*/ 0 h 39"/>
                    <a:gd name="T4" fmla="*/ 44 w 44"/>
                    <a:gd name="T5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4" h="39">
                      <a:moveTo>
                        <a:pt x="0" y="39"/>
                      </a:moveTo>
                      <a:lnTo>
                        <a:pt x="0" y="0"/>
                      </a:lnTo>
                      <a:lnTo>
                        <a:pt x="44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66" name="Freeform 26">
                  <a:extLst>
                    <a:ext uri="{FF2B5EF4-FFF2-40B4-BE49-F238E27FC236}">
                      <a16:creationId xmlns:a16="http://schemas.microsoft.com/office/drawing/2014/main" id="{0197414F-0183-4DCE-A567-F6B880A36B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5" y="1578"/>
                  <a:ext cx="44" cy="35"/>
                </a:xfrm>
                <a:custGeom>
                  <a:avLst/>
                  <a:gdLst>
                    <a:gd name="T0" fmla="*/ 0 w 44"/>
                    <a:gd name="T1" fmla="*/ 35 h 35"/>
                    <a:gd name="T2" fmla="*/ 0 w 44"/>
                    <a:gd name="T3" fmla="*/ 0 h 35"/>
                    <a:gd name="T4" fmla="*/ 44 w 44"/>
                    <a:gd name="T5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4" h="35">
                      <a:moveTo>
                        <a:pt x="0" y="35"/>
                      </a:moveTo>
                      <a:lnTo>
                        <a:pt x="0" y="0"/>
                      </a:lnTo>
                      <a:lnTo>
                        <a:pt x="44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67" name="Freeform 27">
                  <a:extLst>
                    <a:ext uri="{FF2B5EF4-FFF2-40B4-BE49-F238E27FC236}">
                      <a16:creationId xmlns:a16="http://schemas.microsoft.com/office/drawing/2014/main" id="{1F0FD1CA-C072-442A-B4AE-D682C55804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5" y="1627"/>
                  <a:ext cx="44" cy="35"/>
                </a:xfrm>
                <a:custGeom>
                  <a:avLst/>
                  <a:gdLst>
                    <a:gd name="T0" fmla="*/ 0 w 44"/>
                    <a:gd name="T1" fmla="*/ 35 h 35"/>
                    <a:gd name="T2" fmla="*/ 0 w 44"/>
                    <a:gd name="T3" fmla="*/ 0 h 35"/>
                    <a:gd name="T4" fmla="*/ 44 w 44"/>
                    <a:gd name="T5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4" h="35">
                      <a:moveTo>
                        <a:pt x="0" y="35"/>
                      </a:moveTo>
                      <a:lnTo>
                        <a:pt x="0" y="0"/>
                      </a:lnTo>
                      <a:lnTo>
                        <a:pt x="44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68" name="Freeform 28">
                  <a:extLst>
                    <a:ext uri="{FF2B5EF4-FFF2-40B4-BE49-F238E27FC236}">
                      <a16:creationId xmlns:a16="http://schemas.microsoft.com/office/drawing/2014/main" id="{B3416477-C65A-407F-A7A5-3E3A345785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5" y="1529"/>
                  <a:ext cx="44" cy="34"/>
                </a:xfrm>
                <a:custGeom>
                  <a:avLst/>
                  <a:gdLst>
                    <a:gd name="T0" fmla="*/ 0 w 44"/>
                    <a:gd name="T1" fmla="*/ 34 h 34"/>
                    <a:gd name="T2" fmla="*/ 0 w 44"/>
                    <a:gd name="T3" fmla="*/ 0 h 34"/>
                    <a:gd name="T4" fmla="*/ 44 w 44"/>
                    <a:gd name="T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4" h="34">
                      <a:moveTo>
                        <a:pt x="0" y="34"/>
                      </a:moveTo>
                      <a:lnTo>
                        <a:pt x="0" y="0"/>
                      </a:lnTo>
                      <a:lnTo>
                        <a:pt x="44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69" name="Freeform 29">
                  <a:extLst>
                    <a:ext uri="{FF2B5EF4-FFF2-40B4-BE49-F238E27FC236}">
                      <a16:creationId xmlns:a16="http://schemas.microsoft.com/office/drawing/2014/main" id="{587D02D5-0FF9-4C14-B383-012DA96E11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4" y="1677"/>
                  <a:ext cx="44" cy="34"/>
                </a:xfrm>
                <a:custGeom>
                  <a:avLst/>
                  <a:gdLst>
                    <a:gd name="T0" fmla="*/ 0 w 44"/>
                    <a:gd name="T1" fmla="*/ 34 h 34"/>
                    <a:gd name="T2" fmla="*/ 0 w 44"/>
                    <a:gd name="T3" fmla="*/ 0 h 34"/>
                    <a:gd name="T4" fmla="*/ 44 w 44"/>
                    <a:gd name="T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4" h="34">
                      <a:moveTo>
                        <a:pt x="0" y="34"/>
                      </a:moveTo>
                      <a:lnTo>
                        <a:pt x="0" y="0"/>
                      </a:lnTo>
                      <a:lnTo>
                        <a:pt x="44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70" name="Freeform 30">
                  <a:extLst>
                    <a:ext uri="{FF2B5EF4-FFF2-40B4-BE49-F238E27FC236}">
                      <a16:creationId xmlns:a16="http://schemas.microsoft.com/office/drawing/2014/main" id="{677888C0-16B2-490B-B0F9-9DE297243B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4" y="1726"/>
                  <a:ext cx="44" cy="39"/>
                </a:xfrm>
                <a:custGeom>
                  <a:avLst/>
                  <a:gdLst>
                    <a:gd name="T0" fmla="*/ 0 w 44"/>
                    <a:gd name="T1" fmla="*/ 39 h 39"/>
                    <a:gd name="T2" fmla="*/ 0 w 44"/>
                    <a:gd name="T3" fmla="*/ 0 h 39"/>
                    <a:gd name="T4" fmla="*/ 44 w 44"/>
                    <a:gd name="T5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4" h="39">
                      <a:moveTo>
                        <a:pt x="0" y="39"/>
                      </a:moveTo>
                      <a:lnTo>
                        <a:pt x="0" y="0"/>
                      </a:lnTo>
                      <a:lnTo>
                        <a:pt x="44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71" name="Freeform 31">
                  <a:extLst>
                    <a:ext uri="{FF2B5EF4-FFF2-40B4-BE49-F238E27FC236}">
                      <a16:creationId xmlns:a16="http://schemas.microsoft.com/office/drawing/2014/main" id="{495237F3-FF98-4B16-85C7-120A628B30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4" y="1578"/>
                  <a:ext cx="44" cy="35"/>
                </a:xfrm>
                <a:custGeom>
                  <a:avLst/>
                  <a:gdLst>
                    <a:gd name="T0" fmla="*/ 0 w 44"/>
                    <a:gd name="T1" fmla="*/ 35 h 35"/>
                    <a:gd name="T2" fmla="*/ 0 w 44"/>
                    <a:gd name="T3" fmla="*/ 0 h 35"/>
                    <a:gd name="T4" fmla="*/ 44 w 44"/>
                    <a:gd name="T5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4" h="35">
                      <a:moveTo>
                        <a:pt x="0" y="35"/>
                      </a:moveTo>
                      <a:lnTo>
                        <a:pt x="0" y="0"/>
                      </a:lnTo>
                      <a:lnTo>
                        <a:pt x="44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72" name="Freeform 32">
                  <a:extLst>
                    <a:ext uri="{FF2B5EF4-FFF2-40B4-BE49-F238E27FC236}">
                      <a16:creationId xmlns:a16="http://schemas.microsoft.com/office/drawing/2014/main" id="{EFC50353-272D-4332-B37E-C147AD2072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4" y="1627"/>
                  <a:ext cx="44" cy="35"/>
                </a:xfrm>
                <a:custGeom>
                  <a:avLst/>
                  <a:gdLst>
                    <a:gd name="T0" fmla="*/ 0 w 44"/>
                    <a:gd name="T1" fmla="*/ 35 h 35"/>
                    <a:gd name="T2" fmla="*/ 0 w 44"/>
                    <a:gd name="T3" fmla="*/ 0 h 35"/>
                    <a:gd name="T4" fmla="*/ 44 w 44"/>
                    <a:gd name="T5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4" h="35">
                      <a:moveTo>
                        <a:pt x="0" y="35"/>
                      </a:moveTo>
                      <a:lnTo>
                        <a:pt x="0" y="0"/>
                      </a:lnTo>
                      <a:lnTo>
                        <a:pt x="44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73" name="Freeform 33">
                  <a:extLst>
                    <a:ext uri="{FF2B5EF4-FFF2-40B4-BE49-F238E27FC236}">
                      <a16:creationId xmlns:a16="http://schemas.microsoft.com/office/drawing/2014/main" id="{AF0BFA8D-FF32-4F7D-BB02-D1937D4194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4" y="1529"/>
                  <a:ext cx="44" cy="34"/>
                </a:xfrm>
                <a:custGeom>
                  <a:avLst/>
                  <a:gdLst>
                    <a:gd name="T0" fmla="*/ 0 w 44"/>
                    <a:gd name="T1" fmla="*/ 34 h 34"/>
                    <a:gd name="T2" fmla="*/ 0 w 44"/>
                    <a:gd name="T3" fmla="*/ 0 h 34"/>
                    <a:gd name="T4" fmla="*/ 44 w 44"/>
                    <a:gd name="T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4" h="34">
                      <a:moveTo>
                        <a:pt x="0" y="34"/>
                      </a:moveTo>
                      <a:lnTo>
                        <a:pt x="0" y="0"/>
                      </a:lnTo>
                      <a:lnTo>
                        <a:pt x="44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74" name="Line 34">
                  <a:extLst>
                    <a:ext uri="{FF2B5EF4-FFF2-40B4-BE49-F238E27FC236}">
                      <a16:creationId xmlns:a16="http://schemas.microsoft.com/office/drawing/2014/main" id="{E00C01DE-2776-4C0D-816D-8B8DC73891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62" y="1455"/>
                  <a:ext cx="0" cy="320"/>
                </a:xfrm>
                <a:prstGeom prst="line">
                  <a:avLst/>
                </a:pr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75" name="Line 35">
                  <a:extLst>
                    <a:ext uri="{FF2B5EF4-FFF2-40B4-BE49-F238E27FC236}">
                      <a16:creationId xmlns:a16="http://schemas.microsoft.com/office/drawing/2014/main" id="{BAA8B3AC-3A40-41FE-8CC9-849D854ED2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62" y="1514"/>
                  <a:ext cx="191" cy="0"/>
                </a:xfrm>
                <a:prstGeom prst="line">
                  <a:avLst/>
                </a:pr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76" name="Freeform 36">
                  <a:extLst>
                    <a:ext uri="{FF2B5EF4-FFF2-40B4-BE49-F238E27FC236}">
                      <a16:creationId xmlns:a16="http://schemas.microsoft.com/office/drawing/2014/main" id="{ACE92941-33B9-45DC-A1E7-9E20D4EA1B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7" y="1480"/>
                  <a:ext cx="44" cy="19"/>
                </a:xfrm>
                <a:custGeom>
                  <a:avLst/>
                  <a:gdLst>
                    <a:gd name="T0" fmla="*/ 0 w 44"/>
                    <a:gd name="T1" fmla="*/ 19 h 19"/>
                    <a:gd name="T2" fmla="*/ 0 w 44"/>
                    <a:gd name="T3" fmla="*/ 0 h 19"/>
                    <a:gd name="T4" fmla="*/ 44 w 44"/>
                    <a:gd name="T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4" h="19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44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77" name="Freeform 37">
                  <a:extLst>
                    <a:ext uri="{FF2B5EF4-FFF2-40B4-BE49-F238E27FC236}">
                      <a16:creationId xmlns:a16="http://schemas.microsoft.com/office/drawing/2014/main" id="{7C01AB9E-5090-4B15-8B35-78B1187D07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5" y="1480"/>
                  <a:ext cx="44" cy="19"/>
                </a:xfrm>
                <a:custGeom>
                  <a:avLst/>
                  <a:gdLst>
                    <a:gd name="T0" fmla="*/ 0 w 44"/>
                    <a:gd name="T1" fmla="*/ 19 h 19"/>
                    <a:gd name="T2" fmla="*/ 0 w 44"/>
                    <a:gd name="T3" fmla="*/ 0 h 19"/>
                    <a:gd name="T4" fmla="*/ 44 w 44"/>
                    <a:gd name="T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4" h="19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44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78" name="Freeform 38">
                  <a:extLst>
                    <a:ext uri="{FF2B5EF4-FFF2-40B4-BE49-F238E27FC236}">
                      <a16:creationId xmlns:a16="http://schemas.microsoft.com/office/drawing/2014/main" id="{0A2A238D-36BE-441D-BD96-ACC4B3B511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4" y="1480"/>
                  <a:ext cx="44" cy="19"/>
                </a:xfrm>
                <a:custGeom>
                  <a:avLst/>
                  <a:gdLst>
                    <a:gd name="T0" fmla="*/ 0 w 44"/>
                    <a:gd name="T1" fmla="*/ 19 h 19"/>
                    <a:gd name="T2" fmla="*/ 0 w 44"/>
                    <a:gd name="T3" fmla="*/ 0 h 19"/>
                    <a:gd name="T4" fmla="*/ 44 w 44"/>
                    <a:gd name="T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4" h="19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44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79" name="Line 39">
                  <a:extLst>
                    <a:ext uri="{FF2B5EF4-FFF2-40B4-BE49-F238E27FC236}">
                      <a16:creationId xmlns:a16="http://schemas.microsoft.com/office/drawing/2014/main" id="{77E99552-1348-4D29-B703-85620596CF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62" y="1470"/>
                  <a:ext cx="191" cy="0"/>
                </a:xfrm>
                <a:prstGeom prst="line">
                  <a:avLst/>
                </a:pr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80" name="Freeform 40">
                  <a:extLst>
                    <a:ext uri="{FF2B5EF4-FFF2-40B4-BE49-F238E27FC236}">
                      <a16:creationId xmlns:a16="http://schemas.microsoft.com/office/drawing/2014/main" id="{4E017B10-F719-4AC7-8B7D-E62EA788C0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7" y="1411"/>
                  <a:ext cx="220" cy="44"/>
                </a:xfrm>
                <a:custGeom>
                  <a:avLst/>
                  <a:gdLst>
                    <a:gd name="T0" fmla="*/ 49 w 220"/>
                    <a:gd name="T1" fmla="*/ 0 h 44"/>
                    <a:gd name="T2" fmla="*/ 0 w 220"/>
                    <a:gd name="T3" fmla="*/ 44 h 44"/>
                    <a:gd name="T4" fmla="*/ 220 w 220"/>
                    <a:gd name="T5" fmla="*/ 44 h 44"/>
                    <a:gd name="T6" fmla="*/ 171 w 220"/>
                    <a:gd name="T7" fmla="*/ 0 h 44"/>
                    <a:gd name="T8" fmla="*/ 49 w 220"/>
                    <a:gd name="T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0" h="44">
                      <a:moveTo>
                        <a:pt x="49" y="0"/>
                      </a:moveTo>
                      <a:lnTo>
                        <a:pt x="0" y="44"/>
                      </a:lnTo>
                      <a:lnTo>
                        <a:pt x="220" y="44"/>
                      </a:lnTo>
                      <a:lnTo>
                        <a:pt x="171" y="0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81" name="Freeform 41">
                  <a:extLst>
                    <a:ext uri="{FF2B5EF4-FFF2-40B4-BE49-F238E27FC236}">
                      <a16:creationId xmlns:a16="http://schemas.microsoft.com/office/drawing/2014/main" id="{00EEDCAF-8D28-46D5-A62A-61DD6BC9AF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6" y="1362"/>
                  <a:ext cx="122" cy="49"/>
                </a:xfrm>
                <a:custGeom>
                  <a:avLst/>
                  <a:gdLst>
                    <a:gd name="T0" fmla="*/ 25 w 25"/>
                    <a:gd name="T1" fmla="*/ 10 h 10"/>
                    <a:gd name="T2" fmla="*/ 12 w 25"/>
                    <a:gd name="T3" fmla="*/ 0 h 10"/>
                    <a:gd name="T4" fmla="*/ 0 w 25"/>
                    <a:gd name="T5" fmla="*/ 10 h 10"/>
                    <a:gd name="T6" fmla="*/ 25 w 25"/>
                    <a:gd name="T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0">
                      <a:moveTo>
                        <a:pt x="25" y="10"/>
                      </a:moveTo>
                      <a:cubicBezTo>
                        <a:pt x="25" y="5"/>
                        <a:pt x="20" y="0"/>
                        <a:pt x="12" y="0"/>
                      </a:cubicBezTo>
                      <a:cubicBezTo>
                        <a:pt x="5" y="0"/>
                        <a:pt x="0" y="5"/>
                        <a:pt x="0" y="10"/>
                      </a:cubicBezTo>
                      <a:lnTo>
                        <a:pt x="25" y="10"/>
                      </a:lnTo>
                      <a:close/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82" name="Freeform 42">
                  <a:extLst>
                    <a:ext uri="{FF2B5EF4-FFF2-40B4-BE49-F238E27FC236}">
                      <a16:creationId xmlns:a16="http://schemas.microsoft.com/office/drawing/2014/main" id="{F99EA3D2-FB6E-46E6-A4F8-5526218312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5" y="1362"/>
                  <a:ext cx="44" cy="49"/>
                </a:xfrm>
                <a:custGeom>
                  <a:avLst/>
                  <a:gdLst>
                    <a:gd name="T0" fmla="*/ 0 w 9"/>
                    <a:gd name="T1" fmla="*/ 10 h 10"/>
                    <a:gd name="T2" fmla="*/ 4 w 9"/>
                    <a:gd name="T3" fmla="*/ 0 h 10"/>
                    <a:gd name="T4" fmla="*/ 9 w 9"/>
                    <a:gd name="T5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10">
                      <a:moveTo>
                        <a:pt x="0" y="10"/>
                      </a:moveTo>
                      <a:cubicBezTo>
                        <a:pt x="0" y="5"/>
                        <a:pt x="2" y="0"/>
                        <a:pt x="4" y="0"/>
                      </a:cubicBezTo>
                      <a:cubicBezTo>
                        <a:pt x="7" y="0"/>
                        <a:pt x="9" y="5"/>
                        <a:pt x="9" y="10"/>
                      </a:cubicBez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83" name="Freeform 43">
                  <a:extLst>
                    <a:ext uri="{FF2B5EF4-FFF2-40B4-BE49-F238E27FC236}">
                      <a16:creationId xmlns:a16="http://schemas.microsoft.com/office/drawing/2014/main" id="{99AD50C8-522C-4B69-B982-85B60CEE4F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7" y="1711"/>
                  <a:ext cx="44" cy="39"/>
                </a:xfrm>
                <a:custGeom>
                  <a:avLst/>
                  <a:gdLst>
                    <a:gd name="T0" fmla="*/ 0 w 44"/>
                    <a:gd name="T1" fmla="*/ 39 h 39"/>
                    <a:gd name="T2" fmla="*/ 0 w 44"/>
                    <a:gd name="T3" fmla="*/ 0 h 39"/>
                    <a:gd name="T4" fmla="*/ 44 w 44"/>
                    <a:gd name="T5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4" h="39">
                      <a:moveTo>
                        <a:pt x="0" y="39"/>
                      </a:moveTo>
                      <a:lnTo>
                        <a:pt x="0" y="0"/>
                      </a:lnTo>
                      <a:lnTo>
                        <a:pt x="44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84" name="Freeform 44">
                  <a:extLst>
                    <a:ext uri="{FF2B5EF4-FFF2-40B4-BE49-F238E27FC236}">
                      <a16:creationId xmlns:a16="http://schemas.microsoft.com/office/drawing/2014/main" id="{3633AC25-23DB-4473-83D7-31AD408EE0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7" y="1662"/>
                  <a:ext cx="44" cy="39"/>
                </a:xfrm>
                <a:custGeom>
                  <a:avLst/>
                  <a:gdLst>
                    <a:gd name="T0" fmla="*/ 0 w 44"/>
                    <a:gd name="T1" fmla="*/ 39 h 39"/>
                    <a:gd name="T2" fmla="*/ 0 w 44"/>
                    <a:gd name="T3" fmla="*/ 0 h 39"/>
                    <a:gd name="T4" fmla="*/ 44 w 44"/>
                    <a:gd name="T5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4" h="39">
                      <a:moveTo>
                        <a:pt x="0" y="39"/>
                      </a:moveTo>
                      <a:lnTo>
                        <a:pt x="0" y="0"/>
                      </a:lnTo>
                      <a:lnTo>
                        <a:pt x="44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85" name="Freeform 45">
                  <a:extLst>
                    <a:ext uri="{FF2B5EF4-FFF2-40B4-BE49-F238E27FC236}">
                      <a16:creationId xmlns:a16="http://schemas.microsoft.com/office/drawing/2014/main" id="{9C3B43AB-5DFD-4995-97FE-37432C82C5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7" y="1613"/>
                  <a:ext cx="44" cy="39"/>
                </a:xfrm>
                <a:custGeom>
                  <a:avLst/>
                  <a:gdLst>
                    <a:gd name="T0" fmla="*/ 0 w 44"/>
                    <a:gd name="T1" fmla="*/ 39 h 39"/>
                    <a:gd name="T2" fmla="*/ 0 w 44"/>
                    <a:gd name="T3" fmla="*/ 0 h 39"/>
                    <a:gd name="T4" fmla="*/ 44 w 44"/>
                    <a:gd name="T5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4" h="39">
                      <a:moveTo>
                        <a:pt x="0" y="39"/>
                      </a:moveTo>
                      <a:lnTo>
                        <a:pt x="0" y="0"/>
                      </a:lnTo>
                      <a:lnTo>
                        <a:pt x="44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86" name="Freeform 46">
                  <a:extLst>
                    <a:ext uri="{FF2B5EF4-FFF2-40B4-BE49-F238E27FC236}">
                      <a16:creationId xmlns:a16="http://schemas.microsoft.com/office/drawing/2014/main" id="{04D46999-4464-482B-BAE6-070522CCF0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6" y="1613"/>
                  <a:ext cx="59" cy="39"/>
                </a:xfrm>
                <a:custGeom>
                  <a:avLst/>
                  <a:gdLst>
                    <a:gd name="T0" fmla="*/ 0 w 59"/>
                    <a:gd name="T1" fmla="*/ 39 h 39"/>
                    <a:gd name="T2" fmla="*/ 0 w 59"/>
                    <a:gd name="T3" fmla="*/ 0 h 39"/>
                    <a:gd name="T4" fmla="*/ 59 w 59"/>
                    <a:gd name="T5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9" h="39">
                      <a:moveTo>
                        <a:pt x="0" y="39"/>
                      </a:moveTo>
                      <a:lnTo>
                        <a:pt x="0" y="0"/>
                      </a:lnTo>
                      <a:lnTo>
                        <a:pt x="59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87" name="Freeform 47">
                  <a:extLst>
                    <a:ext uri="{FF2B5EF4-FFF2-40B4-BE49-F238E27FC236}">
                      <a16:creationId xmlns:a16="http://schemas.microsoft.com/office/drawing/2014/main" id="{7A1A1A41-0070-494F-BC33-540103AE81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6" y="1662"/>
                  <a:ext cx="59" cy="39"/>
                </a:xfrm>
                <a:custGeom>
                  <a:avLst/>
                  <a:gdLst>
                    <a:gd name="T0" fmla="*/ 0 w 59"/>
                    <a:gd name="T1" fmla="*/ 39 h 39"/>
                    <a:gd name="T2" fmla="*/ 0 w 59"/>
                    <a:gd name="T3" fmla="*/ 0 h 39"/>
                    <a:gd name="T4" fmla="*/ 59 w 59"/>
                    <a:gd name="T5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9" h="39">
                      <a:moveTo>
                        <a:pt x="0" y="39"/>
                      </a:moveTo>
                      <a:lnTo>
                        <a:pt x="0" y="0"/>
                      </a:lnTo>
                      <a:lnTo>
                        <a:pt x="59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88" name="Freeform 48">
                  <a:extLst>
                    <a:ext uri="{FF2B5EF4-FFF2-40B4-BE49-F238E27FC236}">
                      <a16:creationId xmlns:a16="http://schemas.microsoft.com/office/drawing/2014/main" id="{70EA2E4C-8110-4960-ADD9-D8E76ABCE1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6" y="1711"/>
                  <a:ext cx="59" cy="39"/>
                </a:xfrm>
                <a:custGeom>
                  <a:avLst/>
                  <a:gdLst>
                    <a:gd name="T0" fmla="*/ 0 w 59"/>
                    <a:gd name="T1" fmla="*/ 39 h 39"/>
                    <a:gd name="T2" fmla="*/ 0 w 59"/>
                    <a:gd name="T3" fmla="*/ 0 h 39"/>
                    <a:gd name="T4" fmla="*/ 59 w 59"/>
                    <a:gd name="T5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9" h="39">
                      <a:moveTo>
                        <a:pt x="0" y="39"/>
                      </a:moveTo>
                      <a:lnTo>
                        <a:pt x="0" y="0"/>
                      </a:lnTo>
                      <a:lnTo>
                        <a:pt x="59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89" name="Freeform 49">
                  <a:extLst>
                    <a:ext uri="{FF2B5EF4-FFF2-40B4-BE49-F238E27FC236}">
                      <a16:creationId xmlns:a16="http://schemas.microsoft.com/office/drawing/2014/main" id="{8702D0C9-8779-4F40-90C4-2EF1F5D7A5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9" y="1613"/>
                  <a:ext cx="64" cy="39"/>
                </a:xfrm>
                <a:custGeom>
                  <a:avLst/>
                  <a:gdLst>
                    <a:gd name="T0" fmla="*/ 0 w 64"/>
                    <a:gd name="T1" fmla="*/ 39 h 39"/>
                    <a:gd name="T2" fmla="*/ 0 w 64"/>
                    <a:gd name="T3" fmla="*/ 0 h 39"/>
                    <a:gd name="T4" fmla="*/ 64 w 64"/>
                    <a:gd name="T5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4" h="39">
                      <a:moveTo>
                        <a:pt x="0" y="39"/>
                      </a:moveTo>
                      <a:lnTo>
                        <a:pt x="0" y="0"/>
                      </a:lnTo>
                      <a:lnTo>
                        <a:pt x="64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90" name="Freeform 50">
                  <a:extLst>
                    <a:ext uri="{FF2B5EF4-FFF2-40B4-BE49-F238E27FC236}">
                      <a16:creationId xmlns:a16="http://schemas.microsoft.com/office/drawing/2014/main" id="{E0332684-4492-4849-8BBE-513DB99A9A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9" y="1662"/>
                  <a:ext cx="64" cy="39"/>
                </a:xfrm>
                <a:custGeom>
                  <a:avLst/>
                  <a:gdLst>
                    <a:gd name="T0" fmla="*/ 0 w 64"/>
                    <a:gd name="T1" fmla="*/ 39 h 39"/>
                    <a:gd name="T2" fmla="*/ 0 w 64"/>
                    <a:gd name="T3" fmla="*/ 0 h 39"/>
                    <a:gd name="T4" fmla="*/ 64 w 64"/>
                    <a:gd name="T5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4" h="39">
                      <a:moveTo>
                        <a:pt x="0" y="39"/>
                      </a:moveTo>
                      <a:lnTo>
                        <a:pt x="0" y="0"/>
                      </a:lnTo>
                      <a:lnTo>
                        <a:pt x="64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91" name="Freeform 51">
                  <a:extLst>
                    <a:ext uri="{FF2B5EF4-FFF2-40B4-BE49-F238E27FC236}">
                      <a16:creationId xmlns:a16="http://schemas.microsoft.com/office/drawing/2014/main" id="{5CA9FB3C-9057-4D8C-9A4F-00144D32DE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9" y="1711"/>
                  <a:ext cx="64" cy="39"/>
                </a:xfrm>
                <a:custGeom>
                  <a:avLst/>
                  <a:gdLst>
                    <a:gd name="T0" fmla="*/ 0 w 64"/>
                    <a:gd name="T1" fmla="*/ 39 h 39"/>
                    <a:gd name="T2" fmla="*/ 0 w 64"/>
                    <a:gd name="T3" fmla="*/ 0 h 39"/>
                    <a:gd name="T4" fmla="*/ 64 w 64"/>
                    <a:gd name="T5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4" h="39">
                      <a:moveTo>
                        <a:pt x="0" y="39"/>
                      </a:moveTo>
                      <a:lnTo>
                        <a:pt x="0" y="0"/>
                      </a:lnTo>
                      <a:lnTo>
                        <a:pt x="64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92" name="Freeform 52">
                  <a:extLst>
                    <a:ext uri="{FF2B5EF4-FFF2-40B4-BE49-F238E27FC236}">
                      <a16:creationId xmlns:a16="http://schemas.microsoft.com/office/drawing/2014/main" id="{6A956F30-EB38-461C-A086-D18CF462F3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8" y="1613"/>
                  <a:ext cx="63" cy="39"/>
                </a:xfrm>
                <a:custGeom>
                  <a:avLst/>
                  <a:gdLst>
                    <a:gd name="T0" fmla="*/ 0 w 63"/>
                    <a:gd name="T1" fmla="*/ 39 h 39"/>
                    <a:gd name="T2" fmla="*/ 0 w 63"/>
                    <a:gd name="T3" fmla="*/ 0 h 39"/>
                    <a:gd name="T4" fmla="*/ 63 w 63"/>
                    <a:gd name="T5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3" h="39">
                      <a:moveTo>
                        <a:pt x="0" y="39"/>
                      </a:moveTo>
                      <a:lnTo>
                        <a:pt x="0" y="0"/>
                      </a:lnTo>
                      <a:lnTo>
                        <a:pt x="63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93" name="Freeform 53">
                  <a:extLst>
                    <a:ext uri="{FF2B5EF4-FFF2-40B4-BE49-F238E27FC236}">
                      <a16:creationId xmlns:a16="http://schemas.microsoft.com/office/drawing/2014/main" id="{87AC86F5-B667-46F6-A4EA-4BC97B7565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8" y="1662"/>
                  <a:ext cx="63" cy="39"/>
                </a:xfrm>
                <a:custGeom>
                  <a:avLst/>
                  <a:gdLst>
                    <a:gd name="T0" fmla="*/ 0 w 63"/>
                    <a:gd name="T1" fmla="*/ 39 h 39"/>
                    <a:gd name="T2" fmla="*/ 0 w 63"/>
                    <a:gd name="T3" fmla="*/ 0 h 39"/>
                    <a:gd name="T4" fmla="*/ 63 w 63"/>
                    <a:gd name="T5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3" h="39">
                      <a:moveTo>
                        <a:pt x="0" y="39"/>
                      </a:moveTo>
                      <a:lnTo>
                        <a:pt x="0" y="0"/>
                      </a:lnTo>
                      <a:lnTo>
                        <a:pt x="63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94" name="Freeform 54">
                  <a:extLst>
                    <a:ext uri="{FF2B5EF4-FFF2-40B4-BE49-F238E27FC236}">
                      <a16:creationId xmlns:a16="http://schemas.microsoft.com/office/drawing/2014/main" id="{9E3E2AFF-2793-4125-81CD-62B5F01208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8" y="1711"/>
                  <a:ext cx="63" cy="39"/>
                </a:xfrm>
                <a:custGeom>
                  <a:avLst/>
                  <a:gdLst>
                    <a:gd name="T0" fmla="*/ 0 w 63"/>
                    <a:gd name="T1" fmla="*/ 39 h 39"/>
                    <a:gd name="T2" fmla="*/ 0 w 63"/>
                    <a:gd name="T3" fmla="*/ 0 h 39"/>
                    <a:gd name="T4" fmla="*/ 63 w 63"/>
                    <a:gd name="T5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3" h="39">
                      <a:moveTo>
                        <a:pt x="0" y="39"/>
                      </a:moveTo>
                      <a:lnTo>
                        <a:pt x="0" y="0"/>
                      </a:lnTo>
                      <a:lnTo>
                        <a:pt x="63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95" name="Freeform 55">
                  <a:extLst>
                    <a:ext uri="{FF2B5EF4-FFF2-40B4-BE49-F238E27FC236}">
                      <a16:creationId xmlns:a16="http://schemas.microsoft.com/office/drawing/2014/main" id="{38D994B0-56EF-46C3-93FD-B8F34AB832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6" y="1613"/>
                  <a:ext cx="58" cy="39"/>
                </a:xfrm>
                <a:custGeom>
                  <a:avLst/>
                  <a:gdLst>
                    <a:gd name="T0" fmla="*/ 0 w 58"/>
                    <a:gd name="T1" fmla="*/ 39 h 39"/>
                    <a:gd name="T2" fmla="*/ 0 w 58"/>
                    <a:gd name="T3" fmla="*/ 0 h 39"/>
                    <a:gd name="T4" fmla="*/ 58 w 58"/>
                    <a:gd name="T5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8" h="39">
                      <a:moveTo>
                        <a:pt x="0" y="39"/>
                      </a:moveTo>
                      <a:lnTo>
                        <a:pt x="0" y="0"/>
                      </a:lnTo>
                      <a:lnTo>
                        <a:pt x="58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96" name="Freeform 56">
                  <a:extLst>
                    <a:ext uri="{FF2B5EF4-FFF2-40B4-BE49-F238E27FC236}">
                      <a16:creationId xmlns:a16="http://schemas.microsoft.com/office/drawing/2014/main" id="{8E0DB749-0AC4-4CB4-B953-4A22477B31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6" y="1662"/>
                  <a:ext cx="58" cy="39"/>
                </a:xfrm>
                <a:custGeom>
                  <a:avLst/>
                  <a:gdLst>
                    <a:gd name="T0" fmla="*/ 0 w 58"/>
                    <a:gd name="T1" fmla="*/ 39 h 39"/>
                    <a:gd name="T2" fmla="*/ 0 w 58"/>
                    <a:gd name="T3" fmla="*/ 0 h 39"/>
                    <a:gd name="T4" fmla="*/ 58 w 58"/>
                    <a:gd name="T5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8" h="39">
                      <a:moveTo>
                        <a:pt x="0" y="39"/>
                      </a:moveTo>
                      <a:lnTo>
                        <a:pt x="0" y="0"/>
                      </a:lnTo>
                      <a:lnTo>
                        <a:pt x="58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97" name="Freeform 57">
                  <a:extLst>
                    <a:ext uri="{FF2B5EF4-FFF2-40B4-BE49-F238E27FC236}">
                      <a16:creationId xmlns:a16="http://schemas.microsoft.com/office/drawing/2014/main" id="{FA647202-3B9D-4736-923D-FBF47D6E82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6" y="1711"/>
                  <a:ext cx="58" cy="39"/>
                </a:xfrm>
                <a:custGeom>
                  <a:avLst/>
                  <a:gdLst>
                    <a:gd name="T0" fmla="*/ 0 w 58"/>
                    <a:gd name="T1" fmla="*/ 39 h 39"/>
                    <a:gd name="T2" fmla="*/ 0 w 58"/>
                    <a:gd name="T3" fmla="*/ 0 h 39"/>
                    <a:gd name="T4" fmla="*/ 58 w 58"/>
                    <a:gd name="T5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8" h="39">
                      <a:moveTo>
                        <a:pt x="0" y="39"/>
                      </a:moveTo>
                      <a:lnTo>
                        <a:pt x="0" y="0"/>
                      </a:lnTo>
                      <a:lnTo>
                        <a:pt x="58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98" name="Freeform 58">
                  <a:extLst>
                    <a:ext uri="{FF2B5EF4-FFF2-40B4-BE49-F238E27FC236}">
                      <a16:creationId xmlns:a16="http://schemas.microsoft.com/office/drawing/2014/main" id="{2872F9E4-7828-4F37-98D5-99E2A042D2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9" y="1613"/>
                  <a:ext cx="64" cy="39"/>
                </a:xfrm>
                <a:custGeom>
                  <a:avLst/>
                  <a:gdLst>
                    <a:gd name="T0" fmla="*/ 0 w 64"/>
                    <a:gd name="T1" fmla="*/ 39 h 39"/>
                    <a:gd name="T2" fmla="*/ 0 w 64"/>
                    <a:gd name="T3" fmla="*/ 0 h 39"/>
                    <a:gd name="T4" fmla="*/ 64 w 64"/>
                    <a:gd name="T5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4" h="39">
                      <a:moveTo>
                        <a:pt x="0" y="39"/>
                      </a:moveTo>
                      <a:lnTo>
                        <a:pt x="0" y="0"/>
                      </a:lnTo>
                      <a:lnTo>
                        <a:pt x="64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199" name="Freeform 59">
                  <a:extLst>
                    <a:ext uri="{FF2B5EF4-FFF2-40B4-BE49-F238E27FC236}">
                      <a16:creationId xmlns:a16="http://schemas.microsoft.com/office/drawing/2014/main" id="{08FFB622-E037-4FEA-8755-4D1E487DC5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9" y="1662"/>
                  <a:ext cx="64" cy="39"/>
                </a:xfrm>
                <a:custGeom>
                  <a:avLst/>
                  <a:gdLst>
                    <a:gd name="T0" fmla="*/ 0 w 64"/>
                    <a:gd name="T1" fmla="*/ 39 h 39"/>
                    <a:gd name="T2" fmla="*/ 0 w 64"/>
                    <a:gd name="T3" fmla="*/ 0 h 39"/>
                    <a:gd name="T4" fmla="*/ 64 w 64"/>
                    <a:gd name="T5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4" h="39">
                      <a:moveTo>
                        <a:pt x="0" y="39"/>
                      </a:moveTo>
                      <a:lnTo>
                        <a:pt x="0" y="0"/>
                      </a:lnTo>
                      <a:lnTo>
                        <a:pt x="64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200" name="Freeform 60">
                  <a:extLst>
                    <a:ext uri="{FF2B5EF4-FFF2-40B4-BE49-F238E27FC236}">
                      <a16:creationId xmlns:a16="http://schemas.microsoft.com/office/drawing/2014/main" id="{1F744C9F-A523-4A13-A66F-5D40379493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9" y="1711"/>
                  <a:ext cx="64" cy="39"/>
                </a:xfrm>
                <a:custGeom>
                  <a:avLst/>
                  <a:gdLst>
                    <a:gd name="T0" fmla="*/ 0 w 64"/>
                    <a:gd name="T1" fmla="*/ 39 h 39"/>
                    <a:gd name="T2" fmla="*/ 0 w 64"/>
                    <a:gd name="T3" fmla="*/ 0 h 39"/>
                    <a:gd name="T4" fmla="*/ 64 w 64"/>
                    <a:gd name="T5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4" h="39">
                      <a:moveTo>
                        <a:pt x="0" y="39"/>
                      </a:moveTo>
                      <a:lnTo>
                        <a:pt x="0" y="0"/>
                      </a:lnTo>
                      <a:lnTo>
                        <a:pt x="64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201" name="Line 61">
                  <a:extLst>
                    <a:ext uri="{FF2B5EF4-FFF2-40B4-BE49-F238E27FC236}">
                      <a16:creationId xmlns:a16="http://schemas.microsoft.com/office/drawing/2014/main" id="{F1E965AB-A12A-402C-9D78-83C291A029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07" y="1588"/>
                  <a:ext cx="0" cy="177"/>
                </a:xfrm>
                <a:prstGeom prst="line">
                  <a:avLst/>
                </a:pr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202" name="Line 62">
                  <a:extLst>
                    <a:ext uri="{FF2B5EF4-FFF2-40B4-BE49-F238E27FC236}">
                      <a16:creationId xmlns:a16="http://schemas.microsoft.com/office/drawing/2014/main" id="{C7B43672-BF4B-4CFF-90EA-C232C63FF5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93" y="1800"/>
                  <a:ext cx="0" cy="73"/>
                </a:xfrm>
                <a:prstGeom prst="line">
                  <a:avLst/>
                </a:pr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203" name="Line 63">
                  <a:extLst>
                    <a:ext uri="{FF2B5EF4-FFF2-40B4-BE49-F238E27FC236}">
                      <a16:creationId xmlns:a16="http://schemas.microsoft.com/office/drawing/2014/main" id="{E437B59C-1C71-4301-9A54-177C218267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83" y="1800"/>
                  <a:ext cx="0" cy="73"/>
                </a:xfrm>
                <a:prstGeom prst="line">
                  <a:avLst/>
                </a:pr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204" name="Line 64">
                  <a:extLst>
                    <a:ext uri="{FF2B5EF4-FFF2-40B4-BE49-F238E27FC236}">
                      <a16:creationId xmlns:a16="http://schemas.microsoft.com/office/drawing/2014/main" id="{72B70344-B9CC-43E8-939E-FCD7A665E8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34" y="1800"/>
                  <a:ext cx="0" cy="73"/>
                </a:xfrm>
                <a:prstGeom prst="line">
                  <a:avLst/>
                </a:pr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205" name="Line 65">
                  <a:extLst>
                    <a:ext uri="{FF2B5EF4-FFF2-40B4-BE49-F238E27FC236}">
                      <a16:creationId xmlns:a16="http://schemas.microsoft.com/office/drawing/2014/main" id="{F6005D98-5CAF-4513-BCBC-6DE232B06A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25" y="1800"/>
                  <a:ext cx="0" cy="73"/>
                </a:xfrm>
                <a:prstGeom prst="line">
                  <a:avLst/>
                </a:pr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206" name="Line 66">
                  <a:extLst>
                    <a:ext uri="{FF2B5EF4-FFF2-40B4-BE49-F238E27FC236}">
                      <a16:creationId xmlns:a16="http://schemas.microsoft.com/office/drawing/2014/main" id="{2946677C-4E0E-4A76-897F-E2E6B12864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22" y="1800"/>
                  <a:ext cx="0" cy="73"/>
                </a:xfrm>
                <a:prstGeom prst="line">
                  <a:avLst/>
                </a:pr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207" name="Line 67">
                  <a:extLst>
                    <a:ext uri="{FF2B5EF4-FFF2-40B4-BE49-F238E27FC236}">
                      <a16:creationId xmlns:a16="http://schemas.microsoft.com/office/drawing/2014/main" id="{87CB3F26-CFDC-4601-80C6-5374765BCA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12" y="1800"/>
                  <a:ext cx="0" cy="73"/>
                </a:xfrm>
                <a:prstGeom prst="line">
                  <a:avLst/>
                </a:pr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208" name="Line 68">
                  <a:extLst>
                    <a:ext uri="{FF2B5EF4-FFF2-40B4-BE49-F238E27FC236}">
                      <a16:creationId xmlns:a16="http://schemas.microsoft.com/office/drawing/2014/main" id="{BF8AA5EF-814E-4CAF-93DF-208B98263B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07" y="1800"/>
                  <a:ext cx="0" cy="73"/>
                </a:xfrm>
                <a:prstGeom prst="line">
                  <a:avLst/>
                </a:pr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209" name="Freeform 69">
                  <a:extLst>
                    <a:ext uri="{FF2B5EF4-FFF2-40B4-BE49-F238E27FC236}">
                      <a16:creationId xmlns:a16="http://schemas.microsoft.com/office/drawing/2014/main" id="{5943CAC8-F9AD-4320-8E99-92301FD4DA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3" y="1539"/>
                  <a:ext cx="469" cy="49"/>
                </a:xfrm>
                <a:custGeom>
                  <a:avLst/>
                  <a:gdLst>
                    <a:gd name="T0" fmla="*/ 0 w 469"/>
                    <a:gd name="T1" fmla="*/ 0 h 49"/>
                    <a:gd name="T2" fmla="*/ 420 w 469"/>
                    <a:gd name="T3" fmla="*/ 0 h 49"/>
                    <a:gd name="T4" fmla="*/ 469 w 469"/>
                    <a:gd name="T5" fmla="*/ 49 h 49"/>
                    <a:gd name="T6" fmla="*/ 0 w 469"/>
                    <a:gd name="T7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9" h="49">
                      <a:moveTo>
                        <a:pt x="0" y="0"/>
                      </a:moveTo>
                      <a:lnTo>
                        <a:pt x="420" y="0"/>
                      </a:lnTo>
                      <a:lnTo>
                        <a:pt x="469" y="49"/>
                      </a:lnTo>
                      <a:lnTo>
                        <a:pt x="0" y="49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210" name="Freeform 70">
                  <a:extLst>
                    <a:ext uri="{FF2B5EF4-FFF2-40B4-BE49-F238E27FC236}">
                      <a16:creationId xmlns:a16="http://schemas.microsoft.com/office/drawing/2014/main" id="{D66F82B8-D519-4DAA-8E78-763DF961EA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2" y="1662"/>
                  <a:ext cx="64" cy="39"/>
                </a:xfrm>
                <a:custGeom>
                  <a:avLst/>
                  <a:gdLst>
                    <a:gd name="T0" fmla="*/ 0 w 64"/>
                    <a:gd name="T1" fmla="*/ 39 h 39"/>
                    <a:gd name="T2" fmla="*/ 0 w 64"/>
                    <a:gd name="T3" fmla="*/ 0 h 39"/>
                    <a:gd name="T4" fmla="*/ 64 w 64"/>
                    <a:gd name="T5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4" h="39">
                      <a:moveTo>
                        <a:pt x="0" y="39"/>
                      </a:moveTo>
                      <a:lnTo>
                        <a:pt x="0" y="0"/>
                      </a:lnTo>
                      <a:lnTo>
                        <a:pt x="64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211" name="Freeform 71">
                  <a:extLst>
                    <a:ext uri="{FF2B5EF4-FFF2-40B4-BE49-F238E27FC236}">
                      <a16:creationId xmlns:a16="http://schemas.microsoft.com/office/drawing/2014/main" id="{A1043E2A-B84F-4C88-ADB8-33200541EC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2" y="1711"/>
                  <a:ext cx="64" cy="39"/>
                </a:xfrm>
                <a:custGeom>
                  <a:avLst/>
                  <a:gdLst>
                    <a:gd name="T0" fmla="*/ 0 w 64"/>
                    <a:gd name="T1" fmla="*/ 39 h 39"/>
                    <a:gd name="T2" fmla="*/ 0 w 64"/>
                    <a:gd name="T3" fmla="*/ 0 h 39"/>
                    <a:gd name="T4" fmla="*/ 64 w 64"/>
                    <a:gd name="T5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4" h="39">
                      <a:moveTo>
                        <a:pt x="0" y="39"/>
                      </a:moveTo>
                      <a:lnTo>
                        <a:pt x="0" y="0"/>
                      </a:lnTo>
                      <a:lnTo>
                        <a:pt x="64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212" name="Freeform 72">
                  <a:extLst>
                    <a:ext uri="{FF2B5EF4-FFF2-40B4-BE49-F238E27FC236}">
                      <a16:creationId xmlns:a16="http://schemas.microsoft.com/office/drawing/2014/main" id="{EB856F98-045B-4BB3-B589-F07B286C98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5" y="1711"/>
                  <a:ext cx="64" cy="39"/>
                </a:xfrm>
                <a:custGeom>
                  <a:avLst/>
                  <a:gdLst>
                    <a:gd name="T0" fmla="*/ 0 w 64"/>
                    <a:gd name="T1" fmla="*/ 39 h 39"/>
                    <a:gd name="T2" fmla="*/ 0 w 64"/>
                    <a:gd name="T3" fmla="*/ 0 h 39"/>
                    <a:gd name="T4" fmla="*/ 64 w 64"/>
                    <a:gd name="T5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4" h="39">
                      <a:moveTo>
                        <a:pt x="0" y="39"/>
                      </a:moveTo>
                      <a:lnTo>
                        <a:pt x="0" y="0"/>
                      </a:lnTo>
                      <a:lnTo>
                        <a:pt x="64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213" name="Freeform 73">
                  <a:extLst>
                    <a:ext uri="{FF2B5EF4-FFF2-40B4-BE49-F238E27FC236}">
                      <a16:creationId xmlns:a16="http://schemas.microsoft.com/office/drawing/2014/main" id="{7E81C454-4EFF-45E5-8614-DA24ABCF76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7" y="1613"/>
                  <a:ext cx="279" cy="137"/>
                </a:xfrm>
                <a:custGeom>
                  <a:avLst/>
                  <a:gdLst>
                    <a:gd name="T0" fmla="*/ 0 w 57"/>
                    <a:gd name="T1" fmla="*/ 0 h 28"/>
                    <a:gd name="T2" fmla="*/ 16 w 57"/>
                    <a:gd name="T3" fmla="*/ 0 h 28"/>
                    <a:gd name="T4" fmla="*/ 57 w 57"/>
                    <a:gd name="T5" fmla="*/ 28 h 28"/>
                    <a:gd name="T6" fmla="*/ 52 w 57"/>
                    <a:gd name="T7" fmla="*/ 28 h 28"/>
                    <a:gd name="T8" fmla="*/ 16 w 57"/>
                    <a:gd name="T9" fmla="*/ 5 h 28"/>
                    <a:gd name="T10" fmla="*/ 0 w 57"/>
                    <a:gd name="T11" fmla="*/ 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7" h="28">
                      <a:moveTo>
                        <a:pt x="0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39" y="0"/>
                        <a:pt x="57" y="12"/>
                        <a:pt x="57" y="28"/>
                      </a:cubicBezTo>
                      <a:cubicBezTo>
                        <a:pt x="52" y="28"/>
                        <a:pt x="52" y="28"/>
                        <a:pt x="52" y="28"/>
                      </a:cubicBezTo>
                      <a:cubicBezTo>
                        <a:pt x="52" y="15"/>
                        <a:pt x="36" y="5"/>
                        <a:pt x="16" y="5"/>
                      </a:cubicBezTo>
                      <a:cubicBezTo>
                        <a:pt x="0" y="5"/>
                        <a:pt x="0" y="5"/>
                        <a:pt x="0" y="5"/>
                      </a:cubicBez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214" name="Freeform 74">
                  <a:extLst>
                    <a:ext uri="{FF2B5EF4-FFF2-40B4-BE49-F238E27FC236}">
                      <a16:creationId xmlns:a16="http://schemas.microsoft.com/office/drawing/2014/main" id="{94C2A59D-20CF-4287-8496-8D092262FC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7" y="1652"/>
                  <a:ext cx="245" cy="221"/>
                </a:xfrm>
                <a:custGeom>
                  <a:avLst/>
                  <a:gdLst>
                    <a:gd name="T0" fmla="*/ 0 w 50"/>
                    <a:gd name="T1" fmla="*/ 0 h 45"/>
                    <a:gd name="T2" fmla="*/ 16 w 50"/>
                    <a:gd name="T3" fmla="*/ 0 h 45"/>
                    <a:gd name="T4" fmla="*/ 50 w 50"/>
                    <a:gd name="T5" fmla="*/ 20 h 45"/>
                    <a:gd name="T6" fmla="*/ 50 w 50"/>
                    <a:gd name="T7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" h="45">
                      <a:moveTo>
                        <a:pt x="0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35" y="0"/>
                        <a:pt x="50" y="8"/>
                        <a:pt x="50" y="20"/>
                      </a:cubicBezTo>
                      <a:cubicBezTo>
                        <a:pt x="50" y="45"/>
                        <a:pt x="50" y="45"/>
                        <a:pt x="50" y="45"/>
                      </a:cubicBez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215" name="Freeform 75">
                  <a:extLst>
                    <a:ext uri="{FF2B5EF4-FFF2-40B4-BE49-F238E27FC236}">
                      <a16:creationId xmlns:a16="http://schemas.microsoft.com/office/drawing/2014/main" id="{253763CF-EF0F-4BD2-BA83-60036C9203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5" y="1662"/>
                  <a:ext cx="64" cy="39"/>
                </a:xfrm>
                <a:custGeom>
                  <a:avLst/>
                  <a:gdLst>
                    <a:gd name="T0" fmla="*/ 13 w 13"/>
                    <a:gd name="T1" fmla="*/ 3 h 8"/>
                    <a:gd name="T2" fmla="*/ 0 w 13"/>
                    <a:gd name="T3" fmla="*/ 0 h 8"/>
                    <a:gd name="T4" fmla="*/ 0 w 13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8">
                      <a:moveTo>
                        <a:pt x="13" y="3"/>
                      </a:moveTo>
                      <a:cubicBezTo>
                        <a:pt x="9" y="1"/>
                        <a:pt x="5" y="1"/>
                        <a:pt x="0" y="0"/>
                      </a:cubicBezTo>
                      <a:cubicBezTo>
                        <a:pt x="0" y="8"/>
                        <a:pt x="0" y="8"/>
                        <a:pt x="0" y="8"/>
                      </a:cubicBez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216" name="Freeform 76">
                  <a:extLst>
                    <a:ext uri="{FF2B5EF4-FFF2-40B4-BE49-F238E27FC236}">
                      <a16:creationId xmlns:a16="http://schemas.microsoft.com/office/drawing/2014/main" id="{D6602B0F-05D7-4C37-B234-F79AD7226B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4" y="1682"/>
                  <a:ext cx="34" cy="19"/>
                </a:xfrm>
                <a:custGeom>
                  <a:avLst/>
                  <a:gdLst>
                    <a:gd name="T0" fmla="*/ 7 w 7"/>
                    <a:gd name="T1" fmla="*/ 4 h 4"/>
                    <a:gd name="T2" fmla="*/ 0 w 7"/>
                    <a:gd name="T3" fmla="*/ 0 h 4"/>
                    <a:gd name="T4" fmla="*/ 0 w 7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4">
                      <a:moveTo>
                        <a:pt x="7" y="4"/>
                      </a:moveTo>
                      <a:cubicBezTo>
                        <a:pt x="5" y="2"/>
                        <a:pt x="3" y="1"/>
                        <a:pt x="0" y="0"/>
                      </a:cubicBezTo>
                      <a:cubicBezTo>
                        <a:pt x="0" y="4"/>
                        <a:pt x="0" y="4"/>
                        <a:pt x="0" y="4"/>
                      </a:cubicBez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217" name="Freeform 77">
                  <a:extLst>
                    <a:ext uri="{FF2B5EF4-FFF2-40B4-BE49-F238E27FC236}">
                      <a16:creationId xmlns:a16="http://schemas.microsoft.com/office/drawing/2014/main" id="{970C2767-6CBA-4653-833C-77B136EE11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4" y="1711"/>
                  <a:ext cx="48" cy="39"/>
                </a:xfrm>
                <a:custGeom>
                  <a:avLst/>
                  <a:gdLst>
                    <a:gd name="T0" fmla="*/ 48 w 48"/>
                    <a:gd name="T1" fmla="*/ 0 h 39"/>
                    <a:gd name="T2" fmla="*/ 0 w 48"/>
                    <a:gd name="T3" fmla="*/ 0 h 39"/>
                    <a:gd name="T4" fmla="*/ 0 w 48"/>
                    <a:gd name="T5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8" h="39">
                      <a:moveTo>
                        <a:pt x="48" y="0"/>
                      </a:moveTo>
                      <a:lnTo>
                        <a:pt x="0" y="0"/>
                      </a:lnTo>
                      <a:lnTo>
                        <a:pt x="0" y="39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218" name="Line 78">
                  <a:extLst>
                    <a:ext uri="{FF2B5EF4-FFF2-40B4-BE49-F238E27FC236}">
                      <a16:creationId xmlns:a16="http://schemas.microsoft.com/office/drawing/2014/main" id="{449808E3-49AA-4C9A-B77B-28E90E41C3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95" y="1598"/>
                  <a:ext cx="0" cy="15"/>
                </a:xfrm>
                <a:prstGeom prst="line">
                  <a:avLst/>
                </a:pr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219" name="Freeform 79">
                  <a:extLst>
                    <a:ext uri="{FF2B5EF4-FFF2-40B4-BE49-F238E27FC236}">
                      <a16:creationId xmlns:a16="http://schemas.microsoft.com/office/drawing/2014/main" id="{C30F0F81-C276-4687-9D38-FF5886B8DE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8" y="1554"/>
                  <a:ext cx="122" cy="44"/>
                </a:xfrm>
                <a:custGeom>
                  <a:avLst/>
                  <a:gdLst>
                    <a:gd name="T0" fmla="*/ 19 w 122"/>
                    <a:gd name="T1" fmla="*/ 44 h 44"/>
                    <a:gd name="T2" fmla="*/ 122 w 122"/>
                    <a:gd name="T3" fmla="*/ 44 h 44"/>
                    <a:gd name="T4" fmla="*/ 78 w 122"/>
                    <a:gd name="T5" fmla="*/ 0 h 44"/>
                    <a:gd name="T6" fmla="*/ 0 w 122"/>
                    <a:gd name="T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2" h="44">
                      <a:moveTo>
                        <a:pt x="19" y="44"/>
                      </a:moveTo>
                      <a:lnTo>
                        <a:pt x="122" y="44"/>
                      </a:lnTo>
                      <a:lnTo>
                        <a:pt x="7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220" name="Line 80">
                  <a:extLst>
                    <a:ext uri="{FF2B5EF4-FFF2-40B4-BE49-F238E27FC236}">
                      <a16:creationId xmlns:a16="http://schemas.microsoft.com/office/drawing/2014/main" id="{61190638-D062-45FA-B272-77CE5C8358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44" y="1765"/>
                  <a:ext cx="0" cy="35"/>
                </a:xfrm>
                <a:prstGeom prst="line">
                  <a:avLst/>
                </a:pr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221" name="Line 81">
                  <a:extLst>
                    <a:ext uri="{FF2B5EF4-FFF2-40B4-BE49-F238E27FC236}">
                      <a16:creationId xmlns:a16="http://schemas.microsoft.com/office/drawing/2014/main" id="{125C6817-D6C5-424B-9605-D4EDC2707A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5" y="1819"/>
                  <a:ext cx="0" cy="54"/>
                </a:xfrm>
                <a:prstGeom prst="line">
                  <a:avLst/>
                </a:pr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222" name="Line 82">
                  <a:extLst>
                    <a:ext uri="{FF2B5EF4-FFF2-40B4-BE49-F238E27FC236}">
                      <a16:creationId xmlns:a16="http://schemas.microsoft.com/office/drawing/2014/main" id="{B43FA488-F977-405D-A0F1-AC4181E1C3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52" y="1741"/>
                  <a:ext cx="10" cy="0"/>
                </a:xfrm>
                <a:prstGeom prst="line">
                  <a:avLst/>
                </a:pr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223" name="Freeform 83">
                  <a:extLst>
                    <a:ext uri="{FF2B5EF4-FFF2-40B4-BE49-F238E27FC236}">
                      <a16:creationId xmlns:a16="http://schemas.microsoft.com/office/drawing/2014/main" id="{0B016874-E7BF-4291-A419-09CC771288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9" y="1819"/>
                  <a:ext cx="59" cy="54"/>
                </a:xfrm>
                <a:custGeom>
                  <a:avLst/>
                  <a:gdLst>
                    <a:gd name="T0" fmla="*/ 0 w 59"/>
                    <a:gd name="T1" fmla="*/ 54 h 54"/>
                    <a:gd name="T2" fmla="*/ 0 w 59"/>
                    <a:gd name="T3" fmla="*/ 0 h 54"/>
                    <a:gd name="T4" fmla="*/ 59 w 59"/>
                    <a:gd name="T5" fmla="*/ 0 h 54"/>
                    <a:gd name="T6" fmla="*/ 59 w 59"/>
                    <a:gd name="T7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9" h="54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59" y="0"/>
                      </a:lnTo>
                      <a:lnTo>
                        <a:pt x="59" y="54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224" name="Line 84">
                  <a:extLst>
                    <a:ext uri="{FF2B5EF4-FFF2-40B4-BE49-F238E27FC236}">
                      <a16:creationId xmlns:a16="http://schemas.microsoft.com/office/drawing/2014/main" id="{FF0F18F1-74C3-4620-821D-24B22A1DFD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29" y="1819"/>
                  <a:ext cx="0" cy="54"/>
                </a:xfrm>
                <a:prstGeom prst="line">
                  <a:avLst/>
                </a:pr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225" name="Freeform 85">
                  <a:extLst>
                    <a:ext uri="{FF2B5EF4-FFF2-40B4-BE49-F238E27FC236}">
                      <a16:creationId xmlns:a16="http://schemas.microsoft.com/office/drawing/2014/main" id="{9F09242E-458C-4DC7-A75B-9801C1FD51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0" y="1819"/>
                  <a:ext cx="64" cy="54"/>
                </a:xfrm>
                <a:custGeom>
                  <a:avLst/>
                  <a:gdLst>
                    <a:gd name="T0" fmla="*/ 0 w 64"/>
                    <a:gd name="T1" fmla="*/ 54 h 54"/>
                    <a:gd name="T2" fmla="*/ 0 w 64"/>
                    <a:gd name="T3" fmla="*/ 0 h 54"/>
                    <a:gd name="T4" fmla="*/ 64 w 64"/>
                    <a:gd name="T5" fmla="*/ 0 h 54"/>
                    <a:gd name="T6" fmla="*/ 64 w 64"/>
                    <a:gd name="T7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4" h="54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64" y="0"/>
                      </a:lnTo>
                      <a:lnTo>
                        <a:pt x="64" y="54"/>
                      </a:lnTo>
                    </a:path>
                  </a:pathLst>
                </a:cu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  <p:sp>
              <p:nvSpPr>
                <p:cNvPr id="226" name="Line 86">
                  <a:extLst>
                    <a:ext uri="{FF2B5EF4-FFF2-40B4-BE49-F238E27FC236}">
                      <a16:creationId xmlns:a16="http://schemas.microsoft.com/office/drawing/2014/main" id="{F8EDFB7C-28A9-454E-8079-1B61F24770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00" y="1819"/>
                  <a:ext cx="0" cy="54"/>
                </a:xfrm>
                <a:prstGeom prst="line">
                  <a:avLst/>
                </a:prstGeom>
                <a:noFill/>
                <a:ln w="7938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defRPr/>
                  </a:pPr>
                  <a:endParaRPr lang="en-US" sz="1867">
                    <a:solidFill>
                      <a:srgbClr val="124191"/>
                    </a:solidFill>
                    <a:latin typeface="Nokia Pure Text Light"/>
                  </a:endParaRPr>
                </a:p>
              </p:txBody>
            </p:sp>
          </p:grpSp>
        </p:grpSp>
        <p:grpSp>
          <p:nvGrpSpPr>
            <p:cNvPr id="227" name="Group 40">
              <a:extLst>
                <a:ext uri="{FF2B5EF4-FFF2-40B4-BE49-F238E27FC236}">
                  <a16:creationId xmlns:a16="http://schemas.microsoft.com/office/drawing/2014/main" id="{EC81F96B-ACE4-4507-A1C2-E93E3687B36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214717" y="2974540"/>
              <a:ext cx="827025" cy="696157"/>
              <a:chOff x="2564" y="1367"/>
              <a:chExt cx="613" cy="516"/>
            </a:xfrm>
          </p:grpSpPr>
          <p:sp>
            <p:nvSpPr>
              <p:cNvPr id="228" name="Freeform 41">
                <a:extLst>
                  <a:ext uri="{FF2B5EF4-FFF2-40B4-BE49-F238E27FC236}">
                    <a16:creationId xmlns:a16="http://schemas.microsoft.com/office/drawing/2014/main" id="{B831D1E5-2D45-4800-B858-335407608D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4" y="1603"/>
                <a:ext cx="613" cy="280"/>
              </a:xfrm>
              <a:custGeom>
                <a:avLst/>
                <a:gdLst>
                  <a:gd name="T0" fmla="*/ 0 w 613"/>
                  <a:gd name="T1" fmla="*/ 280 h 280"/>
                  <a:gd name="T2" fmla="*/ 0 w 613"/>
                  <a:gd name="T3" fmla="*/ 0 h 280"/>
                  <a:gd name="T4" fmla="*/ 613 w 613"/>
                  <a:gd name="T5" fmla="*/ 0 h 280"/>
                  <a:gd name="T6" fmla="*/ 613 w 613"/>
                  <a:gd name="T7" fmla="*/ 275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3" h="280">
                    <a:moveTo>
                      <a:pt x="0" y="280"/>
                    </a:moveTo>
                    <a:lnTo>
                      <a:pt x="0" y="0"/>
                    </a:lnTo>
                    <a:lnTo>
                      <a:pt x="613" y="0"/>
                    </a:lnTo>
                    <a:lnTo>
                      <a:pt x="613" y="275"/>
                    </a:lnTo>
                  </a:path>
                </a:pathLst>
              </a:custGeom>
              <a:noFill/>
              <a:ln w="7938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867">
                  <a:solidFill>
                    <a:srgbClr val="124191"/>
                  </a:solidFill>
                  <a:latin typeface="Nokia Pure Text Light"/>
                </a:endParaRPr>
              </a:p>
            </p:txBody>
          </p:sp>
          <p:sp>
            <p:nvSpPr>
              <p:cNvPr id="229" name="Rectangle 42">
                <a:extLst>
                  <a:ext uri="{FF2B5EF4-FFF2-40B4-BE49-F238E27FC236}">
                    <a16:creationId xmlns:a16="http://schemas.microsoft.com/office/drawing/2014/main" id="{34FF0D46-6B90-4DA0-B334-CCDE09E4C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6" y="1450"/>
                <a:ext cx="303" cy="42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867">
                  <a:solidFill>
                    <a:srgbClr val="124191"/>
                  </a:solidFill>
                  <a:latin typeface="Nokia Pure Text Light"/>
                </a:endParaRPr>
              </a:p>
            </p:txBody>
          </p:sp>
          <p:sp>
            <p:nvSpPr>
              <p:cNvPr id="230" name="Freeform 43">
                <a:extLst>
                  <a:ext uri="{FF2B5EF4-FFF2-40B4-BE49-F238E27FC236}">
                    <a16:creationId xmlns:a16="http://schemas.microsoft.com/office/drawing/2014/main" id="{6F4A6DCE-B0B0-40C3-93E8-E89C778D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6" y="1450"/>
                <a:ext cx="303" cy="428"/>
              </a:xfrm>
              <a:custGeom>
                <a:avLst/>
                <a:gdLst>
                  <a:gd name="T0" fmla="*/ 0 w 303"/>
                  <a:gd name="T1" fmla="*/ 428 h 428"/>
                  <a:gd name="T2" fmla="*/ 0 w 303"/>
                  <a:gd name="T3" fmla="*/ 0 h 428"/>
                  <a:gd name="T4" fmla="*/ 303 w 303"/>
                  <a:gd name="T5" fmla="*/ 0 h 428"/>
                  <a:gd name="T6" fmla="*/ 303 w 303"/>
                  <a:gd name="T7" fmla="*/ 428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3" h="428">
                    <a:moveTo>
                      <a:pt x="0" y="428"/>
                    </a:moveTo>
                    <a:lnTo>
                      <a:pt x="0" y="0"/>
                    </a:lnTo>
                    <a:lnTo>
                      <a:pt x="303" y="0"/>
                    </a:lnTo>
                    <a:lnTo>
                      <a:pt x="303" y="428"/>
                    </a:lnTo>
                  </a:path>
                </a:pathLst>
              </a:custGeom>
              <a:noFill/>
              <a:ln w="7938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867">
                  <a:solidFill>
                    <a:srgbClr val="124191"/>
                  </a:solidFill>
                  <a:latin typeface="Nokia Pure Text Light"/>
                </a:endParaRPr>
              </a:p>
            </p:txBody>
          </p:sp>
          <p:sp>
            <p:nvSpPr>
              <p:cNvPr id="231" name="Freeform 44">
                <a:extLst>
                  <a:ext uri="{FF2B5EF4-FFF2-40B4-BE49-F238E27FC236}">
                    <a16:creationId xmlns:a16="http://schemas.microsoft.com/office/drawing/2014/main" id="{592CFBE4-CA1D-4FA4-8ABC-71EB84E3D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8" y="1672"/>
                <a:ext cx="39" cy="69"/>
              </a:xfrm>
              <a:custGeom>
                <a:avLst/>
                <a:gdLst>
                  <a:gd name="T0" fmla="*/ 0 w 39"/>
                  <a:gd name="T1" fmla="*/ 69 h 69"/>
                  <a:gd name="T2" fmla="*/ 0 w 39"/>
                  <a:gd name="T3" fmla="*/ 0 h 69"/>
                  <a:gd name="T4" fmla="*/ 39 w 39"/>
                  <a:gd name="T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69">
                    <a:moveTo>
                      <a:pt x="0" y="69"/>
                    </a:moveTo>
                    <a:lnTo>
                      <a:pt x="0" y="0"/>
                    </a:lnTo>
                    <a:lnTo>
                      <a:pt x="39" y="0"/>
                    </a:lnTo>
                  </a:path>
                </a:pathLst>
              </a:custGeom>
              <a:noFill/>
              <a:ln w="7938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867">
                  <a:solidFill>
                    <a:srgbClr val="124191"/>
                  </a:solidFill>
                  <a:latin typeface="Nokia Pure Text Light"/>
                </a:endParaRPr>
              </a:p>
            </p:txBody>
          </p:sp>
          <p:sp>
            <p:nvSpPr>
              <p:cNvPr id="232" name="Freeform 45">
                <a:extLst>
                  <a:ext uri="{FF2B5EF4-FFF2-40B4-BE49-F238E27FC236}">
                    <a16:creationId xmlns:a16="http://schemas.microsoft.com/office/drawing/2014/main" id="{F19F8C93-4247-4A88-97D3-C480299499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1568"/>
                <a:ext cx="39" cy="69"/>
              </a:xfrm>
              <a:custGeom>
                <a:avLst/>
                <a:gdLst>
                  <a:gd name="T0" fmla="*/ 0 w 39"/>
                  <a:gd name="T1" fmla="*/ 69 h 69"/>
                  <a:gd name="T2" fmla="*/ 0 w 39"/>
                  <a:gd name="T3" fmla="*/ 0 h 69"/>
                  <a:gd name="T4" fmla="*/ 39 w 39"/>
                  <a:gd name="T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69">
                    <a:moveTo>
                      <a:pt x="0" y="69"/>
                    </a:moveTo>
                    <a:lnTo>
                      <a:pt x="0" y="0"/>
                    </a:lnTo>
                    <a:lnTo>
                      <a:pt x="39" y="0"/>
                    </a:lnTo>
                  </a:path>
                </a:pathLst>
              </a:custGeom>
              <a:noFill/>
              <a:ln w="7938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867">
                  <a:solidFill>
                    <a:srgbClr val="124191"/>
                  </a:solidFill>
                  <a:latin typeface="Nokia Pure Text Light"/>
                </a:endParaRPr>
              </a:p>
            </p:txBody>
          </p:sp>
          <p:sp>
            <p:nvSpPr>
              <p:cNvPr id="233" name="Freeform 46">
                <a:extLst>
                  <a:ext uri="{FF2B5EF4-FFF2-40B4-BE49-F238E27FC236}">
                    <a16:creationId xmlns:a16="http://schemas.microsoft.com/office/drawing/2014/main" id="{89438F0D-36C8-4455-B178-9E6FF79FB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1672"/>
                <a:ext cx="39" cy="64"/>
              </a:xfrm>
              <a:custGeom>
                <a:avLst/>
                <a:gdLst>
                  <a:gd name="T0" fmla="*/ 0 w 39"/>
                  <a:gd name="T1" fmla="*/ 64 h 64"/>
                  <a:gd name="T2" fmla="*/ 0 w 39"/>
                  <a:gd name="T3" fmla="*/ 0 h 64"/>
                  <a:gd name="T4" fmla="*/ 39 w 39"/>
                  <a:gd name="T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64">
                    <a:moveTo>
                      <a:pt x="0" y="64"/>
                    </a:moveTo>
                    <a:lnTo>
                      <a:pt x="0" y="0"/>
                    </a:lnTo>
                    <a:lnTo>
                      <a:pt x="39" y="0"/>
                    </a:lnTo>
                  </a:path>
                </a:pathLst>
              </a:custGeom>
              <a:noFill/>
              <a:ln w="7938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867">
                  <a:solidFill>
                    <a:srgbClr val="124191"/>
                  </a:solidFill>
                  <a:latin typeface="Nokia Pure Text Light"/>
                </a:endParaRPr>
              </a:p>
            </p:txBody>
          </p:sp>
          <p:sp>
            <p:nvSpPr>
              <p:cNvPr id="234" name="Freeform 47">
                <a:extLst>
                  <a:ext uri="{FF2B5EF4-FFF2-40B4-BE49-F238E27FC236}">
                    <a16:creationId xmlns:a16="http://schemas.microsoft.com/office/drawing/2014/main" id="{A7AB5C43-6FDE-41EF-8327-AB551EEF55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3" y="1568"/>
                <a:ext cx="39" cy="69"/>
              </a:xfrm>
              <a:custGeom>
                <a:avLst/>
                <a:gdLst>
                  <a:gd name="T0" fmla="*/ 0 w 39"/>
                  <a:gd name="T1" fmla="*/ 69 h 69"/>
                  <a:gd name="T2" fmla="*/ 0 w 39"/>
                  <a:gd name="T3" fmla="*/ 0 h 69"/>
                  <a:gd name="T4" fmla="*/ 39 w 39"/>
                  <a:gd name="T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69">
                    <a:moveTo>
                      <a:pt x="0" y="69"/>
                    </a:moveTo>
                    <a:lnTo>
                      <a:pt x="0" y="0"/>
                    </a:lnTo>
                    <a:lnTo>
                      <a:pt x="39" y="0"/>
                    </a:lnTo>
                  </a:path>
                </a:pathLst>
              </a:custGeom>
              <a:noFill/>
              <a:ln w="7938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867">
                  <a:solidFill>
                    <a:srgbClr val="124191"/>
                  </a:solidFill>
                  <a:latin typeface="Nokia Pure Text Light"/>
                </a:endParaRPr>
              </a:p>
            </p:txBody>
          </p:sp>
          <p:sp>
            <p:nvSpPr>
              <p:cNvPr id="235" name="Freeform 48">
                <a:extLst>
                  <a:ext uri="{FF2B5EF4-FFF2-40B4-BE49-F238E27FC236}">
                    <a16:creationId xmlns:a16="http://schemas.microsoft.com/office/drawing/2014/main" id="{E833E1FD-EFE8-48E0-A8DE-DEBD6C4FC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3" y="1672"/>
                <a:ext cx="39" cy="64"/>
              </a:xfrm>
              <a:custGeom>
                <a:avLst/>
                <a:gdLst>
                  <a:gd name="T0" fmla="*/ 0 w 39"/>
                  <a:gd name="T1" fmla="*/ 64 h 64"/>
                  <a:gd name="T2" fmla="*/ 0 w 39"/>
                  <a:gd name="T3" fmla="*/ 0 h 64"/>
                  <a:gd name="T4" fmla="*/ 39 w 39"/>
                  <a:gd name="T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64">
                    <a:moveTo>
                      <a:pt x="0" y="64"/>
                    </a:moveTo>
                    <a:lnTo>
                      <a:pt x="0" y="0"/>
                    </a:lnTo>
                    <a:lnTo>
                      <a:pt x="39" y="0"/>
                    </a:lnTo>
                  </a:path>
                </a:pathLst>
              </a:custGeom>
              <a:noFill/>
              <a:ln w="7938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867">
                  <a:solidFill>
                    <a:srgbClr val="124191"/>
                  </a:solidFill>
                  <a:latin typeface="Nokia Pure Text Light"/>
                </a:endParaRPr>
              </a:p>
            </p:txBody>
          </p:sp>
          <p:sp>
            <p:nvSpPr>
              <p:cNvPr id="236" name="Freeform 49">
                <a:extLst>
                  <a:ext uri="{FF2B5EF4-FFF2-40B4-BE49-F238E27FC236}">
                    <a16:creationId xmlns:a16="http://schemas.microsoft.com/office/drawing/2014/main" id="{E0A90886-65BB-4BEA-874E-C4FD08ED1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6" y="1568"/>
                <a:ext cx="34" cy="69"/>
              </a:xfrm>
              <a:custGeom>
                <a:avLst/>
                <a:gdLst>
                  <a:gd name="T0" fmla="*/ 0 w 34"/>
                  <a:gd name="T1" fmla="*/ 69 h 69"/>
                  <a:gd name="T2" fmla="*/ 0 w 34"/>
                  <a:gd name="T3" fmla="*/ 0 h 69"/>
                  <a:gd name="T4" fmla="*/ 34 w 34"/>
                  <a:gd name="T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69">
                    <a:moveTo>
                      <a:pt x="0" y="69"/>
                    </a:moveTo>
                    <a:lnTo>
                      <a:pt x="0" y="0"/>
                    </a:lnTo>
                    <a:lnTo>
                      <a:pt x="34" y="0"/>
                    </a:lnTo>
                  </a:path>
                </a:pathLst>
              </a:custGeom>
              <a:noFill/>
              <a:ln w="7938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867">
                  <a:solidFill>
                    <a:srgbClr val="124191"/>
                  </a:solidFill>
                  <a:latin typeface="Nokia Pure Text Light"/>
                </a:endParaRPr>
              </a:p>
            </p:txBody>
          </p:sp>
          <p:sp>
            <p:nvSpPr>
              <p:cNvPr id="237" name="Freeform 50">
                <a:extLst>
                  <a:ext uri="{FF2B5EF4-FFF2-40B4-BE49-F238E27FC236}">
                    <a16:creationId xmlns:a16="http://schemas.microsoft.com/office/drawing/2014/main" id="{C3B35134-2E72-4B17-9D3D-5132C1492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6" y="1672"/>
                <a:ext cx="34" cy="64"/>
              </a:xfrm>
              <a:custGeom>
                <a:avLst/>
                <a:gdLst>
                  <a:gd name="T0" fmla="*/ 0 w 34"/>
                  <a:gd name="T1" fmla="*/ 64 h 64"/>
                  <a:gd name="T2" fmla="*/ 0 w 34"/>
                  <a:gd name="T3" fmla="*/ 0 h 64"/>
                  <a:gd name="T4" fmla="*/ 34 w 34"/>
                  <a:gd name="T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64">
                    <a:moveTo>
                      <a:pt x="0" y="64"/>
                    </a:moveTo>
                    <a:lnTo>
                      <a:pt x="0" y="0"/>
                    </a:lnTo>
                    <a:lnTo>
                      <a:pt x="34" y="0"/>
                    </a:lnTo>
                  </a:path>
                </a:pathLst>
              </a:custGeom>
              <a:noFill/>
              <a:ln w="7938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867">
                  <a:solidFill>
                    <a:srgbClr val="124191"/>
                  </a:solidFill>
                  <a:latin typeface="Nokia Pure Text Light"/>
                </a:endParaRPr>
              </a:p>
            </p:txBody>
          </p:sp>
          <p:sp>
            <p:nvSpPr>
              <p:cNvPr id="238" name="Freeform 51">
                <a:extLst>
                  <a:ext uri="{FF2B5EF4-FFF2-40B4-BE49-F238E27FC236}">
                    <a16:creationId xmlns:a16="http://schemas.microsoft.com/office/drawing/2014/main" id="{E0E60E32-2F2C-41C3-A704-08DAF72B6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9" y="1672"/>
                <a:ext cx="39" cy="69"/>
              </a:xfrm>
              <a:custGeom>
                <a:avLst/>
                <a:gdLst>
                  <a:gd name="T0" fmla="*/ 0 w 39"/>
                  <a:gd name="T1" fmla="*/ 69 h 69"/>
                  <a:gd name="T2" fmla="*/ 0 w 39"/>
                  <a:gd name="T3" fmla="*/ 0 h 69"/>
                  <a:gd name="T4" fmla="*/ 39 w 39"/>
                  <a:gd name="T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69">
                    <a:moveTo>
                      <a:pt x="0" y="69"/>
                    </a:moveTo>
                    <a:lnTo>
                      <a:pt x="0" y="0"/>
                    </a:lnTo>
                    <a:lnTo>
                      <a:pt x="39" y="0"/>
                    </a:lnTo>
                  </a:path>
                </a:pathLst>
              </a:custGeom>
              <a:noFill/>
              <a:ln w="7938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867">
                  <a:solidFill>
                    <a:srgbClr val="124191"/>
                  </a:solidFill>
                  <a:latin typeface="Nokia Pure Text Light"/>
                </a:endParaRPr>
              </a:p>
            </p:txBody>
          </p:sp>
          <p:sp>
            <p:nvSpPr>
              <p:cNvPr id="239" name="Freeform 52">
                <a:extLst>
                  <a:ext uri="{FF2B5EF4-FFF2-40B4-BE49-F238E27FC236}">
                    <a16:creationId xmlns:a16="http://schemas.microsoft.com/office/drawing/2014/main" id="{19F2D033-A54D-466C-99B8-AB9AB2B81E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3" y="1770"/>
                <a:ext cx="64" cy="103"/>
              </a:xfrm>
              <a:custGeom>
                <a:avLst/>
                <a:gdLst>
                  <a:gd name="T0" fmla="*/ 64 w 64"/>
                  <a:gd name="T1" fmla="*/ 103 h 103"/>
                  <a:gd name="T2" fmla="*/ 64 w 64"/>
                  <a:gd name="T3" fmla="*/ 0 h 103"/>
                  <a:gd name="T4" fmla="*/ 0 w 64"/>
                  <a:gd name="T5" fmla="*/ 0 h 103"/>
                  <a:gd name="T6" fmla="*/ 0 w 64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103">
                    <a:moveTo>
                      <a:pt x="64" y="103"/>
                    </a:moveTo>
                    <a:lnTo>
                      <a:pt x="64" y="0"/>
                    </a:lnTo>
                    <a:lnTo>
                      <a:pt x="0" y="0"/>
                    </a:lnTo>
                    <a:lnTo>
                      <a:pt x="0" y="103"/>
                    </a:lnTo>
                  </a:path>
                </a:pathLst>
              </a:custGeom>
              <a:noFill/>
              <a:ln w="7938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867">
                  <a:solidFill>
                    <a:srgbClr val="124191"/>
                  </a:solidFill>
                  <a:latin typeface="Nokia Pure Text Light"/>
                </a:endParaRPr>
              </a:p>
            </p:txBody>
          </p:sp>
          <p:sp>
            <p:nvSpPr>
              <p:cNvPr id="240" name="Oval 53">
                <a:extLst>
                  <a:ext uri="{FF2B5EF4-FFF2-40B4-BE49-F238E27FC236}">
                    <a16:creationId xmlns:a16="http://schemas.microsoft.com/office/drawing/2014/main" id="{2F6EB2E3-B5F9-4AA1-B904-FAA989A18D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9" y="1367"/>
                <a:ext cx="172" cy="17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867">
                  <a:solidFill>
                    <a:srgbClr val="124191"/>
                  </a:solidFill>
                  <a:latin typeface="Nokia Pure Text Light"/>
                </a:endParaRPr>
              </a:p>
            </p:txBody>
          </p:sp>
          <p:sp>
            <p:nvSpPr>
              <p:cNvPr id="241" name="Line 54">
                <a:extLst>
                  <a:ext uri="{FF2B5EF4-FFF2-40B4-BE49-F238E27FC236}">
                    <a16:creationId xmlns:a16="http://schemas.microsoft.com/office/drawing/2014/main" id="{A4B8B859-8419-44A4-BD83-53642E4594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8" y="1401"/>
                <a:ext cx="0" cy="103"/>
              </a:xfrm>
              <a:prstGeom prst="line">
                <a:avLst/>
              </a:prstGeom>
              <a:noFill/>
              <a:ln w="30163" cap="flat">
                <a:solidFill>
                  <a:srgbClr val="00C9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867">
                  <a:solidFill>
                    <a:srgbClr val="124191"/>
                  </a:solidFill>
                  <a:latin typeface="Nokia Pure Text Light"/>
                </a:endParaRPr>
              </a:p>
            </p:txBody>
          </p:sp>
          <p:sp>
            <p:nvSpPr>
              <p:cNvPr id="242" name="Line 55">
                <a:extLst>
                  <a:ext uri="{FF2B5EF4-FFF2-40B4-BE49-F238E27FC236}">
                    <a16:creationId xmlns:a16="http://schemas.microsoft.com/office/drawing/2014/main" id="{EE419F4E-61EA-4C0F-B6BC-C5877C48E1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4" y="1450"/>
                <a:ext cx="103" cy="0"/>
              </a:xfrm>
              <a:prstGeom prst="line">
                <a:avLst/>
              </a:prstGeom>
              <a:noFill/>
              <a:ln w="30163" cap="flat">
                <a:solidFill>
                  <a:srgbClr val="00C9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867">
                  <a:solidFill>
                    <a:srgbClr val="124191"/>
                  </a:solidFill>
                  <a:latin typeface="Nokia Pure Text Light"/>
                </a:endParaRPr>
              </a:p>
            </p:txBody>
          </p:sp>
          <p:sp>
            <p:nvSpPr>
              <p:cNvPr id="243" name="Oval 56">
                <a:extLst>
                  <a:ext uri="{FF2B5EF4-FFF2-40B4-BE49-F238E27FC236}">
                    <a16:creationId xmlns:a16="http://schemas.microsoft.com/office/drawing/2014/main" id="{1FAE42C5-CEC2-4111-B62A-5DAEEAEBC3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9" y="1367"/>
                <a:ext cx="172" cy="172"/>
              </a:xfrm>
              <a:prstGeom prst="ellipse">
                <a:avLst/>
              </a:prstGeom>
              <a:noFill/>
              <a:ln w="7938" cap="flat">
                <a:solidFill>
                  <a:srgbClr val="00C9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867">
                  <a:solidFill>
                    <a:srgbClr val="124191"/>
                  </a:solidFill>
                  <a:latin typeface="Nokia Pure Text Light"/>
                </a:endParaRPr>
              </a:p>
            </p:txBody>
          </p:sp>
        </p:grpSp>
        <p:grpSp>
          <p:nvGrpSpPr>
            <p:cNvPr id="244" name="Group 146">
              <a:extLst>
                <a:ext uri="{FF2B5EF4-FFF2-40B4-BE49-F238E27FC236}">
                  <a16:creationId xmlns:a16="http://schemas.microsoft.com/office/drawing/2014/main" id="{962307E9-713D-4800-937D-5EE9ED91F5E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857745" y="3025238"/>
              <a:ext cx="1006860" cy="638713"/>
              <a:chOff x="3561" y="2253"/>
              <a:chExt cx="681" cy="432"/>
            </a:xfrm>
          </p:grpSpPr>
          <p:sp>
            <p:nvSpPr>
              <p:cNvPr id="245" name="Freeform 147">
                <a:extLst>
                  <a:ext uri="{FF2B5EF4-FFF2-40B4-BE49-F238E27FC236}">
                    <a16:creationId xmlns:a16="http://schemas.microsoft.com/office/drawing/2014/main" id="{A2EE4BBA-C808-4DFA-BCED-E81D9A0482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28" y="2253"/>
                <a:ext cx="284" cy="432"/>
              </a:xfrm>
              <a:custGeom>
                <a:avLst/>
                <a:gdLst>
                  <a:gd name="T0" fmla="*/ 54 w 284"/>
                  <a:gd name="T1" fmla="*/ 226 h 432"/>
                  <a:gd name="T2" fmla="*/ 54 w 284"/>
                  <a:gd name="T3" fmla="*/ 182 h 432"/>
                  <a:gd name="T4" fmla="*/ 79 w 284"/>
                  <a:gd name="T5" fmla="*/ 182 h 432"/>
                  <a:gd name="T6" fmla="*/ 15 w 284"/>
                  <a:gd name="T7" fmla="*/ 172 h 432"/>
                  <a:gd name="T8" fmla="*/ 15 w 284"/>
                  <a:gd name="T9" fmla="*/ 123 h 432"/>
                  <a:gd name="T10" fmla="*/ 40 w 284"/>
                  <a:gd name="T11" fmla="*/ 123 h 432"/>
                  <a:gd name="T12" fmla="*/ 54 w 284"/>
                  <a:gd name="T13" fmla="*/ 113 h 432"/>
                  <a:gd name="T14" fmla="*/ 54 w 284"/>
                  <a:gd name="T15" fmla="*/ 64 h 432"/>
                  <a:gd name="T16" fmla="*/ 79 w 284"/>
                  <a:gd name="T17" fmla="*/ 64 h 432"/>
                  <a:gd name="T18" fmla="*/ 0 w 284"/>
                  <a:gd name="T19" fmla="*/ 432 h 432"/>
                  <a:gd name="T20" fmla="*/ 0 w 284"/>
                  <a:gd name="T21" fmla="*/ 0 h 432"/>
                  <a:gd name="T22" fmla="*/ 133 w 284"/>
                  <a:gd name="T23" fmla="*/ 69 h 432"/>
                  <a:gd name="T24" fmla="*/ 133 w 284"/>
                  <a:gd name="T25" fmla="*/ 309 h 432"/>
                  <a:gd name="T26" fmla="*/ 196 w 284"/>
                  <a:gd name="T27" fmla="*/ 309 h 432"/>
                  <a:gd name="T28" fmla="*/ 196 w 284"/>
                  <a:gd name="T29" fmla="*/ 432 h 432"/>
                  <a:gd name="T30" fmla="*/ 284 w 284"/>
                  <a:gd name="T31" fmla="*/ 43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432">
                    <a:moveTo>
                      <a:pt x="54" y="226"/>
                    </a:moveTo>
                    <a:lnTo>
                      <a:pt x="54" y="182"/>
                    </a:lnTo>
                    <a:lnTo>
                      <a:pt x="79" y="182"/>
                    </a:lnTo>
                    <a:moveTo>
                      <a:pt x="15" y="172"/>
                    </a:moveTo>
                    <a:lnTo>
                      <a:pt x="15" y="123"/>
                    </a:lnTo>
                    <a:lnTo>
                      <a:pt x="40" y="123"/>
                    </a:lnTo>
                    <a:moveTo>
                      <a:pt x="54" y="113"/>
                    </a:moveTo>
                    <a:lnTo>
                      <a:pt x="54" y="64"/>
                    </a:lnTo>
                    <a:lnTo>
                      <a:pt x="79" y="64"/>
                    </a:lnTo>
                    <a:moveTo>
                      <a:pt x="0" y="432"/>
                    </a:moveTo>
                    <a:lnTo>
                      <a:pt x="0" y="0"/>
                    </a:lnTo>
                    <a:lnTo>
                      <a:pt x="133" y="69"/>
                    </a:lnTo>
                    <a:lnTo>
                      <a:pt x="133" y="309"/>
                    </a:lnTo>
                    <a:lnTo>
                      <a:pt x="196" y="309"/>
                    </a:lnTo>
                    <a:lnTo>
                      <a:pt x="196" y="432"/>
                    </a:lnTo>
                    <a:lnTo>
                      <a:pt x="284" y="432"/>
                    </a:lnTo>
                  </a:path>
                </a:pathLst>
              </a:custGeom>
              <a:noFill/>
              <a:ln w="7938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867">
                  <a:solidFill>
                    <a:srgbClr val="124191"/>
                  </a:solidFill>
                  <a:latin typeface="Nokia Pure Text Light"/>
                </a:endParaRPr>
              </a:p>
            </p:txBody>
          </p:sp>
          <p:sp>
            <p:nvSpPr>
              <p:cNvPr id="246" name="Freeform 148">
                <a:extLst>
                  <a:ext uri="{FF2B5EF4-FFF2-40B4-BE49-F238E27FC236}">
                    <a16:creationId xmlns:a16="http://schemas.microsoft.com/office/drawing/2014/main" id="{B5A638C6-3D70-4EBA-9039-B6716A548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7" y="2587"/>
                <a:ext cx="29" cy="54"/>
              </a:xfrm>
              <a:custGeom>
                <a:avLst/>
                <a:gdLst>
                  <a:gd name="T0" fmla="*/ 0 w 29"/>
                  <a:gd name="T1" fmla="*/ 54 h 54"/>
                  <a:gd name="T2" fmla="*/ 0 w 29"/>
                  <a:gd name="T3" fmla="*/ 0 h 54"/>
                  <a:gd name="T4" fmla="*/ 29 w 29"/>
                  <a:gd name="T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lnTo>
                      <a:pt x="0" y="0"/>
                    </a:lnTo>
                    <a:lnTo>
                      <a:pt x="29" y="0"/>
                    </a:lnTo>
                  </a:path>
                </a:pathLst>
              </a:custGeom>
              <a:noFill/>
              <a:ln w="7938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867">
                  <a:solidFill>
                    <a:srgbClr val="124191"/>
                  </a:solidFill>
                  <a:latin typeface="Nokia Pure Text Light"/>
                </a:endParaRPr>
              </a:p>
            </p:txBody>
          </p:sp>
          <p:sp>
            <p:nvSpPr>
              <p:cNvPr id="247" name="Freeform 149">
                <a:extLst>
                  <a:ext uri="{FF2B5EF4-FFF2-40B4-BE49-F238E27FC236}">
                    <a16:creationId xmlns:a16="http://schemas.microsoft.com/office/drawing/2014/main" id="{6BADCCB6-7737-44A2-9F96-4A994F702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7" y="2518"/>
                <a:ext cx="29" cy="54"/>
              </a:xfrm>
              <a:custGeom>
                <a:avLst/>
                <a:gdLst>
                  <a:gd name="T0" fmla="*/ 0 w 29"/>
                  <a:gd name="T1" fmla="*/ 54 h 54"/>
                  <a:gd name="T2" fmla="*/ 0 w 29"/>
                  <a:gd name="T3" fmla="*/ 0 h 54"/>
                  <a:gd name="T4" fmla="*/ 29 w 29"/>
                  <a:gd name="T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lnTo>
                      <a:pt x="0" y="0"/>
                    </a:lnTo>
                    <a:lnTo>
                      <a:pt x="29" y="0"/>
                    </a:lnTo>
                  </a:path>
                </a:pathLst>
              </a:custGeom>
              <a:noFill/>
              <a:ln w="7938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867">
                  <a:solidFill>
                    <a:srgbClr val="124191"/>
                  </a:solidFill>
                  <a:latin typeface="Nokia Pure Text Light"/>
                </a:endParaRPr>
              </a:p>
            </p:txBody>
          </p:sp>
          <p:sp>
            <p:nvSpPr>
              <p:cNvPr id="248" name="Freeform 150">
                <a:extLst>
                  <a:ext uri="{FF2B5EF4-FFF2-40B4-BE49-F238E27FC236}">
                    <a16:creationId xmlns:a16="http://schemas.microsoft.com/office/drawing/2014/main" id="{B1025C88-5CC4-4E59-B658-7D7F883DA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6" y="2449"/>
                <a:ext cx="34" cy="54"/>
              </a:xfrm>
              <a:custGeom>
                <a:avLst/>
                <a:gdLst>
                  <a:gd name="T0" fmla="*/ 0 w 34"/>
                  <a:gd name="T1" fmla="*/ 54 h 54"/>
                  <a:gd name="T2" fmla="*/ 0 w 34"/>
                  <a:gd name="T3" fmla="*/ 0 h 54"/>
                  <a:gd name="T4" fmla="*/ 34 w 34"/>
                  <a:gd name="T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54">
                    <a:moveTo>
                      <a:pt x="0" y="54"/>
                    </a:moveTo>
                    <a:lnTo>
                      <a:pt x="0" y="0"/>
                    </a:lnTo>
                    <a:lnTo>
                      <a:pt x="34" y="0"/>
                    </a:lnTo>
                  </a:path>
                </a:pathLst>
              </a:custGeom>
              <a:noFill/>
              <a:ln w="7938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867">
                  <a:solidFill>
                    <a:srgbClr val="124191"/>
                  </a:solidFill>
                  <a:latin typeface="Nokia Pure Text Light"/>
                </a:endParaRPr>
              </a:p>
            </p:txBody>
          </p:sp>
          <p:sp>
            <p:nvSpPr>
              <p:cNvPr id="249" name="Freeform 151">
                <a:extLst>
                  <a:ext uri="{FF2B5EF4-FFF2-40B4-BE49-F238E27FC236}">
                    <a16:creationId xmlns:a16="http://schemas.microsoft.com/office/drawing/2014/main" id="{FD494382-FDFE-417E-A3C3-C9D9C8CF8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2518"/>
                <a:ext cx="29" cy="54"/>
              </a:xfrm>
              <a:custGeom>
                <a:avLst/>
                <a:gdLst>
                  <a:gd name="T0" fmla="*/ 0 w 29"/>
                  <a:gd name="T1" fmla="*/ 54 h 54"/>
                  <a:gd name="T2" fmla="*/ 0 w 29"/>
                  <a:gd name="T3" fmla="*/ 0 h 54"/>
                  <a:gd name="T4" fmla="*/ 29 w 29"/>
                  <a:gd name="T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lnTo>
                      <a:pt x="0" y="0"/>
                    </a:lnTo>
                    <a:lnTo>
                      <a:pt x="29" y="0"/>
                    </a:lnTo>
                  </a:path>
                </a:pathLst>
              </a:custGeom>
              <a:noFill/>
              <a:ln w="7938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867">
                  <a:solidFill>
                    <a:srgbClr val="124191"/>
                  </a:solidFill>
                  <a:latin typeface="Nokia Pure Text Light"/>
                </a:endParaRPr>
              </a:p>
            </p:txBody>
          </p:sp>
          <p:sp>
            <p:nvSpPr>
              <p:cNvPr id="250" name="Freeform 152">
                <a:extLst>
                  <a:ext uri="{FF2B5EF4-FFF2-40B4-BE49-F238E27FC236}">
                    <a16:creationId xmlns:a16="http://schemas.microsoft.com/office/drawing/2014/main" id="{6FC07E85-B0FA-4C08-BDCD-29792AB39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6" y="2381"/>
                <a:ext cx="34" cy="54"/>
              </a:xfrm>
              <a:custGeom>
                <a:avLst/>
                <a:gdLst>
                  <a:gd name="T0" fmla="*/ 0 w 34"/>
                  <a:gd name="T1" fmla="*/ 54 h 54"/>
                  <a:gd name="T2" fmla="*/ 0 w 34"/>
                  <a:gd name="T3" fmla="*/ 0 h 54"/>
                  <a:gd name="T4" fmla="*/ 34 w 34"/>
                  <a:gd name="T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54">
                    <a:moveTo>
                      <a:pt x="0" y="54"/>
                    </a:moveTo>
                    <a:lnTo>
                      <a:pt x="0" y="0"/>
                    </a:lnTo>
                    <a:lnTo>
                      <a:pt x="34" y="0"/>
                    </a:lnTo>
                  </a:path>
                </a:pathLst>
              </a:custGeom>
              <a:noFill/>
              <a:ln w="7938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867">
                  <a:solidFill>
                    <a:srgbClr val="124191"/>
                  </a:solidFill>
                  <a:latin typeface="Nokia Pure Text Light"/>
                </a:endParaRPr>
              </a:p>
            </p:txBody>
          </p:sp>
          <p:sp>
            <p:nvSpPr>
              <p:cNvPr id="251" name="Freeform 153">
                <a:extLst>
                  <a:ext uri="{FF2B5EF4-FFF2-40B4-BE49-F238E27FC236}">
                    <a16:creationId xmlns:a16="http://schemas.microsoft.com/office/drawing/2014/main" id="{0A32E102-ED7F-499C-A382-40DFA9B41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3" y="2449"/>
                <a:ext cx="29" cy="54"/>
              </a:xfrm>
              <a:custGeom>
                <a:avLst/>
                <a:gdLst>
                  <a:gd name="T0" fmla="*/ 0 w 29"/>
                  <a:gd name="T1" fmla="*/ 54 h 54"/>
                  <a:gd name="T2" fmla="*/ 0 w 29"/>
                  <a:gd name="T3" fmla="*/ 0 h 54"/>
                  <a:gd name="T4" fmla="*/ 29 w 29"/>
                  <a:gd name="T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lnTo>
                      <a:pt x="0" y="0"/>
                    </a:lnTo>
                    <a:lnTo>
                      <a:pt x="29" y="0"/>
                    </a:lnTo>
                  </a:path>
                </a:pathLst>
              </a:custGeom>
              <a:noFill/>
              <a:ln w="7938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867">
                  <a:solidFill>
                    <a:srgbClr val="124191"/>
                  </a:solidFill>
                  <a:latin typeface="Nokia Pure Text Light"/>
                </a:endParaRPr>
              </a:p>
            </p:txBody>
          </p:sp>
          <p:sp>
            <p:nvSpPr>
              <p:cNvPr id="252" name="Freeform 154">
                <a:extLst>
                  <a:ext uri="{FF2B5EF4-FFF2-40B4-BE49-F238E27FC236}">
                    <a16:creationId xmlns:a16="http://schemas.microsoft.com/office/drawing/2014/main" id="{D061E33F-2E03-4064-BDB3-EF1E4315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7" y="2381"/>
                <a:ext cx="29" cy="54"/>
              </a:xfrm>
              <a:custGeom>
                <a:avLst/>
                <a:gdLst>
                  <a:gd name="T0" fmla="*/ 0 w 29"/>
                  <a:gd name="T1" fmla="*/ 54 h 54"/>
                  <a:gd name="T2" fmla="*/ 0 w 29"/>
                  <a:gd name="T3" fmla="*/ 0 h 54"/>
                  <a:gd name="T4" fmla="*/ 29 w 29"/>
                  <a:gd name="T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lnTo>
                      <a:pt x="0" y="0"/>
                    </a:lnTo>
                    <a:lnTo>
                      <a:pt x="29" y="0"/>
                    </a:lnTo>
                  </a:path>
                </a:pathLst>
              </a:custGeom>
              <a:noFill/>
              <a:ln w="7938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867">
                  <a:solidFill>
                    <a:srgbClr val="124191"/>
                  </a:solidFill>
                  <a:latin typeface="Nokia Pure Text Light"/>
                </a:endParaRPr>
              </a:p>
            </p:txBody>
          </p:sp>
          <p:sp>
            <p:nvSpPr>
              <p:cNvPr id="253" name="Freeform 155">
                <a:extLst>
                  <a:ext uri="{FF2B5EF4-FFF2-40B4-BE49-F238E27FC236}">
                    <a16:creationId xmlns:a16="http://schemas.microsoft.com/office/drawing/2014/main" id="{AA07DC16-518C-4C53-9270-299A9A94F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1" y="2361"/>
                <a:ext cx="372" cy="324"/>
              </a:xfrm>
              <a:custGeom>
                <a:avLst/>
                <a:gdLst>
                  <a:gd name="T0" fmla="*/ 0 w 372"/>
                  <a:gd name="T1" fmla="*/ 324 h 324"/>
                  <a:gd name="T2" fmla="*/ 142 w 372"/>
                  <a:gd name="T3" fmla="*/ 324 h 324"/>
                  <a:gd name="T4" fmla="*/ 142 w 372"/>
                  <a:gd name="T5" fmla="*/ 0 h 324"/>
                  <a:gd name="T6" fmla="*/ 338 w 372"/>
                  <a:gd name="T7" fmla="*/ 0 h 324"/>
                  <a:gd name="T8" fmla="*/ 338 w 372"/>
                  <a:gd name="T9" fmla="*/ 324 h 324"/>
                  <a:gd name="T10" fmla="*/ 372 w 372"/>
                  <a:gd name="T11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324">
                    <a:moveTo>
                      <a:pt x="0" y="324"/>
                    </a:moveTo>
                    <a:lnTo>
                      <a:pt x="142" y="324"/>
                    </a:lnTo>
                    <a:lnTo>
                      <a:pt x="142" y="0"/>
                    </a:lnTo>
                    <a:lnTo>
                      <a:pt x="338" y="0"/>
                    </a:lnTo>
                    <a:lnTo>
                      <a:pt x="338" y="324"/>
                    </a:lnTo>
                    <a:lnTo>
                      <a:pt x="372" y="324"/>
                    </a:lnTo>
                  </a:path>
                </a:pathLst>
              </a:custGeom>
              <a:noFill/>
              <a:ln w="7938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867">
                  <a:solidFill>
                    <a:srgbClr val="124191"/>
                  </a:solidFill>
                  <a:latin typeface="Nokia Pure Text Light"/>
                </a:endParaRPr>
              </a:p>
            </p:txBody>
          </p:sp>
          <p:sp>
            <p:nvSpPr>
              <p:cNvPr id="254" name="Freeform 156">
                <a:extLst>
                  <a:ext uri="{FF2B5EF4-FFF2-40B4-BE49-F238E27FC236}">
                    <a16:creationId xmlns:a16="http://schemas.microsoft.com/office/drawing/2014/main" id="{EF1EAB02-74E0-4CDE-9749-4365D4F24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" y="2523"/>
                <a:ext cx="24" cy="44"/>
              </a:xfrm>
              <a:custGeom>
                <a:avLst/>
                <a:gdLst>
                  <a:gd name="T0" fmla="*/ 0 w 24"/>
                  <a:gd name="T1" fmla="*/ 44 h 44"/>
                  <a:gd name="T2" fmla="*/ 0 w 24"/>
                  <a:gd name="T3" fmla="*/ 0 h 44"/>
                  <a:gd name="T4" fmla="*/ 24 w 24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4">
                    <a:moveTo>
                      <a:pt x="0" y="44"/>
                    </a:move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7938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867">
                  <a:solidFill>
                    <a:srgbClr val="124191"/>
                  </a:solidFill>
                  <a:latin typeface="Nokia Pure Text Light"/>
                </a:endParaRPr>
              </a:p>
            </p:txBody>
          </p:sp>
          <p:sp>
            <p:nvSpPr>
              <p:cNvPr id="255" name="Freeform 157">
                <a:extLst>
                  <a:ext uri="{FF2B5EF4-FFF2-40B4-BE49-F238E27FC236}">
                    <a16:creationId xmlns:a16="http://schemas.microsoft.com/office/drawing/2014/main" id="{746C08EA-1EA5-4AC5-80DF-C2CE2C4EC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2" y="2582"/>
                <a:ext cx="25" cy="49"/>
              </a:xfrm>
              <a:custGeom>
                <a:avLst/>
                <a:gdLst>
                  <a:gd name="T0" fmla="*/ 0 w 25"/>
                  <a:gd name="T1" fmla="*/ 49 h 49"/>
                  <a:gd name="T2" fmla="*/ 0 w 25"/>
                  <a:gd name="T3" fmla="*/ 0 h 49"/>
                  <a:gd name="T4" fmla="*/ 25 w 25"/>
                  <a:gd name="T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49">
                    <a:moveTo>
                      <a:pt x="0" y="49"/>
                    </a:moveTo>
                    <a:lnTo>
                      <a:pt x="0" y="0"/>
                    </a:lnTo>
                    <a:lnTo>
                      <a:pt x="25" y="0"/>
                    </a:lnTo>
                  </a:path>
                </a:pathLst>
              </a:custGeom>
              <a:noFill/>
              <a:ln w="7938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867">
                  <a:solidFill>
                    <a:srgbClr val="124191"/>
                  </a:solidFill>
                  <a:latin typeface="Nokia Pure Text Light"/>
                </a:endParaRPr>
              </a:p>
            </p:txBody>
          </p:sp>
          <p:sp>
            <p:nvSpPr>
              <p:cNvPr id="256" name="Freeform 158">
                <a:extLst>
                  <a:ext uri="{FF2B5EF4-FFF2-40B4-BE49-F238E27FC236}">
                    <a16:creationId xmlns:a16="http://schemas.microsoft.com/office/drawing/2014/main" id="{56C6DCDA-551F-4FBE-8C6C-6E0075D5AF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71" y="2548"/>
                <a:ext cx="103" cy="137"/>
              </a:xfrm>
              <a:custGeom>
                <a:avLst/>
                <a:gdLst>
                  <a:gd name="T0" fmla="*/ 11 w 21"/>
                  <a:gd name="T1" fmla="*/ 11 h 28"/>
                  <a:gd name="T2" fmla="*/ 11 w 21"/>
                  <a:gd name="T3" fmla="*/ 28 h 28"/>
                  <a:gd name="T4" fmla="*/ 11 w 21"/>
                  <a:gd name="T5" fmla="*/ 14 h 28"/>
                  <a:gd name="T6" fmla="*/ 9 w 21"/>
                  <a:gd name="T7" fmla="*/ 14 h 28"/>
                  <a:gd name="T8" fmla="*/ 7 w 21"/>
                  <a:gd name="T9" fmla="*/ 12 h 28"/>
                  <a:gd name="T10" fmla="*/ 7 w 21"/>
                  <a:gd name="T11" fmla="*/ 6 h 28"/>
                  <a:gd name="T12" fmla="*/ 14 w 21"/>
                  <a:gd name="T13" fmla="*/ 3 h 28"/>
                  <a:gd name="T14" fmla="*/ 7 w 21"/>
                  <a:gd name="T15" fmla="*/ 3 h 28"/>
                  <a:gd name="T16" fmla="*/ 3 w 21"/>
                  <a:gd name="T17" fmla="*/ 7 h 28"/>
                  <a:gd name="T18" fmla="*/ 3 w 21"/>
                  <a:gd name="T19" fmla="*/ 14 h 28"/>
                  <a:gd name="T20" fmla="*/ 7 w 21"/>
                  <a:gd name="T21" fmla="*/ 18 h 28"/>
                  <a:gd name="T22" fmla="*/ 14 w 21"/>
                  <a:gd name="T23" fmla="*/ 18 h 28"/>
                  <a:gd name="T24" fmla="*/ 18 w 21"/>
                  <a:gd name="T25" fmla="*/ 14 h 28"/>
                  <a:gd name="T26" fmla="*/ 18 w 21"/>
                  <a:gd name="T27" fmla="*/ 7 h 28"/>
                  <a:gd name="T28" fmla="*/ 14 w 21"/>
                  <a:gd name="T2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28">
                    <a:moveTo>
                      <a:pt x="11" y="11"/>
                    </a:moveTo>
                    <a:cubicBezTo>
                      <a:pt x="11" y="28"/>
                      <a:pt x="11" y="28"/>
                      <a:pt x="11" y="28"/>
                    </a:cubicBezTo>
                    <a:moveTo>
                      <a:pt x="11" y="14"/>
                    </a:moveTo>
                    <a:cubicBezTo>
                      <a:pt x="9" y="14"/>
                      <a:pt x="9" y="14"/>
                      <a:pt x="9" y="14"/>
                    </a:cubicBezTo>
                    <a:cubicBezTo>
                      <a:pt x="8" y="14"/>
                      <a:pt x="7" y="13"/>
                      <a:pt x="7" y="12"/>
                    </a:cubicBezTo>
                    <a:cubicBezTo>
                      <a:pt x="7" y="6"/>
                      <a:pt x="7" y="6"/>
                      <a:pt x="7" y="6"/>
                    </a:cubicBezTo>
                    <a:moveTo>
                      <a:pt x="14" y="3"/>
                    </a:moveTo>
                    <a:cubicBezTo>
                      <a:pt x="14" y="3"/>
                      <a:pt x="11" y="0"/>
                      <a:pt x="7" y="3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0" y="10"/>
                      <a:pt x="3" y="14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11" y="21"/>
                      <a:pt x="14" y="18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21" y="10"/>
                      <a:pt x="18" y="7"/>
                    </a:cubicBezTo>
                    <a:lnTo>
                      <a:pt x="14" y="3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867">
                  <a:solidFill>
                    <a:srgbClr val="124191"/>
                  </a:solidFill>
                  <a:latin typeface="Nokia Pure Text Light"/>
                </a:endParaRPr>
              </a:p>
            </p:txBody>
          </p:sp>
          <p:sp>
            <p:nvSpPr>
              <p:cNvPr id="257" name="Freeform 159">
                <a:extLst>
                  <a:ext uri="{FF2B5EF4-FFF2-40B4-BE49-F238E27FC236}">
                    <a16:creationId xmlns:a16="http://schemas.microsoft.com/office/drawing/2014/main" id="{A5DE9BBC-1E69-44E7-BBD9-FFB5E2DA5C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73" y="2572"/>
                <a:ext cx="69" cy="113"/>
              </a:xfrm>
              <a:custGeom>
                <a:avLst/>
                <a:gdLst>
                  <a:gd name="T0" fmla="*/ 7 w 14"/>
                  <a:gd name="T1" fmla="*/ 14 h 23"/>
                  <a:gd name="T2" fmla="*/ 7 w 14"/>
                  <a:gd name="T3" fmla="*/ 23 h 23"/>
                  <a:gd name="T4" fmla="*/ 7 w 14"/>
                  <a:gd name="T5" fmla="*/ 14 h 23"/>
                  <a:gd name="T6" fmla="*/ 14 w 14"/>
                  <a:gd name="T7" fmla="*/ 7 h 23"/>
                  <a:gd name="T8" fmla="*/ 7 w 14"/>
                  <a:gd name="T9" fmla="*/ 0 h 23"/>
                  <a:gd name="T10" fmla="*/ 0 w 14"/>
                  <a:gd name="T11" fmla="*/ 7 h 23"/>
                  <a:gd name="T12" fmla="*/ 7 w 14"/>
                  <a:gd name="T13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3">
                    <a:moveTo>
                      <a:pt x="7" y="14"/>
                    </a:moveTo>
                    <a:cubicBezTo>
                      <a:pt x="7" y="23"/>
                      <a:pt x="7" y="23"/>
                      <a:pt x="7" y="23"/>
                    </a:cubicBezTo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4"/>
                      <a:pt x="11" y="0"/>
                      <a:pt x="7" y="0"/>
                    </a:cubicBezTo>
                    <a:cubicBezTo>
                      <a:pt x="3" y="0"/>
                      <a:pt x="0" y="4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</a:path>
                </a:pathLst>
              </a:custGeom>
              <a:noFill/>
              <a:ln w="7938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867">
                  <a:solidFill>
                    <a:srgbClr val="124191"/>
                  </a:solidFill>
                  <a:latin typeface="Nokia Pure Text Light"/>
                </a:endParaRPr>
              </a:p>
            </p:txBody>
          </p:sp>
          <p:sp>
            <p:nvSpPr>
              <p:cNvPr id="258" name="Oval 160">
                <a:extLst>
                  <a:ext uri="{FF2B5EF4-FFF2-40B4-BE49-F238E27FC236}">
                    <a16:creationId xmlns:a16="http://schemas.microsoft.com/office/drawing/2014/main" id="{21736A29-F5AA-47CC-824B-7C86BEC95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3" y="2381"/>
                <a:ext cx="15" cy="14"/>
              </a:xfrm>
              <a:prstGeom prst="ellipse">
                <a:avLst/>
              </a:prstGeom>
              <a:solidFill>
                <a:srgbClr val="00C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867">
                  <a:solidFill>
                    <a:srgbClr val="124191"/>
                  </a:solidFill>
                  <a:latin typeface="Nokia Pure Text Light"/>
                </a:endParaRPr>
              </a:p>
            </p:txBody>
          </p:sp>
          <p:sp>
            <p:nvSpPr>
              <p:cNvPr id="259" name="Freeform 161">
                <a:extLst>
                  <a:ext uri="{FF2B5EF4-FFF2-40B4-BE49-F238E27FC236}">
                    <a16:creationId xmlns:a16="http://schemas.microsoft.com/office/drawing/2014/main" id="{0B66E357-236B-4CB2-B7F9-E3152E9017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05" y="2258"/>
                <a:ext cx="255" cy="255"/>
              </a:xfrm>
              <a:custGeom>
                <a:avLst/>
                <a:gdLst>
                  <a:gd name="T0" fmla="*/ 52 w 52"/>
                  <a:gd name="T1" fmla="*/ 26 h 52"/>
                  <a:gd name="T2" fmla="*/ 26 w 52"/>
                  <a:gd name="T3" fmla="*/ 0 h 52"/>
                  <a:gd name="T4" fmla="*/ 0 w 52"/>
                  <a:gd name="T5" fmla="*/ 26 h 52"/>
                  <a:gd name="T6" fmla="*/ 26 w 52"/>
                  <a:gd name="T7" fmla="*/ 52 h 52"/>
                  <a:gd name="T8" fmla="*/ 52 w 52"/>
                  <a:gd name="T9" fmla="*/ 26 h 52"/>
                  <a:gd name="T10" fmla="*/ 43 w 52"/>
                  <a:gd name="T11" fmla="*/ 26 h 52"/>
                  <a:gd name="T12" fmla="*/ 26 w 52"/>
                  <a:gd name="T13" fmla="*/ 9 h 52"/>
                  <a:gd name="T14" fmla="*/ 8 w 52"/>
                  <a:gd name="T15" fmla="*/ 26 h 52"/>
                  <a:gd name="T16" fmla="*/ 26 w 52"/>
                  <a:gd name="T17" fmla="*/ 44 h 52"/>
                  <a:gd name="T18" fmla="*/ 43 w 52"/>
                  <a:gd name="T19" fmla="*/ 26 h 52"/>
                  <a:gd name="T20" fmla="*/ 34 w 52"/>
                  <a:gd name="T21" fmla="*/ 26 h 52"/>
                  <a:gd name="T22" fmla="*/ 26 w 52"/>
                  <a:gd name="T23" fmla="*/ 17 h 52"/>
                  <a:gd name="T24" fmla="*/ 17 w 52"/>
                  <a:gd name="T25" fmla="*/ 26 h 52"/>
                  <a:gd name="T26" fmla="*/ 26 w 52"/>
                  <a:gd name="T27" fmla="*/ 35 h 52"/>
                  <a:gd name="T28" fmla="*/ 34 w 52"/>
                  <a:gd name="T29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cubicBezTo>
                      <a:pt x="52" y="12"/>
                      <a:pt x="40" y="0"/>
                      <a:pt x="26" y="0"/>
                    </a:cubicBezTo>
                    <a:cubicBezTo>
                      <a:pt x="11" y="0"/>
                      <a:pt x="0" y="12"/>
                      <a:pt x="0" y="26"/>
                    </a:cubicBezTo>
                    <a:cubicBezTo>
                      <a:pt x="0" y="41"/>
                      <a:pt x="11" y="52"/>
                      <a:pt x="26" y="52"/>
                    </a:cubicBezTo>
                    <a:cubicBezTo>
                      <a:pt x="40" y="52"/>
                      <a:pt x="52" y="41"/>
                      <a:pt x="52" y="26"/>
                    </a:cubicBezTo>
                    <a:close/>
                    <a:moveTo>
                      <a:pt x="43" y="26"/>
                    </a:moveTo>
                    <a:cubicBezTo>
                      <a:pt x="43" y="17"/>
                      <a:pt x="35" y="9"/>
                      <a:pt x="26" y="9"/>
                    </a:cubicBezTo>
                    <a:cubicBezTo>
                      <a:pt x="16" y="9"/>
                      <a:pt x="8" y="17"/>
                      <a:pt x="8" y="26"/>
                    </a:cubicBezTo>
                    <a:cubicBezTo>
                      <a:pt x="8" y="36"/>
                      <a:pt x="16" y="44"/>
                      <a:pt x="26" y="44"/>
                    </a:cubicBezTo>
                    <a:cubicBezTo>
                      <a:pt x="35" y="44"/>
                      <a:pt x="43" y="36"/>
                      <a:pt x="43" y="26"/>
                    </a:cubicBezTo>
                    <a:close/>
                    <a:moveTo>
                      <a:pt x="34" y="26"/>
                    </a:moveTo>
                    <a:cubicBezTo>
                      <a:pt x="34" y="21"/>
                      <a:pt x="31" y="17"/>
                      <a:pt x="26" y="17"/>
                    </a:cubicBezTo>
                    <a:cubicBezTo>
                      <a:pt x="21" y="17"/>
                      <a:pt x="17" y="21"/>
                      <a:pt x="17" y="26"/>
                    </a:cubicBezTo>
                    <a:cubicBezTo>
                      <a:pt x="17" y="31"/>
                      <a:pt x="21" y="35"/>
                      <a:pt x="26" y="35"/>
                    </a:cubicBezTo>
                    <a:cubicBezTo>
                      <a:pt x="31" y="35"/>
                      <a:pt x="34" y="31"/>
                      <a:pt x="34" y="26"/>
                    </a:cubicBezTo>
                    <a:close/>
                  </a:path>
                </a:pathLst>
              </a:custGeom>
              <a:noFill/>
              <a:ln w="7938" cap="flat">
                <a:solidFill>
                  <a:srgbClr val="00C9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867">
                  <a:solidFill>
                    <a:srgbClr val="124191"/>
                  </a:solidFill>
                  <a:latin typeface="Nokia Pure Text Light"/>
                </a:endParaRPr>
              </a:p>
            </p:txBody>
          </p:sp>
        </p:grp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55E59ABF-3BBC-4F37-BB9C-1E93F1DBC873}"/>
                </a:ext>
              </a:extLst>
            </p:cNvPr>
            <p:cNvGrpSpPr/>
            <p:nvPr/>
          </p:nvGrpSpPr>
          <p:grpSpPr>
            <a:xfrm>
              <a:off x="6624601" y="1105154"/>
              <a:ext cx="1773071" cy="1719462"/>
              <a:chOff x="6846180" y="1056535"/>
              <a:chExt cx="1880220" cy="1823371"/>
            </a:xfrm>
          </p:grpSpPr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AA07607E-FF11-4BC2-896C-E3FA2D459709}"/>
                  </a:ext>
                </a:extLst>
              </p:cNvPr>
              <p:cNvSpPr/>
              <p:nvPr/>
            </p:nvSpPr>
            <p:spPr>
              <a:xfrm>
                <a:off x="6921945" y="1056535"/>
                <a:ext cx="1804455" cy="11810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39178" indent="-239178" defTabSz="457189">
                  <a:spcAft>
                    <a:spcPts val="267"/>
                  </a:spcAft>
                  <a:buClr>
                    <a:srgbClr val="124191"/>
                  </a:buClr>
                  <a:buFont typeface="+mj-lt"/>
                  <a:buAutoNum type="arabicPeriod" startAt="5"/>
                  <a:defRPr/>
                </a:pPr>
                <a:r>
                  <a:rPr lang="en-US" sz="1400" dirty="0">
                    <a:solidFill>
                      <a:srgbClr val="124191"/>
                    </a:solidFill>
                    <a:latin typeface="Nokia Pure Headline Ultra Light" charset="0"/>
                    <a:ea typeface="Nokia Pure Headline Ultra Light" charset="0"/>
                    <a:cs typeface="Nokia Pure Headline Ultra Light" charset="0"/>
                  </a:rPr>
                  <a:t>UAVs (drones); autonomous vehicles</a:t>
                </a:r>
              </a:p>
              <a:p>
                <a:pPr marL="414856" indent="-175680" defTabSz="457189">
                  <a:spcAft>
                    <a:spcPts val="267"/>
                  </a:spcAft>
                  <a:buClr>
                    <a:srgbClr val="001135"/>
                  </a:buClr>
                  <a:buFont typeface="Arial" charset="0"/>
                  <a:buChar char="•"/>
                  <a:defRPr/>
                </a:pPr>
                <a:r>
                  <a:rPr lang="en-US" sz="1200" dirty="0">
                    <a:solidFill>
                      <a:srgbClr val="001135"/>
                    </a:solidFill>
                    <a:latin typeface="Nokia Pure Text Light"/>
                  </a:rPr>
                  <a:t>Enable new types of services for expanded market opportunities; fleet management, traffic control etc.</a:t>
                </a:r>
              </a:p>
            </p:txBody>
          </p:sp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1370165F-C6FE-4F12-8F69-4587D6E4238C}"/>
                  </a:ext>
                </a:extLst>
              </p:cNvPr>
              <p:cNvSpPr/>
              <p:nvPr/>
            </p:nvSpPr>
            <p:spPr>
              <a:xfrm>
                <a:off x="6846180" y="2605586"/>
                <a:ext cx="274320" cy="27432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>
                  <a:defRPr/>
                </a:pPr>
                <a:r>
                  <a:rPr lang="en-US" sz="1400">
                    <a:solidFill>
                      <a:srgbClr val="FFFFFF"/>
                    </a:solidFill>
                    <a:latin typeface="Nokia Pure Text Light"/>
                    <a:cs typeface="Aharoni" panose="02010803020104030203" pitchFamily="2" charset="-79"/>
                  </a:rPr>
                  <a:t>5</a:t>
                </a:r>
              </a:p>
            </p:txBody>
          </p:sp>
        </p:grp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FE1D8089-7379-4F3C-91B8-87EECD33CE69}"/>
                </a:ext>
              </a:extLst>
            </p:cNvPr>
            <p:cNvGrpSpPr/>
            <p:nvPr/>
          </p:nvGrpSpPr>
          <p:grpSpPr>
            <a:xfrm>
              <a:off x="5049586" y="1105154"/>
              <a:ext cx="1674644" cy="1769530"/>
              <a:chOff x="5175985" y="1056535"/>
              <a:chExt cx="1775845" cy="1876463"/>
            </a:xfrm>
          </p:grpSpPr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0B885214-2C0A-4FCC-BF08-049D5490A8F5}"/>
                  </a:ext>
                </a:extLst>
              </p:cNvPr>
              <p:cNvSpPr/>
              <p:nvPr/>
            </p:nvSpPr>
            <p:spPr>
              <a:xfrm>
                <a:off x="5175985" y="1056535"/>
                <a:ext cx="1775845" cy="1187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39178" indent="-239178" defTabSz="457189">
                  <a:spcAft>
                    <a:spcPts val="267"/>
                  </a:spcAft>
                  <a:buClr>
                    <a:srgbClr val="124191"/>
                  </a:buClr>
                  <a:buFont typeface="+mj-lt"/>
                  <a:buAutoNum type="arabicPeriod" startAt="4"/>
                  <a:defRPr/>
                </a:pPr>
                <a:r>
                  <a:rPr lang="en-US" sz="1400">
                    <a:solidFill>
                      <a:srgbClr val="124191"/>
                    </a:solidFill>
                    <a:latin typeface="Nokia Pure Headline Ultra Light" charset="0"/>
                    <a:ea typeface="Nokia Pure Headline Ultra Light" charset="0"/>
                    <a:cs typeface="Nokia Pure Headline Ultra Light" charset="0"/>
                  </a:rPr>
                  <a:t>Healthcare; infotainment</a:t>
                </a:r>
              </a:p>
              <a:p>
                <a:pPr marL="414856" indent="-175680" defTabSz="457189">
                  <a:spcAft>
                    <a:spcPts val="267"/>
                  </a:spcAft>
                  <a:buClr>
                    <a:srgbClr val="001135"/>
                  </a:buClr>
                  <a:buFont typeface="Arial" charset="0"/>
                  <a:buChar char="•"/>
                  <a:defRPr/>
                </a:pPr>
                <a:r>
                  <a:rPr lang="en-US" sz="1200">
                    <a:solidFill>
                      <a:srgbClr val="001135"/>
                    </a:solidFill>
                    <a:latin typeface="Nokia Pure Text Light"/>
                  </a:rPr>
                  <a:t>Telemedicine, bandwidth/</a:t>
                </a:r>
                <a:br>
                  <a:rPr lang="en-US" sz="1200">
                    <a:solidFill>
                      <a:srgbClr val="001135"/>
                    </a:solidFill>
                    <a:latin typeface="Nokia Pure Text Light"/>
                  </a:rPr>
                </a:br>
                <a:r>
                  <a:rPr lang="en-US" sz="1200">
                    <a:solidFill>
                      <a:srgbClr val="001135"/>
                    </a:solidFill>
                    <a:latin typeface="Nokia Pure Text Light"/>
                  </a:rPr>
                  <a:t>latency sensitive communications</a:t>
                </a:r>
              </a:p>
              <a:p>
                <a:pPr marL="414856" indent="-175680" defTabSz="457189">
                  <a:spcAft>
                    <a:spcPts val="267"/>
                  </a:spcAft>
                  <a:buClr>
                    <a:srgbClr val="001135"/>
                  </a:buClr>
                  <a:buFont typeface="Arial" charset="0"/>
                  <a:buChar char="•"/>
                  <a:defRPr/>
                </a:pPr>
                <a:r>
                  <a:rPr lang="en-US" sz="1200">
                    <a:solidFill>
                      <a:srgbClr val="001135"/>
                    </a:solidFill>
                    <a:latin typeface="Nokia Pure Text Light"/>
                  </a:rPr>
                  <a:t>Mass delivery of video-driven services</a:t>
                </a:r>
              </a:p>
            </p:txBody>
          </p:sp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id="{32EDDCF4-1300-469E-A563-997D05D3FA45}"/>
                  </a:ext>
                </a:extLst>
              </p:cNvPr>
              <p:cNvSpPr/>
              <p:nvPr/>
            </p:nvSpPr>
            <p:spPr>
              <a:xfrm>
                <a:off x="5696430" y="2658678"/>
                <a:ext cx="274320" cy="27432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>
                  <a:defRPr/>
                </a:pPr>
                <a:r>
                  <a:rPr lang="en-US" sz="1400">
                    <a:solidFill>
                      <a:srgbClr val="FFFFFF"/>
                    </a:solidFill>
                    <a:latin typeface="Nokia Pure Text Light"/>
                    <a:cs typeface="Aharoni" panose="02010803020104030203" pitchFamily="2" charset="-79"/>
                  </a:rPr>
                  <a:t>4</a:t>
                </a:r>
              </a:p>
            </p:txBody>
          </p: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417C8C38-4413-4B0E-8747-F8EF47D09F67}"/>
                </a:ext>
              </a:extLst>
            </p:cNvPr>
            <p:cNvGrpSpPr/>
            <p:nvPr/>
          </p:nvGrpSpPr>
          <p:grpSpPr>
            <a:xfrm>
              <a:off x="6778255" y="3820116"/>
              <a:ext cx="586385" cy="537637"/>
              <a:chOff x="3067012" y="3877341"/>
              <a:chExt cx="621821" cy="570127"/>
            </a:xfrm>
          </p:grpSpPr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id="{C82F0DA3-FC92-4D49-A619-017CA7043553}"/>
                  </a:ext>
                </a:extLst>
              </p:cNvPr>
              <p:cNvGrpSpPr/>
              <p:nvPr/>
            </p:nvGrpSpPr>
            <p:grpSpPr>
              <a:xfrm>
                <a:off x="3067012" y="4080598"/>
                <a:ext cx="621821" cy="366870"/>
                <a:chOff x="2536963" y="1466663"/>
                <a:chExt cx="1310731" cy="751937"/>
              </a:xfrm>
            </p:grpSpPr>
            <p:sp>
              <p:nvSpPr>
                <p:cNvPr id="272" name="Freeform 84">
                  <a:extLst>
                    <a:ext uri="{FF2B5EF4-FFF2-40B4-BE49-F238E27FC236}">
                      <a16:creationId xmlns:a16="http://schemas.microsoft.com/office/drawing/2014/main" id="{1DCC202D-18D3-4BFA-A57B-BFC8FA9E4F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8102" y="1466663"/>
                  <a:ext cx="111915" cy="64493"/>
                </a:xfrm>
                <a:custGeom>
                  <a:avLst/>
                  <a:gdLst>
                    <a:gd name="T0" fmla="*/ 12 w 12"/>
                    <a:gd name="T1" fmla="*/ 7 h 7"/>
                    <a:gd name="T2" fmla="*/ 12 w 12"/>
                    <a:gd name="T3" fmla="*/ 6 h 7"/>
                    <a:gd name="T4" fmla="*/ 6 w 12"/>
                    <a:gd name="T5" fmla="*/ 0 h 7"/>
                    <a:gd name="T6" fmla="*/ 0 w 12"/>
                    <a:gd name="T7" fmla="*/ 6 h 7"/>
                    <a:gd name="T8" fmla="*/ 0 w 12"/>
                    <a:gd name="T9" fmla="*/ 7 h 7"/>
                    <a:gd name="T10" fmla="*/ 12 w 12"/>
                    <a:gd name="T11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7">
                      <a:moveTo>
                        <a:pt x="12" y="7"/>
                      </a:move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3"/>
                        <a:pt x="9" y="0"/>
                        <a:pt x="6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6"/>
                        <a:pt x="0" y="6"/>
                        <a:pt x="0" y="7"/>
                      </a:cubicBezTo>
                      <a:lnTo>
                        <a:pt x="12" y="7"/>
                      </a:lnTo>
                      <a:close/>
                    </a:path>
                  </a:pathLst>
                </a:custGeom>
                <a:solidFill>
                  <a:srgbClr val="00C9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67"/>
                </a:p>
              </p:txBody>
            </p:sp>
            <p:sp>
              <p:nvSpPr>
                <p:cNvPr id="273" name="Freeform 85">
                  <a:extLst>
                    <a:ext uri="{FF2B5EF4-FFF2-40B4-BE49-F238E27FC236}">
                      <a16:creationId xmlns:a16="http://schemas.microsoft.com/office/drawing/2014/main" id="{CF4CD2F2-F491-4D88-B1E7-19D1A1B744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5026" y="1624101"/>
                  <a:ext cx="278838" cy="185891"/>
                </a:xfrm>
                <a:custGeom>
                  <a:avLst/>
                  <a:gdLst>
                    <a:gd name="T0" fmla="*/ 147 w 147"/>
                    <a:gd name="T1" fmla="*/ 98 h 98"/>
                    <a:gd name="T2" fmla="*/ 0 w 147"/>
                    <a:gd name="T3" fmla="*/ 98 h 98"/>
                    <a:gd name="T4" fmla="*/ 0 w 147"/>
                    <a:gd name="T5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7" h="98">
                      <a:moveTo>
                        <a:pt x="147" y="98"/>
                      </a:moveTo>
                      <a:lnTo>
                        <a:pt x="0" y="9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67"/>
                </a:p>
              </p:txBody>
            </p:sp>
            <p:sp>
              <p:nvSpPr>
                <p:cNvPr id="274" name="Oval 86">
                  <a:extLst>
                    <a:ext uri="{FF2B5EF4-FFF2-40B4-BE49-F238E27FC236}">
                      <a16:creationId xmlns:a16="http://schemas.microsoft.com/office/drawing/2014/main" id="{96C6E62F-3A19-4C17-AF15-F3C916FFEC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6318" y="1643069"/>
                  <a:ext cx="242799" cy="242796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chemeClr val="tx1"/>
                  </a:solidFill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67"/>
                </a:p>
              </p:txBody>
            </p:sp>
            <p:sp>
              <p:nvSpPr>
                <p:cNvPr id="275" name="Line 87">
                  <a:extLst>
                    <a:ext uri="{FF2B5EF4-FFF2-40B4-BE49-F238E27FC236}">
                      <a16:creationId xmlns:a16="http://schemas.microsoft.com/office/drawing/2014/main" id="{E48C3B9E-0C1F-4E8C-B85C-165811F044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27716" y="1690491"/>
                  <a:ext cx="0" cy="147953"/>
                </a:xfrm>
                <a:prstGeom prst="line">
                  <a:avLst/>
                </a:prstGeom>
                <a:noFill/>
                <a:ln w="23876" cap="flat">
                  <a:solidFill>
                    <a:srgbClr val="00C9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67"/>
                </a:p>
              </p:txBody>
            </p:sp>
            <p:sp>
              <p:nvSpPr>
                <p:cNvPr id="276" name="Line 88">
                  <a:extLst>
                    <a:ext uri="{FF2B5EF4-FFF2-40B4-BE49-F238E27FC236}">
                      <a16:creationId xmlns:a16="http://schemas.microsoft.com/office/drawing/2014/main" id="{FDEEE15E-BEFC-406C-8032-5C07D6390A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53738" y="1764467"/>
                  <a:ext cx="147955" cy="0"/>
                </a:xfrm>
                <a:prstGeom prst="line">
                  <a:avLst/>
                </a:prstGeom>
                <a:noFill/>
                <a:ln w="23813" cap="flat">
                  <a:solidFill>
                    <a:srgbClr val="00C9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67"/>
                </a:p>
              </p:txBody>
            </p:sp>
            <p:sp>
              <p:nvSpPr>
                <p:cNvPr id="277" name="Oval 89">
                  <a:extLst>
                    <a:ext uri="{FF2B5EF4-FFF2-40B4-BE49-F238E27FC236}">
                      <a16:creationId xmlns:a16="http://schemas.microsoft.com/office/drawing/2014/main" id="{8879C3A7-26B9-4F8E-808C-1DA2FC2AD6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6318" y="1643069"/>
                  <a:ext cx="242799" cy="242796"/>
                </a:xfrm>
                <a:prstGeom prst="ellipse">
                  <a:avLst/>
                </a:prstGeom>
                <a:noFill/>
                <a:ln w="6350" cap="flat">
                  <a:solidFill>
                    <a:srgbClr val="00C9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67"/>
                </a:p>
              </p:txBody>
            </p:sp>
            <p:sp>
              <p:nvSpPr>
                <p:cNvPr id="278" name="Freeform 90">
                  <a:extLst>
                    <a:ext uri="{FF2B5EF4-FFF2-40B4-BE49-F238E27FC236}">
                      <a16:creationId xmlns:a16="http://schemas.microsoft.com/office/drawing/2014/main" id="{6D1C87D5-3171-45EC-90E0-738B29D346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6963" y="1559608"/>
                  <a:ext cx="1310731" cy="559568"/>
                </a:xfrm>
                <a:custGeom>
                  <a:avLst/>
                  <a:gdLst>
                    <a:gd name="T0" fmla="*/ 140 w 141"/>
                    <a:gd name="T1" fmla="*/ 58 h 60"/>
                    <a:gd name="T2" fmla="*/ 140 w 141"/>
                    <a:gd name="T3" fmla="*/ 54 h 60"/>
                    <a:gd name="T4" fmla="*/ 138 w 141"/>
                    <a:gd name="T5" fmla="*/ 52 h 60"/>
                    <a:gd name="T6" fmla="*/ 135 w 141"/>
                    <a:gd name="T7" fmla="*/ 42 h 60"/>
                    <a:gd name="T8" fmla="*/ 117 w 141"/>
                    <a:gd name="T9" fmla="*/ 27 h 60"/>
                    <a:gd name="T10" fmla="*/ 101 w 141"/>
                    <a:gd name="T11" fmla="*/ 0 h 60"/>
                    <a:gd name="T12" fmla="*/ 12 w 141"/>
                    <a:gd name="T13" fmla="*/ 0 h 60"/>
                    <a:gd name="T14" fmla="*/ 5 w 141"/>
                    <a:gd name="T15" fmla="*/ 16 h 60"/>
                    <a:gd name="T16" fmla="*/ 0 w 141"/>
                    <a:gd name="T17" fmla="*/ 60 h 60"/>
                    <a:gd name="T18" fmla="*/ 12 w 141"/>
                    <a:gd name="T19" fmla="*/ 60 h 60"/>
                    <a:gd name="T20" fmla="*/ 12 w 141"/>
                    <a:gd name="T21" fmla="*/ 58 h 60"/>
                    <a:gd name="T22" fmla="*/ 23 w 141"/>
                    <a:gd name="T23" fmla="*/ 47 h 60"/>
                    <a:gd name="T24" fmla="*/ 35 w 141"/>
                    <a:gd name="T25" fmla="*/ 58 h 60"/>
                    <a:gd name="T26" fmla="*/ 35 w 141"/>
                    <a:gd name="T27" fmla="*/ 60 h 60"/>
                    <a:gd name="T28" fmla="*/ 106 w 141"/>
                    <a:gd name="T29" fmla="*/ 60 h 60"/>
                    <a:gd name="T30" fmla="*/ 106 w 141"/>
                    <a:gd name="T31" fmla="*/ 58 h 60"/>
                    <a:gd name="T32" fmla="*/ 118 w 141"/>
                    <a:gd name="T33" fmla="*/ 47 h 60"/>
                    <a:gd name="T34" fmla="*/ 130 w 141"/>
                    <a:gd name="T35" fmla="*/ 58 h 60"/>
                    <a:gd name="T36" fmla="*/ 129 w 141"/>
                    <a:gd name="T37" fmla="*/ 60 h 60"/>
                    <a:gd name="T38" fmla="*/ 138 w 141"/>
                    <a:gd name="T39" fmla="*/ 60 h 60"/>
                    <a:gd name="T40" fmla="*/ 140 w 141"/>
                    <a:gd name="T41" fmla="*/ 58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1" h="60">
                      <a:moveTo>
                        <a:pt x="140" y="58"/>
                      </a:moveTo>
                      <a:cubicBezTo>
                        <a:pt x="140" y="58"/>
                        <a:pt x="140" y="56"/>
                        <a:pt x="140" y="54"/>
                      </a:cubicBezTo>
                      <a:cubicBezTo>
                        <a:pt x="140" y="51"/>
                        <a:pt x="138" y="52"/>
                        <a:pt x="138" y="52"/>
                      </a:cubicBezTo>
                      <a:cubicBezTo>
                        <a:pt x="138" y="45"/>
                        <a:pt x="135" y="42"/>
                        <a:pt x="135" y="42"/>
                      </a:cubicBezTo>
                      <a:cubicBezTo>
                        <a:pt x="117" y="27"/>
                        <a:pt x="117" y="27"/>
                        <a:pt x="117" y="27"/>
                      </a:cubicBezTo>
                      <a:cubicBezTo>
                        <a:pt x="101" y="0"/>
                        <a:pt x="101" y="0"/>
                        <a:pt x="101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7" y="7"/>
                        <a:pt x="5" y="14"/>
                        <a:pt x="5" y="16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2" y="60"/>
                        <a:pt x="12" y="59"/>
                        <a:pt x="12" y="58"/>
                      </a:cubicBezTo>
                      <a:cubicBezTo>
                        <a:pt x="12" y="52"/>
                        <a:pt x="17" y="47"/>
                        <a:pt x="23" y="47"/>
                      </a:cubicBezTo>
                      <a:cubicBezTo>
                        <a:pt x="30" y="47"/>
                        <a:pt x="35" y="52"/>
                        <a:pt x="35" y="58"/>
                      </a:cubicBezTo>
                      <a:cubicBezTo>
                        <a:pt x="35" y="59"/>
                        <a:pt x="35" y="60"/>
                        <a:pt x="35" y="60"/>
                      </a:cubicBezTo>
                      <a:cubicBezTo>
                        <a:pt x="106" y="60"/>
                        <a:pt x="106" y="60"/>
                        <a:pt x="106" y="60"/>
                      </a:cubicBezTo>
                      <a:cubicBezTo>
                        <a:pt x="106" y="60"/>
                        <a:pt x="106" y="59"/>
                        <a:pt x="106" y="58"/>
                      </a:cubicBezTo>
                      <a:cubicBezTo>
                        <a:pt x="106" y="52"/>
                        <a:pt x="111" y="47"/>
                        <a:pt x="118" y="47"/>
                      </a:cubicBezTo>
                      <a:cubicBezTo>
                        <a:pt x="124" y="47"/>
                        <a:pt x="130" y="52"/>
                        <a:pt x="130" y="58"/>
                      </a:cubicBezTo>
                      <a:cubicBezTo>
                        <a:pt x="130" y="59"/>
                        <a:pt x="130" y="60"/>
                        <a:pt x="129" y="60"/>
                      </a:cubicBezTo>
                      <a:cubicBezTo>
                        <a:pt x="131" y="60"/>
                        <a:pt x="136" y="60"/>
                        <a:pt x="138" y="60"/>
                      </a:cubicBezTo>
                      <a:cubicBezTo>
                        <a:pt x="141" y="60"/>
                        <a:pt x="140" y="58"/>
                        <a:pt x="140" y="58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rgbClr val="00113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67"/>
                </a:p>
              </p:txBody>
            </p:sp>
            <p:sp>
              <p:nvSpPr>
                <p:cNvPr id="279" name="Oval 278">
                  <a:extLst>
                    <a:ext uri="{FF2B5EF4-FFF2-40B4-BE49-F238E27FC236}">
                      <a16:creationId xmlns:a16="http://schemas.microsoft.com/office/drawing/2014/main" id="{075AE4E4-620C-4FA6-9977-640ABACA2517}"/>
                    </a:ext>
                  </a:extLst>
                </p:cNvPr>
                <p:cNvSpPr/>
                <p:nvPr/>
              </p:nvSpPr>
              <p:spPr>
                <a:xfrm>
                  <a:off x="3515056" y="1984498"/>
                  <a:ext cx="234102" cy="234102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400">
                    <a:solidFill>
                      <a:schemeClr val="bg1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endParaRPr>
                </a:p>
              </p:txBody>
            </p:sp>
            <p:sp>
              <p:nvSpPr>
                <p:cNvPr id="280" name="Oval 279">
                  <a:extLst>
                    <a:ext uri="{FF2B5EF4-FFF2-40B4-BE49-F238E27FC236}">
                      <a16:creationId xmlns:a16="http://schemas.microsoft.com/office/drawing/2014/main" id="{241EA2DF-8461-458E-BA1C-75361988F183}"/>
                    </a:ext>
                  </a:extLst>
                </p:cNvPr>
                <p:cNvSpPr/>
                <p:nvPr/>
              </p:nvSpPr>
              <p:spPr>
                <a:xfrm>
                  <a:off x="2639298" y="1984498"/>
                  <a:ext cx="234102" cy="234102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400">
                    <a:solidFill>
                      <a:schemeClr val="bg1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endParaRPr>
                </a:p>
              </p:txBody>
            </p:sp>
          </p:grpSp>
          <p:sp>
            <p:nvSpPr>
              <p:cNvPr id="268" name="Freeform 539">
                <a:extLst>
                  <a:ext uri="{FF2B5EF4-FFF2-40B4-BE49-F238E27FC236}">
                    <a16:creationId xmlns:a16="http://schemas.microsoft.com/office/drawing/2014/main" id="{504EA2BC-CC00-4BA8-8724-AC04C7182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8048" y="4044651"/>
                <a:ext cx="25003" cy="19260"/>
              </a:xfrm>
              <a:prstGeom prst="ellipse">
                <a:avLst/>
              </a:prstGeom>
              <a:solidFill>
                <a:srgbClr val="00C9FF"/>
              </a:solidFill>
              <a:ln w="6350"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 b="1"/>
              </a:p>
            </p:txBody>
          </p:sp>
          <p:sp>
            <p:nvSpPr>
              <p:cNvPr id="269" name="Freeform 540">
                <a:extLst>
                  <a:ext uri="{FF2B5EF4-FFF2-40B4-BE49-F238E27FC236}">
                    <a16:creationId xmlns:a16="http://schemas.microsoft.com/office/drawing/2014/main" id="{52C9EF45-B47B-4BB6-A64D-F961F1B5D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8266" y="3939339"/>
                <a:ext cx="203431" cy="43314"/>
              </a:xfrm>
              <a:custGeom>
                <a:avLst/>
                <a:gdLst>
                  <a:gd name="T0" fmla="*/ 32 w 32"/>
                  <a:gd name="T1" fmla="*/ 9 h 9"/>
                  <a:gd name="T2" fmla="*/ 0 w 32"/>
                  <a:gd name="T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9">
                    <a:moveTo>
                      <a:pt x="32" y="9"/>
                    </a:moveTo>
                    <a:cubicBezTo>
                      <a:pt x="23" y="0"/>
                      <a:pt x="9" y="0"/>
                      <a:pt x="0" y="9"/>
                    </a:cubicBezTo>
                  </a:path>
                </a:pathLst>
              </a:custGeom>
              <a:noFill/>
              <a:ln w="6350" cap="flat">
                <a:solidFill>
                  <a:srgbClr val="00C9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 b="1"/>
              </a:p>
            </p:txBody>
          </p:sp>
          <p:sp>
            <p:nvSpPr>
              <p:cNvPr id="270" name="Freeform 541">
                <a:extLst>
                  <a:ext uri="{FF2B5EF4-FFF2-40B4-BE49-F238E27FC236}">
                    <a16:creationId xmlns:a16="http://schemas.microsoft.com/office/drawing/2014/main" id="{06247BFA-190C-481A-BE8A-40AE3802F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9408" y="3997091"/>
                <a:ext cx="102284" cy="23780"/>
              </a:xfrm>
              <a:custGeom>
                <a:avLst/>
                <a:gdLst>
                  <a:gd name="T0" fmla="*/ 0 w 16"/>
                  <a:gd name="T1" fmla="*/ 5 h 5"/>
                  <a:gd name="T2" fmla="*/ 16 w 16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" h="5">
                    <a:moveTo>
                      <a:pt x="0" y="5"/>
                    </a:moveTo>
                    <a:cubicBezTo>
                      <a:pt x="4" y="0"/>
                      <a:pt x="12" y="0"/>
                      <a:pt x="16" y="5"/>
                    </a:cubicBezTo>
                  </a:path>
                </a:pathLst>
              </a:custGeom>
              <a:noFill/>
              <a:ln w="6350" cap="flat">
                <a:solidFill>
                  <a:srgbClr val="00C9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 b="1"/>
              </a:p>
            </p:txBody>
          </p:sp>
          <p:sp>
            <p:nvSpPr>
              <p:cNvPr id="271" name="Freeform 542">
                <a:extLst>
                  <a:ext uri="{FF2B5EF4-FFF2-40B4-BE49-F238E27FC236}">
                    <a16:creationId xmlns:a16="http://schemas.microsoft.com/office/drawing/2014/main" id="{D9ECA995-3CE8-430A-8C1F-7D193AE31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7124" y="3877341"/>
                <a:ext cx="305714" cy="61998"/>
              </a:xfrm>
              <a:custGeom>
                <a:avLst/>
                <a:gdLst>
                  <a:gd name="T0" fmla="*/ 48 w 48"/>
                  <a:gd name="T1" fmla="*/ 13 h 13"/>
                  <a:gd name="T2" fmla="*/ 0 w 48"/>
                  <a:gd name="T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8" h="13">
                    <a:moveTo>
                      <a:pt x="48" y="13"/>
                    </a:moveTo>
                    <a:cubicBezTo>
                      <a:pt x="35" y="0"/>
                      <a:pt x="13" y="0"/>
                      <a:pt x="0" y="13"/>
                    </a:cubicBezTo>
                  </a:path>
                </a:pathLst>
              </a:custGeom>
              <a:noFill/>
              <a:ln w="6350" cap="flat">
                <a:solidFill>
                  <a:srgbClr val="00C9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 b="1"/>
              </a:p>
            </p:txBody>
          </p:sp>
        </p:grp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D52413E8-3DAE-4D2A-8710-F620634A35BF}"/>
                </a:ext>
              </a:extLst>
            </p:cNvPr>
            <p:cNvGrpSpPr/>
            <p:nvPr/>
          </p:nvGrpSpPr>
          <p:grpSpPr>
            <a:xfrm>
              <a:off x="8316132" y="3061503"/>
              <a:ext cx="133359" cy="623848"/>
              <a:chOff x="4325916" y="1259164"/>
              <a:chExt cx="201538" cy="942787"/>
            </a:xfrm>
          </p:grpSpPr>
          <p:sp>
            <p:nvSpPr>
              <p:cNvPr id="282" name="Freeform 94">
                <a:extLst>
                  <a:ext uri="{FF2B5EF4-FFF2-40B4-BE49-F238E27FC236}">
                    <a16:creationId xmlns:a16="http://schemas.microsoft.com/office/drawing/2014/main" id="{BF701957-7B24-433C-8990-E707C6CD3E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9036" y="1756746"/>
                <a:ext cx="31882" cy="445205"/>
              </a:xfrm>
              <a:custGeom>
                <a:avLst/>
                <a:gdLst>
                  <a:gd name="T0" fmla="*/ 121 w 122"/>
                  <a:gd name="T1" fmla="*/ 1721 h 1722"/>
                  <a:gd name="T2" fmla="*/ 0 w 122"/>
                  <a:gd name="T3" fmla="*/ 1721 h 1722"/>
                  <a:gd name="T4" fmla="*/ 0 w 122"/>
                  <a:gd name="T5" fmla="*/ 0 h 1722"/>
                  <a:gd name="T6" fmla="*/ 121 w 122"/>
                  <a:gd name="T7" fmla="*/ 0 h 1722"/>
                  <a:gd name="T8" fmla="*/ 121 w 122"/>
                  <a:gd name="T9" fmla="*/ 1721 h 1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1722">
                    <a:moveTo>
                      <a:pt x="121" y="1721"/>
                    </a:moveTo>
                    <a:lnTo>
                      <a:pt x="0" y="1721"/>
                    </a:lnTo>
                    <a:lnTo>
                      <a:pt x="0" y="0"/>
                    </a:lnTo>
                    <a:lnTo>
                      <a:pt x="121" y="0"/>
                    </a:lnTo>
                    <a:lnTo>
                      <a:pt x="121" y="172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1135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67"/>
              </a:p>
            </p:txBody>
          </p:sp>
          <p:sp>
            <p:nvSpPr>
              <p:cNvPr id="283" name="Line 95">
                <a:extLst>
                  <a:ext uri="{FF2B5EF4-FFF2-40B4-BE49-F238E27FC236}">
                    <a16:creationId xmlns:a16="http://schemas.microsoft.com/office/drawing/2014/main" id="{EBC32CD6-D656-4592-B7EB-BFF71E83B8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09035" y="1753330"/>
                <a:ext cx="0" cy="447483"/>
              </a:xfrm>
              <a:prstGeom prst="line">
                <a:avLst/>
              </a:prstGeom>
              <a:noFill/>
              <a:ln w="6350" cap="flat">
                <a:solidFill>
                  <a:srgbClr val="001135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67"/>
              </a:p>
            </p:txBody>
          </p:sp>
          <p:sp>
            <p:nvSpPr>
              <p:cNvPr id="284" name="Line 96">
                <a:extLst>
                  <a:ext uri="{FF2B5EF4-FFF2-40B4-BE49-F238E27FC236}">
                    <a16:creationId xmlns:a16="http://schemas.microsoft.com/office/drawing/2014/main" id="{7B2A6B1D-E592-44F6-B67C-3FBA10DF62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40916" y="1753330"/>
                <a:ext cx="0" cy="447483"/>
              </a:xfrm>
              <a:prstGeom prst="line">
                <a:avLst/>
              </a:prstGeom>
              <a:noFill/>
              <a:ln w="6350" cap="flat">
                <a:solidFill>
                  <a:srgbClr val="001135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67"/>
              </a:p>
            </p:txBody>
          </p:sp>
          <p:sp>
            <p:nvSpPr>
              <p:cNvPr id="285" name="Freeform 97">
                <a:extLst>
                  <a:ext uri="{FF2B5EF4-FFF2-40B4-BE49-F238E27FC236}">
                    <a16:creationId xmlns:a16="http://schemas.microsoft.com/office/drawing/2014/main" id="{5F886F4A-C2C0-4A32-9178-E7F004FCA2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5916" y="1259164"/>
                <a:ext cx="201538" cy="496444"/>
              </a:xfrm>
              <a:custGeom>
                <a:avLst/>
                <a:gdLst>
                  <a:gd name="T0" fmla="*/ 738 w 780"/>
                  <a:gd name="T1" fmla="*/ 1923 h 1924"/>
                  <a:gd name="T2" fmla="*/ 738 w 780"/>
                  <a:gd name="T3" fmla="*/ 1923 h 1924"/>
                  <a:gd name="T4" fmla="*/ 40 w 780"/>
                  <a:gd name="T5" fmla="*/ 1923 h 1924"/>
                  <a:gd name="T6" fmla="*/ 0 w 780"/>
                  <a:gd name="T7" fmla="*/ 1883 h 1924"/>
                  <a:gd name="T8" fmla="*/ 0 w 780"/>
                  <a:gd name="T9" fmla="*/ 40 h 1924"/>
                  <a:gd name="T10" fmla="*/ 40 w 780"/>
                  <a:gd name="T11" fmla="*/ 0 h 1924"/>
                  <a:gd name="T12" fmla="*/ 738 w 780"/>
                  <a:gd name="T13" fmla="*/ 0 h 1924"/>
                  <a:gd name="T14" fmla="*/ 779 w 780"/>
                  <a:gd name="T15" fmla="*/ 40 h 1924"/>
                  <a:gd name="T16" fmla="*/ 779 w 780"/>
                  <a:gd name="T17" fmla="*/ 1883 h 1924"/>
                  <a:gd name="T18" fmla="*/ 738 w 780"/>
                  <a:gd name="T19" fmla="*/ 1923 h 19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0" h="1924">
                    <a:moveTo>
                      <a:pt x="738" y="1923"/>
                    </a:moveTo>
                    <a:lnTo>
                      <a:pt x="738" y="1923"/>
                    </a:lnTo>
                    <a:cubicBezTo>
                      <a:pt x="40" y="1923"/>
                      <a:pt x="40" y="1923"/>
                      <a:pt x="40" y="1923"/>
                    </a:cubicBezTo>
                    <a:cubicBezTo>
                      <a:pt x="13" y="1923"/>
                      <a:pt x="0" y="1910"/>
                      <a:pt x="0" y="188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4"/>
                      <a:pt x="13" y="0"/>
                      <a:pt x="40" y="0"/>
                    </a:cubicBezTo>
                    <a:cubicBezTo>
                      <a:pt x="738" y="0"/>
                      <a:pt x="738" y="0"/>
                      <a:pt x="738" y="0"/>
                    </a:cubicBezTo>
                    <a:cubicBezTo>
                      <a:pt x="752" y="0"/>
                      <a:pt x="779" y="14"/>
                      <a:pt x="779" y="40"/>
                    </a:cubicBezTo>
                    <a:cubicBezTo>
                      <a:pt x="779" y="1883"/>
                      <a:pt x="779" y="1883"/>
                      <a:pt x="779" y="1883"/>
                    </a:cubicBezTo>
                    <a:cubicBezTo>
                      <a:pt x="779" y="1910"/>
                      <a:pt x="752" y="1923"/>
                      <a:pt x="738" y="1923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solidFill>
                  <a:srgbClr val="001135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67"/>
              </a:p>
            </p:txBody>
          </p:sp>
          <p:sp>
            <p:nvSpPr>
              <p:cNvPr id="286" name="Freeform 98">
                <a:extLst>
                  <a:ext uri="{FF2B5EF4-FFF2-40B4-BE49-F238E27FC236}">
                    <a16:creationId xmlns:a16="http://schemas.microsoft.com/office/drawing/2014/main" id="{C7ED604B-AB1E-468C-9EDD-AC294C7B6F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1461" y="1304709"/>
                <a:ext cx="108170" cy="108170"/>
              </a:xfrm>
              <a:custGeom>
                <a:avLst/>
                <a:gdLst>
                  <a:gd name="T0" fmla="*/ 417 w 418"/>
                  <a:gd name="T1" fmla="*/ 202 h 418"/>
                  <a:gd name="T2" fmla="*/ 417 w 418"/>
                  <a:gd name="T3" fmla="*/ 202 h 418"/>
                  <a:gd name="T4" fmla="*/ 215 w 418"/>
                  <a:gd name="T5" fmla="*/ 417 h 418"/>
                  <a:gd name="T6" fmla="*/ 0 w 418"/>
                  <a:gd name="T7" fmla="*/ 202 h 418"/>
                  <a:gd name="T8" fmla="*/ 215 w 418"/>
                  <a:gd name="T9" fmla="*/ 0 h 418"/>
                  <a:gd name="T10" fmla="*/ 417 w 418"/>
                  <a:gd name="T11" fmla="*/ 202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418">
                    <a:moveTo>
                      <a:pt x="417" y="202"/>
                    </a:moveTo>
                    <a:lnTo>
                      <a:pt x="417" y="202"/>
                    </a:lnTo>
                    <a:cubicBezTo>
                      <a:pt x="417" y="323"/>
                      <a:pt x="322" y="417"/>
                      <a:pt x="215" y="417"/>
                    </a:cubicBezTo>
                    <a:cubicBezTo>
                      <a:pt x="94" y="417"/>
                      <a:pt x="0" y="323"/>
                      <a:pt x="0" y="202"/>
                    </a:cubicBezTo>
                    <a:cubicBezTo>
                      <a:pt x="0" y="94"/>
                      <a:pt x="94" y="0"/>
                      <a:pt x="215" y="0"/>
                    </a:cubicBezTo>
                    <a:cubicBezTo>
                      <a:pt x="322" y="0"/>
                      <a:pt x="417" y="94"/>
                      <a:pt x="417" y="202"/>
                    </a:cubicBezTo>
                  </a:path>
                </a:pathLst>
              </a:custGeom>
              <a:noFill/>
              <a:ln w="6350" cap="flat">
                <a:solidFill>
                  <a:srgbClr val="001135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67"/>
              </a:p>
            </p:txBody>
          </p:sp>
          <p:sp>
            <p:nvSpPr>
              <p:cNvPr id="287" name="Freeform 99">
                <a:extLst>
                  <a:ext uri="{FF2B5EF4-FFF2-40B4-BE49-F238E27FC236}">
                    <a16:creationId xmlns:a16="http://schemas.microsoft.com/office/drawing/2014/main" id="{CF09977B-4CE7-448F-A836-D97B3E4D1E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1461" y="1453870"/>
                <a:ext cx="108170" cy="108170"/>
              </a:xfrm>
              <a:custGeom>
                <a:avLst/>
                <a:gdLst>
                  <a:gd name="T0" fmla="*/ 417 w 418"/>
                  <a:gd name="T1" fmla="*/ 215 h 418"/>
                  <a:gd name="T2" fmla="*/ 417 w 418"/>
                  <a:gd name="T3" fmla="*/ 215 h 418"/>
                  <a:gd name="T4" fmla="*/ 215 w 418"/>
                  <a:gd name="T5" fmla="*/ 417 h 418"/>
                  <a:gd name="T6" fmla="*/ 0 w 418"/>
                  <a:gd name="T7" fmla="*/ 215 h 418"/>
                  <a:gd name="T8" fmla="*/ 215 w 418"/>
                  <a:gd name="T9" fmla="*/ 0 h 418"/>
                  <a:gd name="T10" fmla="*/ 417 w 418"/>
                  <a:gd name="T11" fmla="*/ 215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418">
                    <a:moveTo>
                      <a:pt x="417" y="215"/>
                    </a:moveTo>
                    <a:lnTo>
                      <a:pt x="417" y="215"/>
                    </a:lnTo>
                    <a:cubicBezTo>
                      <a:pt x="417" y="323"/>
                      <a:pt x="322" y="417"/>
                      <a:pt x="215" y="417"/>
                    </a:cubicBezTo>
                    <a:cubicBezTo>
                      <a:pt x="94" y="417"/>
                      <a:pt x="0" y="323"/>
                      <a:pt x="0" y="215"/>
                    </a:cubicBezTo>
                    <a:cubicBezTo>
                      <a:pt x="0" y="94"/>
                      <a:pt x="94" y="0"/>
                      <a:pt x="215" y="0"/>
                    </a:cubicBezTo>
                    <a:cubicBezTo>
                      <a:pt x="322" y="0"/>
                      <a:pt x="417" y="94"/>
                      <a:pt x="417" y="215"/>
                    </a:cubicBezTo>
                  </a:path>
                </a:pathLst>
              </a:custGeom>
              <a:solidFill>
                <a:srgbClr val="BEC8D2"/>
              </a:solidFill>
              <a:ln w="9525" cap="flat">
                <a:solidFill>
                  <a:srgbClr val="BEC8D2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67"/>
              </a:p>
            </p:txBody>
          </p:sp>
          <p:sp>
            <p:nvSpPr>
              <p:cNvPr id="288" name="Freeform 100">
                <a:extLst>
                  <a:ext uri="{FF2B5EF4-FFF2-40B4-BE49-F238E27FC236}">
                    <a16:creationId xmlns:a16="http://schemas.microsoft.com/office/drawing/2014/main" id="{EB926F8E-B853-4133-8B34-0B422346C0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1461" y="1603031"/>
                <a:ext cx="108170" cy="108170"/>
              </a:xfrm>
              <a:custGeom>
                <a:avLst/>
                <a:gdLst>
                  <a:gd name="T0" fmla="*/ 417 w 418"/>
                  <a:gd name="T1" fmla="*/ 202 h 418"/>
                  <a:gd name="T2" fmla="*/ 417 w 418"/>
                  <a:gd name="T3" fmla="*/ 202 h 418"/>
                  <a:gd name="T4" fmla="*/ 215 w 418"/>
                  <a:gd name="T5" fmla="*/ 417 h 418"/>
                  <a:gd name="T6" fmla="*/ 0 w 418"/>
                  <a:gd name="T7" fmla="*/ 202 h 418"/>
                  <a:gd name="T8" fmla="*/ 215 w 418"/>
                  <a:gd name="T9" fmla="*/ 0 h 418"/>
                  <a:gd name="T10" fmla="*/ 417 w 418"/>
                  <a:gd name="T11" fmla="*/ 202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418">
                    <a:moveTo>
                      <a:pt x="417" y="202"/>
                    </a:moveTo>
                    <a:lnTo>
                      <a:pt x="417" y="202"/>
                    </a:lnTo>
                    <a:cubicBezTo>
                      <a:pt x="417" y="323"/>
                      <a:pt x="322" y="417"/>
                      <a:pt x="215" y="417"/>
                    </a:cubicBezTo>
                    <a:cubicBezTo>
                      <a:pt x="94" y="417"/>
                      <a:pt x="0" y="323"/>
                      <a:pt x="0" y="202"/>
                    </a:cubicBezTo>
                    <a:cubicBezTo>
                      <a:pt x="0" y="95"/>
                      <a:pt x="94" y="0"/>
                      <a:pt x="215" y="0"/>
                    </a:cubicBezTo>
                    <a:cubicBezTo>
                      <a:pt x="322" y="0"/>
                      <a:pt x="417" y="95"/>
                      <a:pt x="417" y="202"/>
                    </a:cubicBezTo>
                  </a:path>
                </a:pathLst>
              </a:custGeom>
              <a:solidFill>
                <a:srgbClr val="00C9FF"/>
              </a:solidFill>
              <a:ln w="9525" cap="flat">
                <a:solidFill>
                  <a:srgbClr val="00C9FF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67"/>
              </a:p>
            </p:txBody>
          </p:sp>
        </p:grpSp>
        <p:sp>
          <p:nvSpPr>
            <p:cNvPr id="289" name="Freeform 539">
              <a:extLst>
                <a:ext uri="{FF2B5EF4-FFF2-40B4-BE49-F238E27FC236}">
                  <a16:creationId xmlns:a16="http://schemas.microsoft.com/office/drawing/2014/main" id="{8516819A-0DD3-47C0-888A-E6157354E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9647" y="2987589"/>
              <a:ext cx="23578" cy="18162"/>
            </a:xfrm>
            <a:prstGeom prst="ellipse">
              <a:avLst/>
            </a:prstGeom>
            <a:solidFill>
              <a:srgbClr val="00C9FF"/>
            </a:solidFill>
            <a:ln w="6350"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 b="1"/>
            </a:p>
          </p:txBody>
        </p:sp>
        <p:sp>
          <p:nvSpPr>
            <p:cNvPr id="290" name="Freeform 540">
              <a:extLst>
                <a:ext uri="{FF2B5EF4-FFF2-40B4-BE49-F238E27FC236}">
                  <a16:creationId xmlns:a16="http://schemas.microsoft.com/office/drawing/2014/main" id="{05C1BFCC-A366-42A0-924F-13D5A6890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4981" y="2888279"/>
              <a:ext cx="191838" cy="40846"/>
            </a:xfrm>
            <a:custGeom>
              <a:avLst/>
              <a:gdLst>
                <a:gd name="T0" fmla="*/ 32 w 32"/>
                <a:gd name="T1" fmla="*/ 9 h 9"/>
                <a:gd name="T2" fmla="*/ 0 w 32"/>
                <a:gd name="T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" h="9">
                  <a:moveTo>
                    <a:pt x="32" y="9"/>
                  </a:moveTo>
                  <a:cubicBezTo>
                    <a:pt x="23" y="0"/>
                    <a:pt x="9" y="0"/>
                    <a:pt x="0" y="9"/>
                  </a:cubicBezTo>
                </a:path>
              </a:pathLst>
            </a:custGeom>
            <a:noFill/>
            <a:ln w="6350" cap="flat">
              <a:solidFill>
                <a:srgbClr val="00C9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 b="1"/>
            </a:p>
          </p:txBody>
        </p:sp>
        <p:sp>
          <p:nvSpPr>
            <p:cNvPr id="291" name="Freeform 541">
              <a:extLst>
                <a:ext uri="{FF2B5EF4-FFF2-40B4-BE49-F238E27FC236}">
                  <a16:creationId xmlns:a16="http://schemas.microsoft.com/office/drawing/2014/main" id="{77CBED3D-E9A0-489E-B58F-4B0B489DE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3209" y="2942740"/>
              <a:ext cx="96455" cy="22425"/>
            </a:xfrm>
            <a:custGeom>
              <a:avLst/>
              <a:gdLst>
                <a:gd name="T0" fmla="*/ 0 w 16"/>
                <a:gd name="T1" fmla="*/ 5 h 5"/>
                <a:gd name="T2" fmla="*/ 16 w 16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5">
                  <a:moveTo>
                    <a:pt x="0" y="5"/>
                  </a:moveTo>
                  <a:cubicBezTo>
                    <a:pt x="4" y="0"/>
                    <a:pt x="12" y="0"/>
                    <a:pt x="16" y="5"/>
                  </a:cubicBezTo>
                </a:path>
              </a:pathLst>
            </a:custGeom>
            <a:noFill/>
            <a:ln w="6350" cap="flat">
              <a:solidFill>
                <a:srgbClr val="00C9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 b="1"/>
            </a:p>
          </p:txBody>
        </p:sp>
        <p:sp>
          <p:nvSpPr>
            <p:cNvPr id="292" name="Freeform 542">
              <a:extLst>
                <a:ext uri="{FF2B5EF4-FFF2-40B4-BE49-F238E27FC236}">
                  <a16:creationId xmlns:a16="http://schemas.microsoft.com/office/drawing/2014/main" id="{3C836786-8D6F-47E6-9BB8-AE3869EB2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6754" y="2829814"/>
              <a:ext cx="288292" cy="58465"/>
            </a:xfrm>
            <a:custGeom>
              <a:avLst/>
              <a:gdLst>
                <a:gd name="T0" fmla="*/ 48 w 48"/>
                <a:gd name="T1" fmla="*/ 13 h 13"/>
                <a:gd name="T2" fmla="*/ 0 w 48"/>
                <a:gd name="T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" h="13">
                  <a:moveTo>
                    <a:pt x="48" y="13"/>
                  </a:moveTo>
                  <a:cubicBezTo>
                    <a:pt x="35" y="0"/>
                    <a:pt x="13" y="0"/>
                    <a:pt x="0" y="13"/>
                  </a:cubicBezTo>
                </a:path>
              </a:pathLst>
            </a:custGeom>
            <a:noFill/>
            <a:ln w="6350" cap="flat">
              <a:solidFill>
                <a:srgbClr val="00C9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 b="1"/>
            </a:p>
          </p:txBody>
        </p:sp>
        <p:grpSp>
          <p:nvGrpSpPr>
            <p:cNvPr id="293" name="Group 292">
              <a:extLst>
                <a:ext uri="{FF2B5EF4-FFF2-40B4-BE49-F238E27FC236}">
                  <a16:creationId xmlns:a16="http://schemas.microsoft.com/office/drawing/2014/main" id="{AE23E6DD-6AE5-4882-97DF-8AFB7D6D8A56}"/>
                </a:ext>
              </a:extLst>
            </p:cNvPr>
            <p:cNvGrpSpPr/>
            <p:nvPr/>
          </p:nvGrpSpPr>
          <p:grpSpPr>
            <a:xfrm>
              <a:off x="7936586" y="3935027"/>
              <a:ext cx="501484" cy="414782"/>
              <a:chOff x="7255045" y="359614"/>
              <a:chExt cx="1138238" cy="909637"/>
            </a:xfrm>
          </p:grpSpPr>
          <p:sp>
            <p:nvSpPr>
              <p:cNvPr id="294" name="Freeform 533">
                <a:extLst>
                  <a:ext uri="{FF2B5EF4-FFF2-40B4-BE49-F238E27FC236}">
                    <a16:creationId xmlns:a16="http://schemas.microsoft.com/office/drawing/2014/main" id="{4F0D3CAD-0ACD-4D4C-8D4E-3BA310FA84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5045" y="743789"/>
                <a:ext cx="1138238" cy="436562"/>
              </a:xfrm>
              <a:custGeom>
                <a:avLst/>
                <a:gdLst>
                  <a:gd name="T0" fmla="*/ 96 w 128"/>
                  <a:gd name="T1" fmla="*/ 25 h 49"/>
                  <a:gd name="T2" fmla="*/ 80 w 128"/>
                  <a:gd name="T3" fmla="*/ 0 h 49"/>
                  <a:gd name="T4" fmla="*/ 32 w 128"/>
                  <a:gd name="T5" fmla="*/ 0 h 49"/>
                  <a:gd name="T6" fmla="*/ 8 w 128"/>
                  <a:gd name="T7" fmla="*/ 13 h 49"/>
                  <a:gd name="T8" fmla="*/ 0 w 128"/>
                  <a:gd name="T9" fmla="*/ 25 h 49"/>
                  <a:gd name="T10" fmla="*/ 0 w 128"/>
                  <a:gd name="T11" fmla="*/ 49 h 49"/>
                  <a:gd name="T12" fmla="*/ 128 w 128"/>
                  <a:gd name="T13" fmla="*/ 49 h 49"/>
                  <a:gd name="T14" fmla="*/ 128 w 128"/>
                  <a:gd name="T15" fmla="*/ 25 h 49"/>
                  <a:gd name="T16" fmla="*/ 96 w 128"/>
                  <a:gd name="T17" fmla="*/ 2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49">
                    <a:moveTo>
                      <a:pt x="96" y="25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2" y="0"/>
                      <a:pt x="13" y="5"/>
                      <a:pt x="8" y="13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25"/>
                      <a:pt x="128" y="25"/>
                      <a:pt x="128" y="25"/>
                    </a:cubicBezTo>
                    <a:lnTo>
                      <a:pt x="96" y="25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 b="1"/>
              </a:p>
            </p:txBody>
          </p:sp>
          <p:sp>
            <p:nvSpPr>
              <p:cNvPr id="295" name="Freeform 534">
                <a:extLst>
                  <a:ext uri="{FF2B5EF4-FFF2-40B4-BE49-F238E27FC236}">
                    <a16:creationId xmlns:a16="http://schemas.microsoft.com/office/drawing/2014/main" id="{D0C0F8E1-4E10-4CB2-9C18-088EC06A3A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5045" y="743789"/>
                <a:ext cx="1138238" cy="436562"/>
              </a:xfrm>
              <a:custGeom>
                <a:avLst/>
                <a:gdLst>
                  <a:gd name="T0" fmla="*/ 96 w 128"/>
                  <a:gd name="T1" fmla="*/ 25 h 49"/>
                  <a:gd name="T2" fmla="*/ 80 w 128"/>
                  <a:gd name="T3" fmla="*/ 0 h 49"/>
                  <a:gd name="T4" fmla="*/ 32 w 128"/>
                  <a:gd name="T5" fmla="*/ 0 h 49"/>
                  <a:gd name="T6" fmla="*/ 8 w 128"/>
                  <a:gd name="T7" fmla="*/ 13 h 49"/>
                  <a:gd name="T8" fmla="*/ 0 w 128"/>
                  <a:gd name="T9" fmla="*/ 25 h 49"/>
                  <a:gd name="T10" fmla="*/ 0 w 128"/>
                  <a:gd name="T11" fmla="*/ 49 h 49"/>
                  <a:gd name="T12" fmla="*/ 128 w 128"/>
                  <a:gd name="T13" fmla="*/ 49 h 49"/>
                  <a:gd name="T14" fmla="*/ 128 w 128"/>
                  <a:gd name="T15" fmla="*/ 25 h 49"/>
                  <a:gd name="T16" fmla="*/ 96 w 128"/>
                  <a:gd name="T17" fmla="*/ 2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49">
                    <a:moveTo>
                      <a:pt x="96" y="25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2" y="0"/>
                      <a:pt x="13" y="5"/>
                      <a:pt x="8" y="13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25"/>
                      <a:pt x="128" y="25"/>
                      <a:pt x="128" y="25"/>
                    </a:cubicBezTo>
                    <a:lnTo>
                      <a:pt x="96" y="25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 b="1"/>
              </a:p>
            </p:txBody>
          </p:sp>
          <p:sp>
            <p:nvSpPr>
              <p:cNvPr id="296" name="Oval 535">
                <a:extLst>
                  <a:ext uri="{FF2B5EF4-FFF2-40B4-BE49-F238E27FC236}">
                    <a16:creationId xmlns:a16="http://schemas.microsoft.com/office/drawing/2014/main" id="{E247DBA1-4F9A-4CDC-AE13-59603DCF53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70933" y="1081926"/>
                <a:ext cx="187325" cy="18732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 b="1"/>
              </a:p>
            </p:txBody>
          </p:sp>
          <p:sp>
            <p:nvSpPr>
              <p:cNvPr id="297" name="Oval 536">
                <a:extLst>
                  <a:ext uri="{FF2B5EF4-FFF2-40B4-BE49-F238E27FC236}">
                    <a16:creationId xmlns:a16="http://schemas.microsoft.com/office/drawing/2014/main" id="{AE39925E-B88F-4B3F-91E9-2ABEC0E82E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70933" y="1081926"/>
                <a:ext cx="187325" cy="187325"/>
              </a:xfrm>
              <a:prstGeom prst="ellipse">
                <a:avLst/>
              </a:prstGeom>
              <a:noFill/>
              <a:ln w="6350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 b="1"/>
              </a:p>
            </p:txBody>
          </p:sp>
          <p:sp>
            <p:nvSpPr>
              <p:cNvPr id="298" name="Oval 537">
                <a:extLst>
                  <a:ext uri="{FF2B5EF4-FFF2-40B4-BE49-F238E27FC236}">
                    <a16:creationId xmlns:a16="http://schemas.microsoft.com/office/drawing/2014/main" id="{E152747F-6790-469C-8F00-92CB871CE6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64670" y="1081926"/>
                <a:ext cx="185738" cy="18732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 b="1"/>
              </a:p>
            </p:txBody>
          </p:sp>
          <p:sp>
            <p:nvSpPr>
              <p:cNvPr id="299" name="Oval 538">
                <a:extLst>
                  <a:ext uri="{FF2B5EF4-FFF2-40B4-BE49-F238E27FC236}">
                    <a16:creationId xmlns:a16="http://schemas.microsoft.com/office/drawing/2014/main" id="{DFD2A530-645C-4727-BA2B-565305AD9A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64670" y="1081926"/>
                <a:ext cx="185738" cy="187325"/>
              </a:xfrm>
              <a:prstGeom prst="ellipse">
                <a:avLst/>
              </a:prstGeom>
              <a:noFill/>
              <a:ln w="6350" cap="flat">
                <a:solidFill>
                  <a:srgbClr val="0011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 b="1"/>
              </a:p>
            </p:txBody>
          </p:sp>
          <p:sp>
            <p:nvSpPr>
              <p:cNvPr id="300" name="Freeform 539">
                <a:extLst>
                  <a:ext uri="{FF2B5EF4-FFF2-40B4-BE49-F238E27FC236}">
                    <a16:creationId xmlns:a16="http://schemas.microsoft.com/office/drawing/2014/main" id="{62C4EA84-F0FA-4CC0-8BF9-3A046E965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8595" y="672351"/>
                <a:ext cx="34925" cy="36000"/>
              </a:xfrm>
              <a:prstGeom prst="ellipse">
                <a:avLst/>
              </a:prstGeom>
              <a:solidFill>
                <a:srgbClr val="00C9FF"/>
              </a:solidFill>
              <a:ln w="6350"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 b="1"/>
              </a:p>
            </p:txBody>
          </p:sp>
          <p:sp>
            <p:nvSpPr>
              <p:cNvPr id="301" name="Freeform 540">
                <a:extLst>
                  <a:ext uri="{FF2B5EF4-FFF2-40B4-BE49-F238E27FC236}">
                    <a16:creationId xmlns:a16="http://schemas.microsoft.com/office/drawing/2014/main" id="{249003F3-0BFE-4E62-BC6F-1E6C4DE79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3183" y="475501"/>
                <a:ext cx="284163" cy="80962"/>
              </a:xfrm>
              <a:custGeom>
                <a:avLst/>
                <a:gdLst>
                  <a:gd name="T0" fmla="*/ 32 w 32"/>
                  <a:gd name="T1" fmla="*/ 9 h 9"/>
                  <a:gd name="T2" fmla="*/ 0 w 32"/>
                  <a:gd name="T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9">
                    <a:moveTo>
                      <a:pt x="32" y="9"/>
                    </a:moveTo>
                    <a:cubicBezTo>
                      <a:pt x="23" y="0"/>
                      <a:pt x="9" y="0"/>
                      <a:pt x="0" y="9"/>
                    </a:cubicBezTo>
                  </a:path>
                </a:pathLst>
              </a:custGeom>
              <a:noFill/>
              <a:ln w="6350" cap="flat">
                <a:solidFill>
                  <a:srgbClr val="00C9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 b="1"/>
              </a:p>
            </p:txBody>
          </p:sp>
          <p:sp>
            <p:nvSpPr>
              <p:cNvPr id="302" name="Freeform 541">
                <a:extLst>
                  <a:ext uri="{FF2B5EF4-FFF2-40B4-BE49-F238E27FC236}">
                    <a16:creationId xmlns:a16="http://schemas.microsoft.com/office/drawing/2014/main" id="{23150D7A-D68F-4F08-A366-6D01178E6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4620" y="583451"/>
                <a:ext cx="142875" cy="44450"/>
              </a:xfrm>
              <a:custGeom>
                <a:avLst/>
                <a:gdLst>
                  <a:gd name="T0" fmla="*/ 0 w 16"/>
                  <a:gd name="T1" fmla="*/ 5 h 5"/>
                  <a:gd name="T2" fmla="*/ 16 w 16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" h="5">
                    <a:moveTo>
                      <a:pt x="0" y="5"/>
                    </a:moveTo>
                    <a:cubicBezTo>
                      <a:pt x="4" y="0"/>
                      <a:pt x="12" y="0"/>
                      <a:pt x="16" y="5"/>
                    </a:cubicBezTo>
                  </a:path>
                </a:pathLst>
              </a:custGeom>
              <a:noFill/>
              <a:ln w="6350" cap="flat">
                <a:solidFill>
                  <a:srgbClr val="00C9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 b="1"/>
              </a:p>
            </p:txBody>
          </p:sp>
          <p:sp>
            <p:nvSpPr>
              <p:cNvPr id="303" name="Freeform 542">
                <a:extLst>
                  <a:ext uri="{FF2B5EF4-FFF2-40B4-BE49-F238E27FC236}">
                    <a16:creationId xmlns:a16="http://schemas.microsoft.com/office/drawing/2014/main" id="{CBE9D89C-45E6-4C11-90EE-1D939E1F42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1745" y="359614"/>
                <a:ext cx="427038" cy="115887"/>
              </a:xfrm>
              <a:custGeom>
                <a:avLst/>
                <a:gdLst>
                  <a:gd name="T0" fmla="*/ 48 w 48"/>
                  <a:gd name="T1" fmla="*/ 13 h 13"/>
                  <a:gd name="T2" fmla="*/ 0 w 48"/>
                  <a:gd name="T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8" h="13">
                    <a:moveTo>
                      <a:pt x="48" y="13"/>
                    </a:moveTo>
                    <a:cubicBezTo>
                      <a:pt x="35" y="0"/>
                      <a:pt x="13" y="0"/>
                      <a:pt x="0" y="13"/>
                    </a:cubicBezTo>
                  </a:path>
                </a:pathLst>
              </a:custGeom>
              <a:noFill/>
              <a:ln w="6350" cap="flat">
                <a:solidFill>
                  <a:srgbClr val="00C9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 b="1"/>
              </a:p>
            </p:txBody>
          </p:sp>
          <p:sp>
            <p:nvSpPr>
              <p:cNvPr id="304" name="Line 543">
                <a:extLst>
                  <a:ext uri="{FF2B5EF4-FFF2-40B4-BE49-F238E27FC236}">
                    <a16:creationId xmlns:a16="http://schemas.microsoft.com/office/drawing/2014/main" id="{A49BC354-276F-4203-9D36-8D9347D1C7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6058" y="699339"/>
                <a:ext cx="0" cy="0"/>
              </a:xfrm>
              <a:prstGeom prst="line">
                <a:avLst/>
              </a:prstGeom>
              <a:noFill/>
              <a:ln w="6350" cap="flat">
                <a:solidFill>
                  <a:srgbClr val="00C9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 b="1"/>
              </a:p>
            </p:txBody>
          </p:sp>
        </p:grpSp>
        <p:sp>
          <p:nvSpPr>
            <p:cNvPr id="305" name="Freeform 5">
              <a:extLst>
                <a:ext uri="{FF2B5EF4-FFF2-40B4-BE49-F238E27FC236}">
                  <a16:creationId xmlns:a16="http://schemas.microsoft.com/office/drawing/2014/main" id="{FD293209-35B6-4C05-BEC0-44C1E6373FB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83377" y="3192297"/>
              <a:ext cx="468784" cy="471654"/>
            </a:xfrm>
            <a:custGeom>
              <a:avLst/>
              <a:gdLst>
                <a:gd name="T0" fmla="*/ 187 w 490"/>
                <a:gd name="T1" fmla="*/ 433 h 493"/>
                <a:gd name="T2" fmla="*/ 245 w 490"/>
                <a:gd name="T3" fmla="*/ 433 h 493"/>
                <a:gd name="T4" fmla="*/ 245 w 490"/>
                <a:gd name="T5" fmla="*/ 369 h 493"/>
                <a:gd name="T6" fmla="*/ 187 w 490"/>
                <a:gd name="T7" fmla="*/ 369 h 493"/>
                <a:gd name="T8" fmla="*/ 187 w 490"/>
                <a:gd name="T9" fmla="*/ 433 h 493"/>
                <a:gd name="T10" fmla="*/ 64 w 490"/>
                <a:gd name="T11" fmla="*/ 433 h 493"/>
                <a:gd name="T12" fmla="*/ 123 w 490"/>
                <a:gd name="T13" fmla="*/ 433 h 493"/>
                <a:gd name="T14" fmla="*/ 123 w 490"/>
                <a:gd name="T15" fmla="*/ 369 h 493"/>
                <a:gd name="T16" fmla="*/ 64 w 490"/>
                <a:gd name="T17" fmla="*/ 369 h 493"/>
                <a:gd name="T18" fmla="*/ 64 w 490"/>
                <a:gd name="T19" fmla="*/ 433 h 493"/>
                <a:gd name="T20" fmla="*/ 397 w 490"/>
                <a:gd name="T21" fmla="*/ 493 h 493"/>
                <a:gd name="T22" fmla="*/ 397 w 490"/>
                <a:gd name="T23" fmla="*/ 369 h 493"/>
                <a:gd name="T24" fmla="*/ 324 w 490"/>
                <a:gd name="T25" fmla="*/ 369 h 493"/>
                <a:gd name="T26" fmla="*/ 324 w 490"/>
                <a:gd name="T27" fmla="*/ 493 h 493"/>
                <a:gd name="T28" fmla="*/ 0 w 490"/>
                <a:gd name="T29" fmla="*/ 493 h 493"/>
                <a:gd name="T30" fmla="*/ 0 w 490"/>
                <a:gd name="T31" fmla="*/ 183 h 493"/>
                <a:gd name="T32" fmla="*/ 123 w 490"/>
                <a:gd name="T33" fmla="*/ 246 h 493"/>
                <a:gd name="T34" fmla="*/ 123 w 490"/>
                <a:gd name="T35" fmla="*/ 183 h 493"/>
                <a:gd name="T36" fmla="*/ 245 w 490"/>
                <a:gd name="T37" fmla="*/ 246 h 493"/>
                <a:gd name="T38" fmla="*/ 245 w 490"/>
                <a:gd name="T39" fmla="*/ 183 h 493"/>
                <a:gd name="T40" fmla="*/ 368 w 490"/>
                <a:gd name="T41" fmla="*/ 246 h 493"/>
                <a:gd name="T42" fmla="*/ 427 w 490"/>
                <a:gd name="T43" fmla="*/ 0 h 493"/>
                <a:gd name="T44" fmla="*/ 490 w 490"/>
                <a:gd name="T45" fmla="*/ 0 h 493"/>
                <a:gd name="T46" fmla="*/ 490 w 490"/>
                <a:gd name="T47" fmla="*/ 306 h 493"/>
                <a:gd name="T48" fmla="*/ 490 w 490"/>
                <a:gd name="T49" fmla="*/ 493 h 493"/>
                <a:gd name="T50" fmla="*/ 397 w 490"/>
                <a:gd name="T51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0" h="493">
                  <a:moveTo>
                    <a:pt x="187" y="433"/>
                  </a:moveTo>
                  <a:lnTo>
                    <a:pt x="245" y="433"/>
                  </a:lnTo>
                  <a:lnTo>
                    <a:pt x="245" y="369"/>
                  </a:lnTo>
                  <a:lnTo>
                    <a:pt x="187" y="369"/>
                  </a:lnTo>
                  <a:lnTo>
                    <a:pt x="187" y="433"/>
                  </a:lnTo>
                  <a:close/>
                  <a:moveTo>
                    <a:pt x="64" y="433"/>
                  </a:moveTo>
                  <a:lnTo>
                    <a:pt x="123" y="433"/>
                  </a:lnTo>
                  <a:lnTo>
                    <a:pt x="123" y="369"/>
                  </a:lnTo>
                  <a:lnTo>
                    <a:pt x="64" y="369"/>
                  </a:lnTo>
                  <a:lnTo>
                    <a:pt x="64" y="433"/>
                  </a:lnTo>
                  <a:close/>
                  <a:moveTo>
                    <a:pt x="397" y="493"/>
                  </a:moveTo>
                  <a:lnTo>
                    <a:pt x="397" y="369"/>
                  </a:lnTo>
                  <a:lnTo>
                    <a:pt x="324" y="369"/>
                  </a:lnTo>
                  <a:lnTo>
                    <a:pt x="324" y="493"/>
                  </a:lnTo>
                  <a:lnTo>
                    <a:pt x="0" y="493"/>
                  </a:lnTo>
                  <a:lnTo>
                    <a:pt x="0" y="183"/>
                  </a:lnTo>
                  <a:lnTo>
                    <a:pt x="123" y="246"/>
                  </a:lnTo>
                  <a:lnTo>
                    <a:pt x="123" y="183"/>
                  </a:lnTo>
                  <a:lnTo>
                    <a:pt x="245" y="246"/>
                  </a:lnTo>
                  <a:lnTo>
                    <a:pt x="245" y="183"/>
                  </a:lnTo>
                  <a:lnTo>
                    <a:pt x="368" y="246"/>
                  </a:lnTo>
                  <a:lnTo>
                    <a:pt x="427" y="0"/>
                  </a:lnTo>
                  <a:lnTo>
                    <a:pt x="490" y="0"/>
                  </a:lnTo>
                  <a:lnTo>
                    <a:pt x="490" y="306"/>
                  </a:lnTo>
                  <a:lnTo>
                    <a:pt x="490" y="493"/>
                  </a:lnTo>
                  <a:lnTo>
                    <a:pt x="397" y="493"/>
                  </a:lnTo>
                  <a:close/>
                </a:path>
              </a:pathLst>
            </a:custGeom>
            <a:noFill/>
            <a:ln w="6350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923F4-D5E0-41B0-880D-DCBA8F39DF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5G deployment areas and use cases are mostly driven by Verticals…</a:t>
            </a:r>
          </a:p>
        </p:txBody>
      </p:sp>
      <p:cxnSp>
        <p:nvCxnSpPr>
          <p:cNvPr id="15" name="Gerade Verbindung 11">
            <a:extLst>
              <a:ext uri="{FF2B5EF4-FFF2-40B4-BE49-F238E27FC236}">
                <a16:creationId xmlns:a16="http://schemas.microsoft.com/office/drawing/2014/main" id="{F6379CA7-E71A-4C5B-8CE3-5C0ECC0538C9}"/>
              </a:ext>
            </a:extLst>
          </p:cNvPr>
          <p:cNvCxnSpPr>
            <a:cxnSpLocks/>
          </p:cNvCxnSpPr>
          <p:nvPr/>
        </p:nvCxnSpPr>
        <p:spPr>
          <a:xfrm>
            <a:off x="754868" y="4951304"/>
            <a:ext cx="10477888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A0049F0-71E3-475B-B178-CA17FCEC07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ITNOG5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75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532C68-3A02-1B48-AEC7-E654429C33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One size does not “fit all“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95F90-21B5-3F4F-821C-2D35F8E418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Why 5G network slicing?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926CC2-B5AD-DD43-964E-D959E03FBE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615" y="4150687"/>
            <a:ext cx="427500" cy="427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20ED03-BE29-2A41-8C12-302B0EEE5B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27" y="3622223"/>
            <a:ext cx="427500" cy="427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9B8E80-6ED6-2344-A6EC-1E24370171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387" y="2578819"/>
            <a:ext cx="427500" cy="427500"/>
          </a:xfrm>
          <a:prstGeom prst="rect">
            <a:avLst/>
          </a:prstGeom>
        </p:spPr>
      </p:pic>
      <p:sp>
        <p:nvSpPr>
          <p:cNvPr id="15" name="Can 14">
            <a:extLst>
              <a:ext uri="{FF2B5EF4-FFF2-40B4-BE49-F238E27FC236}">
                <a16:creationId xmlns:a16="http://schemas.microsoft.com/office/drawing/2014/main" id="{0BB445A9-02A7-254E-9F1F-05D2E57E52D7}"/>
              </a:ext>
            </a:extLst>
          </p:cNvPr>
          <p:cNvSpPr/>
          <p:nvPr/>
        </p:nvSpPr>
        <p:spPr>
          <a:xfrm rot="5400000">
            <a:off x="4729825" y="2047923"/>
            <a:ext cx="1959872" cy="3021664"/>
          </a:xfrm>
          <a:prstGeom prst="can">
            <a:avLst>
              <a:gd name="adj" fmla="val 2835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20000" bIns="120000" rtlCol="0" anchor="t" anchorCtr="0"/>
          <a:lstStyle/>
          <a:p>
            <a:pPr algn="ctr" defTabSz="609539"/>
            <a:endParaRPr lang="en-US" sz="2400" dirty="0">
              <a:solidFill>
                <a:srgbClr val="FF3154"/>
              </a:solidFill>
              <a:latin typeface="Nokia Pure Text Ligh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BD39C64-FFDE-8044-9F1E-B990D391464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575" y="3100315"/>
            <a:ext cx="427500" cy="427500"/>
          </a:xfrm>
          <a:prstGeom prst="rect">
            <a:avLst/>
          </a:prstGeom>
        </p:spPr>
      </p:pic>
      <p:sp>
        <p:nvSpPr>
          <p:cNvPr id="64" name="Textplatzhalter 500">
            <a:extLst>
              <a:ext uri="{FF2B5EF4-FFF2-40B4-BE49-F238E27FC236}">
                <a16:creationId xmlns:a16="http://schemas.microsoft.com/office/drawing/2014/main" id="{BE3137DA-421D-48AC-9D6B-7A9C99F828AE}"/>
              </a:ext>
            </a:extLst>
          </p:cNvPr>
          <p:cNvSpPr txBox="1">
            <a:spLocks/>
          </p:cNvSpPr>
          <p:nvPr/>
        </p:nvSpPr>
        <p:spPr>
          <a:xfrm>
            <a:off x="1375093" y="2651341"/>
            <a:ext cx="2354699" cy="303815"/>
          </a:xfrm>
          <a:prstGeom prst="rect">
            <a:avLst/>
          </a:prstGeom>
        </p:spPr>
        <p:txBody>
          <a:bodyPr lIns="0" tIns="0" rIns="0" bIns="0"/>
          <a:lstStyle/>
          <a:p>
            <a:pPr defTabSz="609539">
              <a:defRPr/>
            </a:pPr>
            <a:r>
              <a:rPr lang="en-US" sz="1600" dirty="0">
                <a:solidFill>
                  <a:srgbClr val="001135"/>
                </a:solidFill>
                <a:latin typeface="Nokia Pure Headline Light"/>
              </a:rPr>
              <a:t>10kbps</a:t>
            </a:r>
            <a:r>
              <a:rPr lang="en-US" sz="1600" dirty="0">
                <a:solidFill>
                  <a:srgbClr val="001135"/>
                </a:solidFill>
                <a:latin typeface="Nokia Pure Headline Light"/>
                <a:ea typeface="Nokia Pure Text Light" panose="020B0304040602060303" pitchFamily="34" charset="0"/>
                <a:cs typeface="Arial" panose="020B0604020202020204" pitchFamily="34" charset="0"/>
              </a:rPr>
              <a:t> - Meter/sensor (IoT)</a:t>
            </a:r>
            <a:endParaRPr lang="en-GB" sz="1600" dirty="0">
              <a:solidFill>
                <a:srgbClr val="001135"/>
              </a:solidFill>
              <a:latin typeface="Nokia Pure Headline Light"/>
              <a:ea typeface="Nokia Pure Text Light" panose="020B0304040602060303" pitchFamily="34" charset="0"/>
              <a:cs typeface="Arial" panose="020B0604020202020204" pitchFamily="34" charset="0"/>
            </a:endParaRPr>
          </a:p>
        </p:txBody>
      </p:sp>
      <p:sp>
        <p:nvSpPr>
          <p:cNvPr id="79" name="Textplatzhalter 500">
            <a:extLst>
              <a:ext uri="{FF2B5EF4-FFF2-40B4-BE49-F238E27FC236}">
                <a16:creationId xmlns:a16="http://schemas.microsoft.com/office/drawing/2014/main" id="{6779C3B8-8165-41DE-8326-7E3734EE7F25}"/>
              </a:ext>
            </a:extLst>
          </p:cNvPr>
          <p:cNvSpPr txBox="1">
            <a:spLocks/>
          </p:cNvSpPr>
          <p:nvPr/>
        </p:nvSpPr>
        <p:spPr>
          <a:xfrm>
            <a:off x="1375093" y="3178672"/>
            <a:ext cx="2505143" cy="262192"/>
          </a:xfrm>
          <a:prstGeom prst="rect">
            <a:avLst/>
          </a:prstGeom>
        </p:spPr>
        <p:txBody>
          <a:bodyPr lIns="0" tIns="0" rIns="0" bIns="0"/>
          <a:lstStyle/>
          <a:p>
            <a:pPr defTabSz="609539">
              <a:defRPr/>
            </a:pPr>
            <a:r>
              <a:rPr lang="en-US" sz="1600" dirty="0">
                <a:solidFill>
                  <a:srgbClr val="001135"/>
                </a:solidFill>
                <a:latin typeface="Nokia Pure Headline Light"/>
              </a:rPr>
              <a:t>100kbps &amp; 2ms - Gaming</a:t>
            </a:r>
            <a:endParaRPr lang="en-GB" sz="1600" dirty="0">
              <a:solidFill>
                <a:srgbClr val="001135"/>
              </a:solidFill>
              <a:latin typeface="Nokia Pure Headline Light"/>
            </a:endParaRPr>
          </a:p>
        </p:txBody>
      </p:sp>
      <p:sp>
        <p:nvSpPr>
          <p:cNvPr id="80" name="Textplatzhalter 500">
            <a:extLst>
              <a:ext uri="{FF2B5EF4-FFF2-40B4-BE49-F238E27FC236}">
                <a16:creationId xmlns:a16="http://schemas.microsoft.com/office/drawing/2014/main" id="{4E6FA13F-2250-4D50-8FC0-E7101B922475}"/>
              </a:ext>
            </a:extLst>
          </p:cNvPr>
          <p:cNvSpPr txBox="1">
            <a:spLocks/>
          </p:cNvSpPr>
          <p:nvPr/>
        </p:nvSpPr>
        <p:spPr>
          <a:xfrm>
            <a:off x="1375093" y="3697554"/>
            <a:ext cx="2354699" cy="303815"/>
          </a:xfrm>
          <a:prstGeom prst="rect">
            <a:avLst/>
          </a:prstGeom>
        </p:spPr>
        <p:txBody>
          <a:bodyPr lIns="0" tIns="0" rIns="0" bIns="0"/>
          <a:lstStyle/>
          <a:p>
            <a:pPr defTabSz="609539">
              <a:defRPr/>
            </a:pPr>
            <a:r>
              <a:rPr lang="en-US" sz="1600" dirty="0">
                <a:solidFill>
                  <a:srgbClr val="001135"/>
                </a:solidFill>
                <a:latin typeface="Nokia Pure Headline Light"/>
              </a:rPr>
              <a:t>10Mbps - video streaming</a:t>
            </a:r>
            <a:endParaRPr lang="en-GB" sz="1600" dirty="0">
              <a:solidFill>
                <a:srgbClr val="001135"/>
              </a:solidFill>
              <a:latin typeface="Nokia Pure Headline Light"/>
            </a:endParaRPr>
          </a:p>
        </p:txBody>
      </p:sp>
      <p:sp>
        <p:nvSpPr>
          <p:cNvPr id="81" name="Textplatzhalter 500">
            <a:extLst>
              <a:ext uri="{FF2B5EF4-FFF2-40B4-BE49-F238E27FC236}">
                <a16:creationId xmlns:a16="http://schemas.microsoft.com/office/drawing/2014/main" id="{04CBECF7-E967-4185-9BBC-605E7E1A1FAE}"/>
              </a:ext>
            </a:extLst>
          </p:cNvPr>
          <p:cNvSpPr txBox="1">
            <a:spLocks/>
          </p:cNvSpPr>
          <p:nvPr/>
        </p:nvSpPr>
        <p:spPr>
          <a:xfrm>
            <a:off x="1421397" y="4251693"/>
            <a:ext cx="2354699" cy="303815"/>
          </a:xfrm>
          <a:prstGeom prst="rect">
            <a:avLst/>
          </a:prstGeom>
        </p:spPr>
        <p:txBody>
          <a:bodyPr lIns="0" tIns="0" rIns="0" bIns="0"/>
          <a:lstStyle/>
          <a:p>
            <a:pPr defTabSz="609539">
              <a:defRPr/>
            </a:pPr>
            <a:r>
              <a:rPr lang="en-US" sz="1600" dirty="0">
                <a:solidFill>
                  <a:srgbClr val="001135"/>
                </a:solidFill>
                <a:latin typeface="Nokia Pure Headline Light"/>
              </a:rPr>
              <a:t>1Mbps - Web browsing</a:t>
            </a:r>
            <a:endParaRPr lang="en-GB" sz="1600" dirty="0">
              <a:solidFill>
                <a:srgbClr val="001135"/>
              </a:solidFill>
              <a:latin typeface="Nokia Pure Headline Light"/>
            </a:endParaRPr>
          </a:p>
        </p:txBody>
      </p:sp>
      <p:sp>
        <p:nvSpPr>
          <p:cNvPr id="92" name="Textplatzhalter 500">
            <a:extLst>
              <a:ext uri="{FF2B5EF4-FFF2-40B4-BE49-F238E27FC236}">
                <a16:creationId xmlns:a16="http://schemas.microsoft.com/office/drawing/2014/main" id="{19E4F425-5764-44F8-9F5B-16E3CFC79140}"/>
              </a:ext>
            </a:extLst>
          </p:cNvPr>
          <p:cNvSpPr txBox="1">
            <a:spLocks/>
          </p:cNvSpPr>
          <p:nvPr/>
        </p:nvSpPr>
        <p:spPr>
          <a:xfrm>
            <a:off x="4948551" y="2035720"/>
            <a:ext cx="1568253" cy="307521"/>
          </a:xfrm>
          <a:prstGeom prst="rect">
            <a:avLst/>
          </a:prstGeom>
        </p:spPr>
        <p:txBody>
          <a:bodyPr lIns="0" tIns="0" rIns="0" bIns="0"/>
          <a:lstStyle/>
          <a:p>
            <a:pPr defTabSz="609539">
              <a:defRPr/>
            </a:pPr>
            <a:r>
              <a:rPr lang="en-GB" sz="2667" dirty="0">
                <a:solidFill>
                  <a:srgbClr val="4D5766"/>
                </a:solidFill>
                <a:latin typeface="Nokia Pure Headline Light"/>
                <a:ea typeface="Nokia Pure Text Light" panose="020B0304040602060303" pitchFamily="34" charset="0"/>
                <a:cs typeface="Arial" panose="020B0604020202020204" pitchFamily="34" charset="0"/>
              </a:rPr>
              <a:t>Pre-5G era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4FC5004-EFCC-6847-B9FF-A394D04E8041}"/>
              </a:ext>
            </a:extLst>
          </p:cNvPr>
          <p:cNvGrpSpPr/>
          <p:nvPr/>
        </p:nvGrpSpPr>
        <p:grpSpPr>
          <a:xfrm>
            <a:off x="7748354" y="2566017"/>
            <a:ext cx="3052599" cy="1959872"/>
            <a:chOff x="5811264" y="1924513"/>
            <a:chExt cx="2289449" cy="1469904"/>
          </a:xfrm>
        </p:grpSpPr>
        <p:sp>
          <p:nvSpPr>
            <p:cNvPr id="95" name="Can 14">
              <a:extLst>
                <a:ext uri="{FF2B5EF4-FFF2-40B4-BE49-F238E27FC236}">
                  <a16:creationId xmlns:a16="http://schemas.microsoft.com/office/drawing/2014/main" id="{C7F18738-295C-4FE7-954C-E605EEE350E7}"/>
                </a:ext>
              </a:extLst>
            </p:cNvPr>
            <p:cNvSpPr/>
            <p:nvPr/>
          </p:nvSpPr>
          <p:spPr>
            <a:xfrm rot="5400000">
              <a:off x="6209436" y="1526341"/>
              <a:ext cx="1469904" cy="2266248"/>
            </a:xfrm>
            <a:prstGeom prst="can">
              <a:avLst>
                <a:gd name="adj" fmla="val 28350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20000" bIns="120000" rtlCol="0" anchor="t" anchorCtr="0"/>
            <a:lstStyle/>
            <a:p>
              <a:pPr algn="ctr" defTabSz="609539"/>
              <a:endParaRPr lang="en-US" sz="2400" dirty="0">
                <a:solidFill>
                  <a:srgbClr val="FF3154"/>
                </a:solidFill>
                <a:latin typeface="Nokia Pure Text Light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D3EDD85-9A1C-465C-8DE3-FEA0BD1174F8}"/>
                </a:ext>
              </a:extLst>
            </p:cNvPr>
            <p:cNvSpPr/>
            <p:nvPr/>
          </p:nvSpPr>
          <p:spPr>
            <a:xfrm>
              <a:off x="5834025" y="2799498"/>
              <a:ext cx="2266688" cy="262257"/>
            </a:xfrm>
            <a:custGeom>
              <a:avLst/>
              <a:gdLst>
                <a:gd name="connsiteX0" fmla="*/ 0 w 2194560"/>
                <a:gd name="connsiteY0" fmla="*/ 218050 h 218050"/>
                <a:gd name="connsiteX1" fmla="*/ 1856935 w 2194560"/>
                <a:gd name="connsiteY1" fmla="*/ 218050 h 218050"/>
                <a:gd name="connsiteX2" fmla="*/ 2194560 w 2194560"/>
                <a:gd name="connsiteY2" fmla="*/ 0 h 218050"/>
                <a:gd name="connsiteX0" fmla="*/ 0 w 2266688"/>
                <a:gd name="connsiteY0" fmla="*/ 262257 h 262257"/>
                <a:gd name="connsiteX1" fmla="*/ 1856935 w 2266688"/>
                <a:gd name="connsiteY1" fmla="*/ 262257 h 262257"/>
                <a:gd name="connsiteX2" fmla="*/ 2266688 w 2266688"/>
                <a:gd name="connsiteY2" fmla="*/ 0 h 26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6688" h="262257">
                  <a:moveTo>
                    <a:pt x="0" y="262257"/>
                  </a:moveTo>
                  <a:lnTo>
                    <a:pt x="1856935" y="262257"/>
                  </a:lnTo>
                  <a:lnTo>
                    <a:pt x="2266688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2400">
                <a:solidFill>
                  <a:srgbClr val="FFFFFF"/>
                </a:solidFill>
                <a:latin typeface="Nokia Pure Text Ligh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FB925FB-EFD0-4C14-80BB-E79E62EA9245}"/>
                </a:ext>
              </a:extLst>
            </p:cNvPr>
            <p:cNvSpPr/>
            <p:nvPr/>
          </p:nvSpPr>
          <p:spPr>
            <a:xfrm>
              <a:off x="5811264" y="2190470"/>
              <a:ext cx="2234114" cy="241318"/>
            </a:xfrm>
            <a:custGeom>
              <a:avLst/>
              <a:gdLst>
                <a:gd name="connsiteX0" fmla="*/ 0 w 2194560"/>
                <a:gd name="connsiteY0" fmla="*/ 218050 h 218050"/>
                <a:gd name="connsiteX1" fmla="*/ 1856935 w 2194560"/>
                <a:gd name="connsiteY1" fmla="*/ 218050 h 218050"/>
                <a:gd name="connsiteX2" fmla="*/ 2194560 w 2194560"/>
                <a:gd name="connsiteY2" fmla="*/ 0 h 218050"/>
                <a:gd name="connsiteX0" fmla="*/ 0 w 2234114"/>
                <a:gd name="connsiteY0" fmla="*/ 241318 h 241318"/>
                <a:gd name="connsiteX1" fmla="*/ 1856935 w 2234114"/>
                <a:gd name="connsiteY1" fmla="*/ 241318 h 241318"/>
                <a:gd name="connsiteX2" fmla="*/ 2234114 w 2234114"/>
                <a:gd name="connsiteY2" fmla="*/ 0 h 24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4114" h="241318">
                  <a:moveTo>
                    <a:pt x="0" y="241318"/>
                  </a:moveTo>
                  <a:lnTo>
                    <a:pt x="1856935" y="241318"/>
                  </a:lnTo>
                  <a:lnTo>
                    <a:pt x="2234114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2400">
                <a:solidFill>
                  <a:srgbClr val="FFFFFF"/>
                </a:solidFill>
                <a:latin typeface="Nokia Pure Text Ligh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6B14DCF-3310-4AF0-A2EA-D9E8D3B737B6}"/>
                </a:ext>
              </a:extLst>
            </p:cNvPr>
            <p:cNvSpPr/>
            <p:nvPr/>
          </p:nvSpPr>
          <p:spPr>
            <a:xfrm>
              <a:off x="5854142" y="1978860"/>
              <a:ext cx="2107706" cy="151397"/>
            </a:xfrm>
            <a:custGeom>
              <a:avLst/>
              <a:gdLst>
                <a:gd name="connsiteX0" fmla="*/ 0 w 2194560"/>
                <a:gd name="connsiteY0" fmla="*/ 218050 h 218050"/>
                <a:gd name="connsiteX1" fmla="*/ 1856935 w 2194560"/>
                <a:gd name="connsiteY1" fmla="*/ 218050 h 218050"/>
                <a:gd name="connsiteX2" fmla="*/ 2194560 w 2194560"/>
                <a:gd name="connsiteY2" fmla="*/ 0 h 218050"/>
                <a:gd name="connsiteX0" fmla="*/ 0 w 2090414"/>
                <a:gd name="connsiteY0" fmla="*/ 151397 h 151397"/>
                <a:gd name="connsiteX1" fmla="*/ 1856935 w 2090414"/>
                <a:gd name="connsiteY1" fmla="*/ 151397 h 151397"/>
                <a:gd name="connsiteX2" fmla="*/ 2090414 w 2090414"/>
                <a:gd name="connsiteY2" fmla="*/ 0 h 151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90414" h="151397">
                  <a:moveTo>
                    <a:pt x="0" y="151397"/>
                  </a:moveTo>
                  <a:lnTo>
                    <a:pt x="1856935" y="151397"/>
                  </a:lnTo>
                  <a:lnTo>
                    <a:pt x="2090414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2400">
                <a:solidFill>
                  <a:srgbClr val="FFFFFF"/>
                </a:solidFill>
                <a:latin typeface="Nokia Pure Text Light"/>
              </a:endParaRPr>
            </a:p>
          </p:txBody>
        </p:sp>
        <p:sp>
          <p:nvSpPr>
            <p:cNvPr id="82" name="Textplatzhalter 500">
              <a:extLst>
                <a:ext uri="{FF2B5EF4-FFF2-40B4-BE49-F238E27FC236}">
                  <a16:creationId xmlns:a16="http://schemas.microsoft.com/office/drawing/2014/main" id="{785FED73-8AC2-441D-99D5-94DABB1A176A}"/>
                </a:ext>
              </a:extLst>
            </p:cNvPr>
            <p:cNvSpPr txBox="1">
              <a:spLocks/>
            </p:cNvSpPr>
            <p:nvPr/>
          </p:nvSpPr>
          <p:spPr>
            <a:xfrm>
              <a:off x="5854142" y="1947321"/>
              <a:ext cx="1863550" cy="236227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algn="ctr" defTabSz="609539">
                <a:defRPr/>
              </a:pPr>
              <a:r>
                <a:rPr lang="en-US" sz="1333" dirty="0">
                  <a:solidFill>
                    <a:srgbClr val="FFFFFF"/>
                  </a:solidFill>
                  <a:latin typeface="Nokia Pure Headline Light"/>
                  <a:ea typeface="Nokia Pure Text Light" panose="020B0304040602060303" pitchFamily="34" charset="0"/>
                  <a:cs typeface="Arial" panose="020B0604020202020204" pitchFamily="34" charset="0"/>
                </a:rPr>
                <a:t>10 kbps for IoT</a:t>
              </a:r>
              <a:endParaRPr lang="en-GB" sz="1333" dirty="0">
                <a:solidFill>
                  <a:srgbClr val="FFFFFF"/>
                </a:solidFill>
                <a:latin typeface="Nokia Pure Headline Light"/>
                <a:ea typeface="Nokia Pure Text Light" panose="020B03040406020603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Textplatzhalter 500">
              <a:extLst>
                <a:ext uri="{FF2B5EF4-FFF2-40B4-BE49-F238E27FC236}">
                  <a16:creationId xmlns:a16="http://schemas.microsoft.com/office/drawing/2014/main" id="{09B3325D-F9EE-4A94-BBF9-6970ECCA1F06}"/>
                </a:ext>
              </a:extLst>
            </p:cNvPr>
            <p:cNvSpPr txBox="1">
              <a:spLocks/>
            </p:cNvSpPr>
            <p:nvPr/>
          </p:nvSpPr>
          <p:spPr>
            <a:xfrm>
              <a:off x="5834026" y="2210313"/>
              <a:ext cx="1814602" cy="236227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algn="ctr" defTabSz="609539">
                <a:defRPr/>
              </a:pPr>
              <a:r>
                <a:rPr lang="en-US" sz="1333" dirty="0">
                  <a:solidFill>
                    <a:srgbClr val="FFFFFF"/>
                  </a:solidFill>
                  <a:latin typeface="Nokia Pure Headline Light"/>
                  <a:ea typeface="Nokia Pure Text Light" panose="020B0304040602060303" pitchFamily="34" charset="0"/>
                  <a:cs typeface="Arial" panose="020B0604020202020204" pitchFamily="34" charset="0"/>
                </a:rPr>
                <a:t>100 kbps &amp; 2ms  for gaming</a:t>
              </a:r>
              <a:endParaRPr lang="en-GB" sz="1333" dirty="0">
                <a:solidFill>
                  <a:srgbClr val="FFFFFF"/>
                </a:solidFill>
                <a:latin typeface="Nokia Pure Headline Light"/>
                <a:ea typeface="Nokia Pure Text Light" panose="020B03040406020603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Textplatzhalter 500">
              <a:extLst>
                <a:ext uri="{FF2B5EF4-FFF2-40B4-BE49-F238E27FC236}">
                  <a16:creationId xmlns:a16="http://schemas.microsoft.com/office/drawing/2014/main" id="{44B4EC05-FA94-4F25-A3AF-ACC1B4A6CCD2}"/>
                </a:ext>
              </a:extLst>
            </p:cNvPr>
            <p:cNvSpPr txBox="1">
              <a:spLocks/>
            </p:cNvSpPr>
            <p:nvPr/>
          </p:nvSpPr>
          <p:spPr>
            <a:xfrm>
              <a:off x="5811264" y="2681385"/>
              <a:ext cx="1837364" cy="236227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algn="ctr" defTabSz="609539">
                <a:defRPr/>
              </a:pPr>
              <a:r>
                <a:rPr lang="en-US" sz="1333" dirty="0">
                  <a:solidFill>
                    <a:srgbClr val="FFFFFF"/>
                  </a:solidFill>
                  <a:latin typeface="Nokia Pure Headline Light"/>
                  <a:ea typeface="Nokia Pure Text Light" panose="020B0304040602060303" pitchFamily="34" charset="0"/>
                  <a:cs typeface="Arial" panose="020B0604020202020204" pitchFamily="34" charset="0"/>
                </a:rPr>
                <a:t>10 Mbps for video streaming </a:t>
              </a:r>
              <a:endParaRPr lang="en-GB" sz="1333" dirty="0">
                <a:solidFill>
                  <a:srgbClr val="FFFFFF"/>
                </a:solidFill>
                <a:latin typeface="Nokia Pure Headline Light"/>
                <a:ea typeface="Nokia Pure Text Light" panose="020B03040406020603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platzhalter 500">
              <a:extLst>
                <a:ext uri="{FF2B5EF4-FFF2-40B4-BE49-F238E27FC236}">
                  <a16:creationId xmlns:a16="http://schemas.microsoft.com/office/drawing/2014/main" id="{F808FD43-BAC6-4D2B-8175-D9DE80CE3711}"/>
                </a:ext>
              </a:extLst>
            </p:cNvPr>
            <p:cNvSpPr txBox="1">
              <a:spLocks/>
            </p:cNvSpPr>
            <p:nvPr/>
          </p:nvSpPr>
          <p:spPr>
            <a:xfrm>
              <a:off x="5854142" y="3148698"/>
              <a:ext cx="1863550" cy="236227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algn="ctr" defTabSz="609539">
                <a:defRPr/>
              </a:pPr>
              <a:r>
                <a:rPr lang="en-US" sz="1333" dirty="0">
                  <a:solidFill>
                    <a:srgbClr val="FFFFFF"/>
                  </a:solidFill>
                  <a:latin typeface="Nokia Pure Headline Light"/>
                  <a:ea typeface="Nokia Pure Text Light" panose="020B0304040602060303" pitchFamily="34" charset="0"/>
                  <a:cs typeface="Arial" panose="020B0604020202020204" pitchFamily="34" charset="0"/>
                </a:rPr>
                <a:t>1 Mbps for Web browsing</a:t>
              </a:r>
              <a:endParaRPr lang="en-GB" sz="1333" dirty="0">
                <a:solidFill>
                  <a:srgbClr val="FFFFFF"/>
                </a:solidFill>
                <a:latin typeface="Nokia Pure Headline Light"/>
                <a:ea typeface="Nokia Pure Text Light" panose="020B03040406020603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1696A960-AD28-4818-B86D-FE4AB41F5196}"/>
              </a:ext>
            </a:extLst>
          </p:cNvPr>
          <p:cNvSpPr txBox="1"/>
          <p:nvPr/>
        </p:nvSpPr>
        <p:spPr>
          <a:xfrm>
            <a:off x="7805524" y="4861029"/>
            <a:ext cx="2810275" cy="896305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96000" rIns="96000" bIns="62400" rtlCol="0">
            <a:noAutofit/>
          </a:bodyPr>
          <a:lstStyle/>
          <a:p>
            <a:pPr defTabSz="914377"/>
            <a:r>
              <a:rPr lang="en-US" sz="1600" dirty="0">
                <a:solidFill>
                  <a:schemeClr val="accent3"/>
                </a:solidFill>
                <a:latin typeface="Nokia Pure Text Light"/>
                <a:cs typeface="Nokia Pure Headline Light"/>
              </a:rPr>
              <a:t>Network Slice</a:t>
            </a:r>
          </a:p>
          <a:p>
            <a:pPr defTabSz="914377"/>
            <a:r>
              <a:rPr lang="en-US" sz="1500" dirty="0">
                <a:solidFill>
                  <a:srgbClr val="FFFFFF"/>
                </a:solidFill>
                <a:latin typeface="Nokia Pure Text Light"/>
                <a:cs typeface="Nokia Pure Headline Light"/>
              </a:rPr>
              <a:t>virtual network with certain SLA (latency, throughput etc.)</a:t>
            </a:r>
          </a:p>
        </p:txBody>
      </p:sp>
      <p:sp>
        <p:nvSpPr>
          <p:cNvPr id="93" name="Textplatzhalter 500">
            <a:extLst>
              <a:ext uri="{FF2B5EF4-FFF2-40B4-BE49-F238E27FC236}">
                <a16:creationId xmlns:a16="http://schemas.microsoft.com/office/drawing/2014/main" id="{9189FA18-3FA0-4B71-999B-5D45FEA551D5}"/>
              </a:ext>
            </a:extLst>
          </p:cNvPr>
          <p:cNvSpPr txBox="1">
            <a:spLocks/>
          </p:cNvSpPr>
          <p:nvPr/>
        </p:nvSpPr>
        <p:spPr>
          <a:xfrm>
            <a:off x="8395004" y="1983077"/>
            <a:ext cx="1680187" cy="412800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609539">
              <a:defRPr/>
            </a:pPr>
            <a:r>
              <a:rPr lang="en-GB" sz="2667" dirty="0">
                <a:solidFill>
                  <a:srgbClr val="4D5766"/>
                </a:solidFill>
                <a:latin typeface="Nokia Pure Headline Light"/>
                <a:ea typeface="Nokia Pure Text Light" panose="020B0304040602060303" pitchFamily="34" charset="0"/>
                <a:cs typeface="Arial" panose="020B0604020202020204" pitchFamily="34" charset="0"/>
              </a:rPr>
              <a:t>5G era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12E8809-A2B4-49EA-9A0A-41202C741597}"/>
              </a:ext>
            </a:extLst>
          </p:cNvPr>
          <p:cNvSpPr/>
          <p:nvPr/>
        </p:nvSpPr>
        <p:spPr>
          <a:xfrm>
            <a:off x="10494499" y="3507546"/>
            <a:ext cx="684628" cy="1834033"/>
          </a:xfrm>
          <a:custGeom>
            <a:avLst/>
            <a:gdLst>
              <a:gd name="connsiteX0" fmla="*/ 35169 w 513471"/>
              <a:gd name="connsiteY0" fmla="*/ 1266093 h 1266093"/>
              <a:gd name="connsiteX1" fmla="*/ 513471 w 513471"/>
              <a:gd name="connsiteY1" fmla="*/ 1266093 h 1266093"/>
              <a:gd name="connsiteX2" fmla="*/ 513471 w 513471"/>
              <a:gd name="connsiteY2" fmla="*/ 0 h 1266093"/>
              <a:gd name="connsiteX3" fmla="*/ 0 w 513471"/>
              <a:gd name="connsiteY3" fmla="*/ 0 h 126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3471" h="1266093">
                <a:moveTo>
                  <a:pt x="35169" y="1266093"/>
                </a:moveTo>
                <a:lnTo>
                  <a:pt x="513471" y="1266093"/>
                </a:lnTo>
                <a:lnTo>
                  <a:pt x="513471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2"/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2400">
              <a:solidFill>
                <a:srgbClr val="FFFFFF"/>
              </a:solidFill>
              <a:latin typeface="Nokia Pure Text Ligh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C227CE-0215-4F36-8E9D-4D548D2676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ITNOG5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261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2" grpId="0"/>
      <p:bldP spid="86" grpId="0" animBg="1"/>
      <p:bldP spid="93" grpId="0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Freeform 179">
            <a:extLst>
              <a:ext uri="{FF2B5EF4-FFF2-40B4-BE49-F238E27FC236}">
                <a16:creationId xmlns:a16="http://schemas.microsoft.com/office/drawing/2014/main" id="{F944C0AA-9D0E-974E-A310-BDC6A296B24B}"/>
              </a:ext>
            </a:extLst>
          </p:cNvPr>
          <p:cNvSpPr>
            <a:spLocks/>
          </p:cNvSpPr>
          <p:nvPr/>
        </p:nvSpPr>
        <p:spPr bwMode="auto">
          <a:xfrm>
            <a:off x="8319360" y="3210865"/>
            <a:ext cx="2758424" cy="1778040"/>
          </a:xfrm>
          <a:custGeom>
            <a:avLst/>
            <a:gdLst>
              <a:gd name="T0" fmla="*/ 79 w 94"/>
              <a:gd name="T1" fmla="*/ 65 h 65"/>
              <a:gd name="T2" fmla="*/ 79 w 94"/>
              <a:gd name="T3" fmla="*/ 65 h 65"/>
              <a:gd name="T4" fmla="*/ 78 w 94"/>
              <a:gd name="T5" fmla="*/ 65 h 65"/>
              <a:gd name="T6" fmla="*/ 22 w 94"/>
              <a:gd name="T7" fmla="*/ 65 h 65"/>
              <a:gd name="T8" fmla="*/ 0 w 94"/>
              <a:gd name="T9" fmla="*/ 44 h 65"/>
              <a:gd name="T10" fmla="*/ 21 w 94"/>
              <a:gd name="T11" fmla="*/ 23 h 65"/>
              <a:gd name="T12" fmla="*/ 48 w 94"/>
              <a:gd name="T13" fmla="*/ 0 h 65"/>
              <a:gd name="T14" fmla="*/ 76 w 94"/>
              <a:gd name="T15" fmla="*/ 27 h 65"/>
              <a:gd name="T16" fmla="*/ 76 w 94"/>
              <a:gd name="T17" fmla="*/ 33 h 65"/>
              <a:gd name="T18" fmla="*/ 78 w 94"/>
              <a:gd name="T19" fmla="*/ 33 h 65"/>
              <a:gd name="T20" fmla="*/ 94 w 94"/>
              <a:gd name="T21" fmla="*/ 49 h 65"/>
              <a:gd name="T22" fmla="*/ 90 w 94"/>
              <a:gd name="T23" fmla="*/ 61 h 65"/>
              <a:gd name="T24" fmla="*/ 79 w 94"/>
              <a:gd name="T25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4" h="65">
                <a:moveTo>
                  <a:pt x="7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79" y="65"/>
                  <a:pt x="78" y="65"/>
                  <a:pt x="78" y="65"/>
                </a:cubicBezTo>
                <a:cubicBezTo>
                  <a:pt x="22" y="65"/>
                  <a:pt x="22" y="65"/>
                  <a:pt x="22" y="65"/>
                </a:cubicBezTo>
                <a:cubicBezTo>
                  <a:pt x="10" y="65"/>
                  <a:pt x="0" y="56"/>
                  <a:pt x="0" y="44"/>
                </a:cubicBezTo>
                <a:cubicBezTo>
                  <a:pt x="0" y="33"/>
                  <a:pt x="10" y="23"/>
                  <a:pt x="21" y="23"/>
                </a:cubicBezTo>
                <a:cubicBezTo>
                  <a:pt x="23" y="10"/>
                  <a:pt x="35" y="0"/>
                  <a:pt x="48" y="0"/>
                </a:cubicBezTo>
                <a:cubicBezTo>
                  <a:pt x="64" y="0"/>
                  <a:pt x="76" y="12"/>
                  <a:pt x="76" y="27"/>
                </a:cubicBezTo>
                <a:cubicBezTo>
                  <a:pt x="76" y="29"/>
                  <a:pt x="76" y="31"/>
                  <a:pt x="76" y="33"/>
                </a:cubicBezTo>
                <a:cubicBezTo>
                  <a:pt x="77" y="33"/>
                  <a:pt x="77" y="33"/>
                  <a:pt x="78" y="33"/>
                </a:cubicBezTo>
                <a:cubicBezTo>
                  <a:pt x="87" y="33"/>
                  <a:pt x="94" y="40"/>
                  <a:pt x="94" y="49"/>
                </a:cubicBezTo>
                <a:cubicBezTo>
                  <a:pt x="94" y="53"/>
                  <a:pt x="93" y="57"/>
                  <a:pt x="90" y="61"/>
                </a:cubicBezTo>
                <a:cubicBezTo>
                  <a:pt x="87" y="64"/>
                  <a:pt x="83" y="65"/>
                  <a:pt x="79" y="65"/>
                </a:cubicBezTo>
              </a:path>
            </a:pathLst>
          </a:custGeom>
          <a:solidFill>
            <a:schemeClr val="accent1">
              <a:alpha val="54000"/>
            </a:schemeClr>
          </a:solidFill>
          <a:ln w="635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77595F-6E31-4513-8A89-F2CAD87AF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to end network slicing</a:t>
            </a:r>
          </a:p>
        </p:txBody>
      </p:sp>
      <p:sp>
        <p:nvSpPr>
          <p:cNvPr id="27" name="Freeform: Shape 157">
            <a:extLst>
              <a:ext uri="{FF2B5EF4-FFF2-40B4-BE49-F238E27FC236}">
                <a16:creationId xmlns:a16="http://schemas.microsoft.com/office/drawing/2014/main" id="{E88DDEB1-B27E-4BE0-9884-DE2004502B9B}"/>
              </a:ext>
            </a:extLst>
          </p:cNvPr>
          <p:cNvSpPr/>
          <p:nvPr/>
        </p:nvSpPr>
        <p:spPr>
          <a:xfrm>
            <a:off x="2186590" y="2766187"/>
            <a:ext cx="6521300" cy="1466251"/>
          </a:xfrm>
          <a:custGeom>
            <a:avLst/>
            <a:gdLst>
              <a:gd name="connsiteX0" fmla="*/ 0 w 6048375"/>
              <a:gd name="connsiteY0" fmla="*/ 0 h 514350"/>
              <a:gd name="connsiteX1" fmla="*/ 933450 w 6048375"/>
              <a:gd name="connsiteY1" fmla="*/ 0 h 514350"/>
              <a:gd name="connsiteX2" fmla="*/ 1438275 w 6048375"/>
              <a:gd name="connsiteY2" fmla="*/ 514350 h 514350"/>
              <a:gd name="connsiteX3" fmla="*/ 6048375 w 6048375"/>
              <a:gd name="connsiteY3" fmla="*/ 504825 h 514350"/>
              <a:gd name="connsiteX0" fmla="*/ 0 w 6018303"/>
              <a:gd name="connsiteY0" fmla="*/ 0 h 515515"/>
              <a:gd name="connsiteX1" fmla="*/ 903378 w 6018303"/>
              <a:gd name="connsiteY1" fmla="*/ 1165 h 515515"/>
              <a:gd name="connsiteX2" fmla="*/ 1408203 w 6018303"/>
              <a:gd name="connsiteY2" fmla="*/ 515515 h 515515"/>
              <a:gd name="connsiteX3" fmla="*/ 6018303 w 6018303"/>
              <a:gd name="connsiteY3" fmla="*/ 505990 h 51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8303" h="515515">
                <a:moveTo>
                  <a:pt x="0" y="0"/>
                </a:moveTo>
                <a:lnTo>
                  <a:pt x="903378" y="1165"/>
                </a:lnTo>
                <a:lnTo>
                  <a:pt x="1408203" y="515515"/>
                </a:lnTo>
                <a:lnTo>
                  <a:pt x="6018303" y="505990"/>
                </a:lnTo>
              </a:path>
            </a:pathLst>
          </a:custGeom>
          <a:noFill/>
          <a:ln w="9525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5519">
              <a:defRPr/>
            </a:pPr>
            <a:endParaRPr lang="en-US" sz="1400">
              <a:solidFill>
                <a:srgbClr val="FFFFFF"/>
              </a:solidFill>
              <a:latin typeface="Nokia Pure Text Light"/>
            </a:endParaRPr>
          </a:p>
        </p:txBody>
      </p:sp>
      <p:sp>
        <p:nvSpPr>
          <p:cNvPr id="31" name="Freeform: Shape 157">
            <a:extLst>
              <a:ext uri="{FF2B5EF4-FFF2-40B4-BE49-F238E27FC236}">
                <a16:creationId xmlns:a16="http://schemas.microsoft.com/office/drawing/2014/main" id="{5BA26F68-142D-452D-8353-AF488D9D5AD8}"/>
              </a:ext>
            </a:extLst>
          </p:cNvPr>
          <p:cNvSpPr/>
          <p:nvPr/>
        </p:nvSpPr>
        <p:spPr>
          <a:xfrm flipV="1">
            <a:off x="2216403" y="4710886"/>
            <a:ext cx="6467464" cy="512593"/>
          </a:xfrm>
          <a:custGeom>
            <a:avLst/>
            <a:gdLst>
              <a:gd name="connsiteX0" fmla="*/ 0 w 6048375"/>
              <a:gd name="connsiteY0" fmla="*/ 0 h 514350"/>
              <a:gd name="connsiteX1" fmla="*/ 933450 w 6048375"/>
              <a:gd name="connsiteY1" fmla="*/ 0 h 514350"/>
              <a:gd name="connsiteX2" fmla="*/ 1438275 w 6048375"/>
              <a:gd name="connsiteY2" fmla="*/ 514350 h 514350"/>
              <a:gd name="connsiteX3" fmla="*/ 6048375 w 6048375"/>
              <a:gd name="connsiteY3" fmla="*/ 504825 h 514350"/>
              <a:gd name="connsiteX0" fmla="*/ 0 w 6013678"/>
              <a:gd name="connsiteY0" fmla="*/ 0 h 514350"/>
              <a:gd name="connsiteX1" fmla="*/ 898753 w 6013678"/>
              <a:gd name="connsiteY1" fmla="*/ 0 h 514350"/>
              <a:gd name="connsiteX2" fmla="*/ 1403578 w 6013678"/>
              <a:gd name="connsiteY2" fmla="*/ 514350 h 514350"/>
              <a:gd name="connsiteX3" fmla="*/ 6013678 w 6013678"/>
              <a:gd name="connsiteY3" fmla="*/ 504825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3678" h="514350">
                <a:moveTo>
                  <a:pt x="0" y="0"/>
                </a:moveTo>
                <a:lnTo>
                  <a:pt x="898753" y="0"/>
                </a:lnTo>
                <a:lnTo>
                  <a:pt x="1403578" y="514350"/>
                </a:lnTo>
                <a:lnTo>
                  <a:pt x="6013678" y="504825"/>
                </a:lnTo>
              </a:path>
            </a:pathLst>
          </a:custGeom>
          <a:noFill/>
          <a:ln w="9525"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5519">
              <a:defRPr/>
            </a:pPr>
            <a:endParaRPr lang="en-US" sz="1400">
              <a:solidFill>
                <a:srgbClr val="FFFFFF"/>
              </a:solidFill>
              <a:latin typeface="Nokia Pure Text Light"/>
            </a:endParaRPr>
          </a:p>
        </p:txBody>
      </p:sp>
      <p:sp>
        <p:nvSpPr>
          <p:cNvPr id="128" name="Freeform: Shape 157">
            <a:extLst>
              <a:ext uri="{FF2B5EF4-FFF2-40B4-BE49-F238E27FC236}">
                <a16:creationId xmlns:a16="http://schemas.microsoft.com/office/drawing/2014/main" id="{62750FDE-F3F3-4E82-984A-28BDAF2C469E}"/>
              </a:ext>
            </a:extLst>
          </p:cNvPr>
          <p:cNvSpPr/>
          <p:nvPr/>
        </p:nvSpPr>
        <p:spPr>
          <a:xfrm>
            <a:off x="2186590" y="3006780"/>
            <a:ext cx="6521300" cy="1342336"/>
          </a:xfrm>
          <a:custGeom>
            <a:avLst/>
            <a:gdLst>
              <a:gd name="connsiteX0" fmla="*/ 0 w 6048375"/>
              <a:gd name="connsiteY0" fmla="*/ 0 h 514350"/>
              <a:gd name="connsiteX1" fmla="*/ 933450 w 6048375"/>
              <a:gd name="connsiteY1" fmla="*/ 0 h 514350"/>
              <a:gd name="connsiteX2" fmla="*/ 1438275 w 6048375"/>
              <a:gd name="connsiteY2" fmla="*/ 514350 h 514350"/>
              <a:gd name="connsiteX3" fmla="*/ 6048375 w 6048375"/>
              <a:gd name="connsiteY3" fmla="*/ 504825 h 514350"/>
              <a:gd name="connsiteX0" fmla="*/ 0 w 6018303"/>
              <a:gd name="connsiteY0" fmla="*/ 0 h 515515"/>
              <a:gd name="connsiteX1" fmla="*/ 903378 w 6018303"/>
              <a:gd name="connsiteY1" fmla="*/ 1165 h 515515"/>
              <a:gd name="connsiteX2" fmla="*/ 1408203 w 6018303"/>
              <a:gd name="connsiteY2" fmla="*/ 515515 h 515515"/>
              <a:gd name="connsiteX3" fmla="*/ 6018303 w 6018303"/>
              <a:gd name="connsiteY3" fmla="*/ 505990 h 51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8303" h="515515">
                <a:moveTo>
                  <a:pt x="0" y="0"/>
                </a:moveTo>
                <a:lnTo>
                  <a:pt x="903378" y="1165"/>
                </a:lnTo>
                <a:lnTo>
                  <a:pt x="1408203" y="515515"/>
                </a:lnTo>
                <a:lnTo>
                  <a:pt x="6018303" y="505990"/>
                </a:lnTo>
              </a:path>
            </a:pathLst>
          </a:custGeom>
          <a:noFill/>
          <a:ln w="952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5519">
              <a:defRPr/>
            </a:pPr>
            <a:endParaRPr lang="en-US" sz="1400">
              <a:solidFill>
                <a:srgbClr val="FFFFFF"/>
              </a:solidFill>
              <a:latin typeface="Nokia Pure Text Light"/>
            </a:endParaRPr>
          </a:p>
        </p:txBody>
      </p:sp>
      <p:sp>
        <p:nvSpPr>
          <p:cNvPr id="129" name="Freeform: Shape 157">
            <a:extLst>
              <a:ext uri="{FF2B5EF4-FFF2-40B4-BE49-F238E27FC236}">
                <a16:creationId xmlns:a16="http://schemas.microsoft.com/office/drawing/2014/main" id="{5278F58C-9616-4FF1-A714-ED451CF3C077}"/>
              </a:ext>
            </a:extLst>
          </p:cNvPr>
          <p:cNvSpPr/>
          <p:nvPr/>
        </p:nvSpPr>
        <p:spPr>
          <a:xfrm>
            <a:off x="2186590" y="3241847"/>
            <a:ext cx="6521300" cy="1234109"/>
          </a:xfrm>
          <a:custGeom>
            <a:avLst/>
            <a:gdLst>
              <a:gd name="connsiteX0" fmla="*/ 0 w 6048375"/>
              <a:gd name="connsiteY0" fmla="*/ 0 h 514350"/>
              <a:gd name="connsiteX1" fmla="*/ 933450 w 6048375"/>
              <a:gd name="connsiteY1" fmla="*/ 0 h 514350"/>
              <a:gd name="connsiteX2" fmla="*/ 1438275 w 6048375"/>
              <a:gd name="connsiteY2" fmla="*/ 514350 h 514350"/>
              <a:gd name="connsiteX3" fmla="*/ 6048375 w 6048375"/>
              <a:gd name="connsiteY3" fmla="*/ 504825 h 514350"/>
              <a:gd name="connsiteX0" fmla="*/ 0 w 6018303"/>
              <a:gd name="connsiteY0" fmla="*/ 0 h 515515"/>
              <a:gd name="connsiteX1" fmla="*/ 903378 w 6018303"/>
              <a:gd name="connsiteY1" fmla="*/ 1165 h 515515"/>
              <a:gd name="connsiteX2" fmla="*/ 1408203 w 6018303"/>
              <a:gd name="connsiteY2" fmla="*/ 515515 h 515515"/>
              <a:gd name="connsiteX3" fmla="*/ 6018303 w 6018303"/>
              <a:gd name="connsiteY3" fmla="*/ 505990 h 51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8303" h="515515">
                <a:moveTo>
                  <a:pt x="0" y="0"/>
                </a:moveTo>
                <a:lnTo>
                  <a:pt x="903378" y="1165"/>
                </a:lnTo>
                <a:lnTo>
                  <a:pt x="1408203" y="515515"/>
                </a:lnTo>
                <a:lnTo>
                  <a:pt x="6018303" y="505990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5519">
              <a:defRPr/>
            </a:pPr>
            <a:endParaRPr lang="en-US" sz="1400">
              <a:solidFill>
                <a:srgbClr val="FFFFFF"/>
              </a:solidFill>
              <a:latin typeface="Nokia Pure Text Light"/>
            </a:endParaRPr>
          </a:p>
        </p:txBody>
      </p:sp>
      <p:sp>
        <p:nvSpPr>
          <p:cNvPr id="130" name="Freeform: Shape 157">
            <a:extLst>
              <a:ext uri="{FF2B5EF4-FFF2-40B4-BE49-F238E27FC236}">
                <a16:creationId xmlns:a16="http://schemas.microsoft.com/office/drawing/2014/main" id="{C085683C-0055-42E8-9C06-739A8937CD2F}"/>
              </a:ext>
            </a:extLst>
          </p:cNvPr>
          <p:cNvSpPr/>
          <p:nvPr/>
        </p:nvSpPr>
        <p:spPr>
          <a:xfrm>
            <a:off x="2186590" y="4120418"/>
            <a:ext cx="6521300" cy="490453"/>
          </a:xfrm>
          <a:custGeom>
            <a:avLst/>
            <a:gdLst>
              <a:gd name="connsiteX0" fmla="*/ 0 w 6048375"/>
              <a:gd name="connsiteY0" fmla="*/ 0 h 514350"/>
              <a:gd name="connsiteX1" fmla="*/ 933450 w 6048375"/>
              <a:gd name="connsiteY1" fmla="*/ 0 h 514350"/>
              <a:gd name="connsiteX2" fmla="*/ 1438275 w 6048375"/>
              <a:gd name="connsiteY2" fmla="*/ 514350 h 514350"/>
              <a:gd name="connsiteX3" fmla="*/ 6048375 w 6048375"/>
              <a:gd name="connsiteY3" fmla="*/ 504825 h 514350"/>
              <a:gd name="connsiteX0" fmla="*/ 0 w 6018303"/>
              <a:gd name="connsiteY0" fmla="*/ 0 h 515515"/>
              <a:gd name="connsiteX1" fmla="*/ 903378 w 6018303"/>
              <a:gd name="connsiteY1" fmla="*/ 1165 h 515515"/>
              <a:gd name="connsiteX2" fmla="*/ 1408203 w 6018303"/>
              <a:gd name="connsiteY2" fmla="*/ 515515 h 515515"/>
              <a:gd name="connsiteX3" fmla="*/ 6018303 w 6018303"/>
              <a:gd name="connsiteY3" fmla="*/ 505990 h 51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8303" h="515515">
                <a:moveTo>
                  <a:pt x="0" y="0"/>
                </a:moveTo>
                <a:lnTo>
                  <a:pt x="903378" y="1165"/>
                </a:lnTo>
                <a:lnTo>
                  <a:pt x="1408203" y="515515"/>
                </a:lnTo>
                <a:lnTo>
                  <a:pt x="6018303" y="505990"/>
                </a:lnTo>
              </a:path>
            </a:pathLst>
          </a:custGeom>
          <a:noFill/>
          <a:ln w="952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5519"/>
            <a:endParaRPr lang="en-US" sz="1400">
              <a:solidFill>
                <a:srgbClr val="FFFFFF"/>
              </a:solidFill>
              <a:latin typeface="Nokia Pure Text Light"/>
            </a:endParaRPr>
          </a:p>
        </p:txBody>
      </p:sp>
      <p:sp>
        <p:nvSpPr>
          <p:cNvPr id="28" name="Rechteck 165">
            <a:extLst>
              <a:ext uri="{FF2B5EF4-FFF2-40B4-BE49-F238E27FC236}">
                <a16:creationId xmlns:a16="http://schemas.microsoft.com/office/drawing/2014/main" id="{D94A0C60-8CE9-433D-8A94-CEA5120C49A0}"/>
              </a:ext>
            </a:extLst>
          </p:cNvPr>
          <p:cNvSpPr/>
          <p:nvPr/>
        </p:nvSpPr>
        <p:spPr>
          <a:xfrm>
            <a:off x="1580240" y="2645065"/>
            <a:ext cx="1523353" cy="235112"/>
          </a:xfrm>
          <a:prstGeom prst="homePlate">
            <a:avLst/>
          </a:prstGeom>
          <a:solidFill>
            <a:schemeClr val="accent3"/>
          </a:solidFill>
          <a:ln w="9525">
            <a:noFill/>
          </a:ln>
        </p:spPr>
        <p:txBody>
          <a:bodyPr wrap="none" lIns="256000" tIns="0" rIns="64000" bIns="0" anchor="ctr">
            <a:noAutofit/>
          </a:bodyPr>
          <a:lstStyle/>
          <a:p>
            <a:pPr defTabSz="81274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67" dirty="0">
                <a:solidFill>
                  <a:srgbClr val="FFFFFF"/>
                </a:solidFill>
                <a:latin typeface="Nokia Pure Text Light"/>
                <a:ea typeface="Nokia Pure Text Light" panose="020B0304040602060303" pitchFamily="34" charset="0"/>
              </a:rPr>
              <a:t>Infotainment</a:t>
            </a:r>
            <a:endParaRPr lang="en-GB" sz="1067" dirty="0">
              <a:solidFill>
                <a:srgbClr val="FFFFFF"/>
              </a:solidFill>
              <a:latin typeface="Nokia Pure Text Light"/>
              <a:ea typeface="Nokia Pure Text Light" panose="020B0304040602060303" pitchFamily="34" charset="0"/>
            </a:endParaRPr>
          </a:p>
        </p:txBody>
      </p:sp>
      <p:sp>
        <p:nvSpPr>
          <p:cNvPr id="29" name="Rechteck 165">
            <a:extLst>
              <a:ext uri="{FF2B5EF4-FFF2-40B4-BE49-F238E27FC236}">
                <a16:creationId xmlns:a16="http://schemas.microsoft.com/office/drawing/2014/main" id="{5AFE2140-B515-492B-93F4-648B4622E14D}"/>
              </a:ext>
            </a:extLst>
          </p:cNvPr>
          <p:cNvSpPr/>
          <p:nvPr/>
        </p:nvSpPr>
        <p:spPr>
          <a:xfrm>
            <a:off x="1580240" y="2886868"/>
            <a:ext cx="1523353" cy="235112"/>
          </a:xfrm>
          <a:prstGeom prst="homePlate">
            <a:avLst/>
          </a:prstGeom>
          <a:solidFill>
            <a:srgbClr val="C00000"/>
          </a:solidFill>
          <a:ln w="9525">
            <a:noFill/>
          </a:ln>
        </p:spPr>
        <p:txBody>
          <a:bodyPr wrap="none" lIns="256000" tIns="0" rIns="64000" bIns="0" anchor="ctr">
            <a:noAutofit/>
          </a:bodyPr>
          <a:lstStyle/>
          <a:p>
            <a:pPr defTabSz="81274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67" dirty="0">
                <a:solidFill>
                  <a:srgbClr val="FFFFFF"/>
                </a:solidFill>
                <a:latin typeface="Nokia Pure Text Light"/>
                <a:ea typeface="Nokia Pure Text Light" panose="020B0304040602060303" pitchFamily="34" charset="0"/>
              </a:rPr>
              <a:t>HD maps</a:t>
            </a:r>
            <a:endParaRPr lang="en-GB" sz="1067" dirty="0">
              <a:solidFill>
                <a:srgbClr val="FFFFFF"/>
              </a:solidFill>
              <a:latin typeface="Nokia Pure Text Light"/>
              <a:ea typeface="Nokia Pure Text Light" panose="020B0304040602060303" pitchFamily="34" charset="0"/>
            </a:endParaRPr>
          </a:p>
        </p:txBody>
      </p:sp>
      <p:sp>
        <p:nvSpPr>
          <p:cNvPr id="30" name="Rechteck 165">
            <a:extLst>
              <a:ext uri="{FF2B5EF4-FFF2-40B4-BE49-F238E27FC236}">
                <a16:creationId xmlns:a16="http://schemas.microsoft.com/office/drawing/2014/main" id="{0C3CBF37-2C46-48D7-B9E3-8B019F9841E7}"/>
              </a:ext>
            </a:extLst>
          </p:cNvPr>
          <p:cNvSpPr/>
          <p:nvPr/>
        </p:nvSpPr>
        <p:spPr>
          <a:xfrm>
            <a:off x="1580240" y="3131265"/>
            <a:ext cx="1523353" cy="235112"/>
          </a:xfrm>
          <a:prstGeom prst="homePlate">
            <a:avLst/>
          </a:prstGeom>
          <a:solidFill>
            <a:schemeClr val="tx1"/>
          </a:solidFill>
          <a:ln w="9525">
            <a:noFill/>
          </a:ln>
        </p:spPr>
        <p:txBody>
          <a:bodyPr wrap="none" lIns="256000" tIns="0" rIns="64000" bIns="0" anchor="ctr">
            <a:noAutofit/>
          </a:bodyPr>
          <a:lstStyle/>
          <a:p>
            <a:pPr defTabSz="81274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67" dirty="0">
                <a:solidFill>
                  <a:srgbClr val="FFFFFF"/>
                </a:solidFill>
                <a:latin typeface="Nokia Pure Text Light"/>
                <a:ea typeface="Nokia Pure Text Light" panose="020B0304040602060303" pitchFamily="34" charset="0"/>
              </a:rPr>
              <a:t>Automated driving</a:t>
            </a:r>
            <a:endParaRPr lang="en-GB" sz="1067" dirty="0">
              <a:solidFill>
                <a:srgbClr val="FFFFFF"/>
              </a:solidFill>
              <a:latin typeface="Nokia Pure Text Light"/>
              <a:ea typeface="Nokia Pure Text Light" panose="020B0304040602060303" pitchFamily="34" charset="0"/>
            </a:endParaRPr>
          </a:p>
        </p:txBody>
      </p:sp>
      <p:sp>
        <p:nvSpPr>
          <p:cNvPr id="66" name="Rechteck 165">
            <a:extLst>
              <a:ext uri="{FF2B5EF4-FFF2-40B4-BE49-F238E27FC236}">
                <a16:creationId xmlns:a16="http://schemas.microsoft.com/office/drawing/2014/main" id="{28080767-EDF8-40E3-A915-905EA75BFD4C}"/>
              </a:ext>
            </a:extLst>
          </p:cNvPr>
          <p:cNvSpPr/>
          <p:nvPr/>
        </p:nvSpPr>
        <p:spPr>
          <a:xfrm>
            <a:off x="1612845" y="5097253"/>
            <a:ext cx="1523353" cy="235112"/>
          </a:xfrm>
          <a:prstGeom prst="homePlate">
            <a:avLst/>
          </a:prstGeom>
          <a:solidFill>
            <a:schemeClr val="bg2"/>
          </a:solidFill>
          <a:ln w="9525">
            <a:noFill/>
          </a:ln>
        </p:spPr>
        <p:txBody>
          <a:bodyPr wrap="none" lIns="256000" tIns="0" rIns="64000" bIns="0" anchor="ctr">
            <a:noAutofit/>
          </a:bodyPr>
          <a:lstStyle/>
          <a:p>
            <a:pPr defTabSz="812740">
              <a:lnSpc>
                <a:spcPct val="90000"/>
              </a:lnSpc>
              <a:defRPr/>
            </a:pPr>
            <a:r>
              <a:rPr lang="en-US" sz="1067" dirty="0">
                <a:solidFill>
                  <a:srgbClr val="FFFFFF"/>
                </a:solidFill>
                <a:latin typeface="Nokia Pure Text Light"/>
                <a:ea typeface="Nokia Pure Text Light" panose="020B0304040602060303" pitchFamily="34" charset="0"/>
              </a:rPr>
              <a:t>Video surveillance</a:t>
            </a:r>
          </a:p>
        </p:txBody>
      </p:sp>
      <p:sp>
        <p:nvSpPr>
          <p:cNvPr id="67" name="Rechteck 49">
            <a:extLst>
              <a:ext uri="{FF2B5EF4-FFF2-40B4-BE49-F238E27FC236}">
                <a16:creationId xmlns:a16="http://schemas.microsoft.com/office/drawing/2014/main" id="{079551F2-A63C-4C46-9049-EB2EC1ABC2A7}"/>
              </a:ext>
            </a:extLst>
          </p:cNvPr>
          <p:cNvSpPr/>
          <p:nvPr/>
        </p:nvSpPr>
        <p:spPr>
          <a:xfrm>
            <a:off x="1710136" y="4828142"/>
            <a:ext cx="1436113" cy="278393"/>
          </a:xfrm>
          <a:prstGeom prst="rect">
            <a:avLst/>
          </a:prstGeom>
          <a:noFill/>
          <a:ln w="9525">
            <a:noFill/>
          </a:ln>
        </p:spPr>
        <p:txBody>
          <a:bodyPr wrap="square" lIns="64000" tIns="64000" rIns="64000" bIns="64000">
            <a:spAutoFit/>
          </a:bodyPr>
          <a:lstStyle/>
          <a:p>
            <a:pPr algn="ctr" defTabSz="81274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67" dirty="0">
                <a:solidFill>
                  <a:srgbClr val="001135"/>
                </a:solidFill>
                <a:latin typeface="Nokia Pure Headline" panose="020B0504040602060303" pitchFamily="34" charset="0"/>
              </a:rPr>
              <a:t>Public Safety</a:t>
            </a:r>
            <a:endParaRPr lang="en-GB" sz="1067" dirty="0">
              <a:solidFill>
                <a:srgbClr val="001135"/>
              </a:solidFill>
              <a:latin typeface="Nokia Pure Headline" panose="020B0504040602060303" pitchFamily="34" charset="0"/>
            </a:endParaRPr>
          </a:p>
        </p:txBody>
      </p:sp>
      <p:sp>
        <p:nvSpPr>
          <p:cNvPr id="97" name="Rechteck 165">
            <a:extLst>
              <a:ext uri="{FF2B5EF4-FFF2-40B4-BE49-F238E27FC236}">
                <a16:creationId xmlns:a16="http://schemas.microsoft.com/office/drawing/2014/main" id="{8347467A-F3B8-4EAF-AA51-042FA93AF433}"/>
              </a:ext>
            </a:extLst>
          </p:cNvPr>
          <p:cNvSpPr/>
          <p:nvPr/>
        </p:nvSpPr>
        <p:spPr>
          <a:xfrm>
            <a:off x="1651277" y="3997829"/>
            <a:ext cx="1523353" cy="235112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9525">
            <a:noFill/>
          </a:ln>
        </p:spPr>
        <p:txBody>
          <a:bodyPr wrap="none" lIns="256000" tIns="0" rIns="64000" bIns="0" anchor="ctr">
            <a:noAutofit/>
          </a:bodyPr>
          <a:lstStyle/>
          <a:p>
            <a:pPr defTabSz="81274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67" dirty="0">
                <a:solidFill>
                  <a:srgbClr val="FFFFFF"/>
                </a:solidFill>
                <a:latin typeface="Nokia Pure Text Light"/>
                <a:ea typeface="Nokia Pure Text Light" panose="020B0304040602060303" pitchFamily="34" charset="0"/>
              </a:rPr>
              <a:t>Automated driving</a:t>
            </a:r>
            <a:endParaRPr lang="en-GB" sz="1067" dirty="0">
              <a:solidFill>
                <a:srgbClr val="FFFFFF"/>
              </a:solidFill>
              <a:latin typeface="Nokia Pure Text Light"/>
              <a:ea typeface="Nokia Pure Text Light" panose="020B0304040602060303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A233D8C-2AEA-CB45-863D-E3B94209A2CF}"/>
              </a:ext>
            </a:extLst>
          </p:cNvPr>
          <p:cNvGrpSpPr/>
          <p:nvPr/>
        </p:nvGrpSpPr>
        <p:grpSpPr>
          <a:xfrm>
            <a:off x="775621" y="2534449"/>
            <a:ext cx="982915" cy="982913"/>
            <a:chOff x="602380" y="1900836"/>
            <a:chExt cx="737186" cy="737185"/>
          </a:xfrm>
        </p:grpSpPr>
        <p:sp>
          <p:nvSpPr>
            <p:cNvPr id="53" name="Ellipse 85">
              <a:extLst>
                <a:ext uri="{FF2B5EF4-FFF2-40B4-BE49-F238E27FC236}">
                  <a16:creationId xmlns:a16="http://schemas.microsoft.com/office/drawing/2014/main" id="{035A4A23-9B36-4363-A8C2-84B45A9D5640}"/>
                </a:ext>
              </a:extLst>
            </p:cNvPr>
            <p:cNvSpPr/>
            <p:nvPr/>
          </p:nvSpPr>
          <p:spPr>
            <a:xfrm>
              <a:off x="602380" y="1900836"/>
              <a:ext cx="737186" cy="73718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8000" tIns="128000" rIns="128000" bIns="12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1625519">
                <a:defRPr/>
              </a:pPr>
              <a:endParaRPr lang="en-GB" sz="1067" dirty="0">
                <a:solidFill>
                  <a:srgbClr val="FFFFFF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endParaRPr>
            </a:p>
          </p:txBody>
        </p:sp>
        <p:grpSp>
          <p:nvGrpSpPr>
            <p:cNvPr id="54" name="Group 129">
              <a:extLst>
                <a:ext uri="{FF2B5EF4-FFF2-40B4-BE49-F238E27FC236}">
                  <a16:creationId xmlns:a16="http://schemas.microsoft.com/office/drawing/2014/main" id="{1D5D3A53-AC7F-4027-A422-2B7A929878BF}"/>
                </a:ext>
              </a:extLst>
            </p:cNvPr>
            <p:cNvGrpSpPr/>
            <p:nvPr/>
          </p:nvGrpSpPr>
          <p:grpSpPr>
            <a:xfrm>
              <a:off x="721950" y="2039539"/>
              <a:ext cx="498043" cy="350111"/>
              <a:chOff x="741534" y="3115261"/>
              <a:chExt cx="980980" cy="679802"/>
            </a:xfrm>
          </p:grpSpPr>
          <p:grpSp>
            <p:nvGrpSpPr>
              <p:cNvPr id="55" name="Group 56">
                <a:extLst>
                  <a:ext uri="{FF2B5EF4-FFF2-40B4-BE49-F238E27FC236}">
                    <a16:creationId xmlns:a16="http://schemas.microsoft.com/office/drawing/2014/main" id="{C2D713F8-4971-48A2-B8F8-73BC7E544EA4}"/>
                  </a:ext>
                </a:extLst>
              </p:cNvPr>
              <p:cNvGrpSpPr/>
              <p:nvPr/>
            </p:nvGrpSpPr>
            <p:grpSpPr>
              <a:xfrm rot="300643">
                <a:off x="1210737" y="3115261"/>
                <a:ext cx="432839" cy="373173"/>
                <a:chOff x="4438166" y="5171946"/>
                <a:chExt cx="315886" cy="266829"/>
              </a:xfrm>
            </p:grpSpPr>
            <p:sp>
              <p:nvSpPr>
                <p:cNvPr id="62" name="Arc 137">
                  <a:extLst>
                    <a:ext uri="{FF2B5EF4-FFF2-40B4-BE49-F238E27FC236}">
                      <a16:creationId xmlns:a16="http://schemas.microsoft.com/office/drawing/2014/main" id="{1DFA0E76-B79B-4DC1-8A62-ED13104B717B}"/>
                    </a:ext>
                  </a:extLst>
                </p:cNvPr>
                <p:cNvSpPr/>
                <p:nvPr/>
              </p:nvSpPr>
              <p:spPr>
                <a:xfrm>
                  <a:off x="4482251" y="5254954"/>
                  <a:ext cx="184999" cy="183821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2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 defTabSz="1625519">
                    <a:defRPr/>
                  </a:pPr>
                  <a:endParaRPr lang="de-DE" sz="1400" kern="0" dirty="0">
                    <a:solidFill>
                      <a:srgbClr val="124191"/>
                    </a:solidFill>
                    <a:latin typeface="Nokia Pure Text Light"/>
                    <a:ea typeface="Nokia Pure Text Light" panose="020B0304040602060303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3" name="Arc 138">
                  <a:extLst>
                    <a:ext uri="{FF2B5EF4-FFF2-40B4-BE49-F238E27FC236}">
                      <a16:creationId xmlns:a16="http://schemas.microsoft.com/office/drawing/2014/main" id="{AC1802B8-BEF2-487F-9B52-FE89757E2928}"/>
                    </a:ext>
                  </a:extLst>
                </p:cNvPr>
                <p:cNvSpPr/>
                <p:nvPr/>
              </p:nvSpPr>
              <p:spPr>
                <a:xfrm>
                  <a:off x="4440871" y="5215257"/>
                  <a:ext cx="267667" cy="215242"/>
                </a:xfrm>
                <a:prstGeom prst="arc">
                  <a:avLst>
                    <a:gd name="adj1" fmla="val 16449282"/>
                    <a:gd name="adj2" fmla="val 104120"/>
                  </a:avLst>
                </a:prstGeom>
                <a:noFill/>
                <a:ln w="9525" cap="flat" cmpd="sng" algn="ctr">
                  <a:solidFill>
                    <a:schemeClr val="tx2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 defTabSz="1625519">
                    <a:defRPr/>
                  </a:pPr>
                  <a:endParaRPr lang="de-DE" sz="1400" kern="0" dirty="0">
                    <a:solidFill>
                      <a:srgbClr val="124191"/>
                    </a:solidFill>
                    <a:latin typeface="Nokia Pure Text Light"/>
                    <a:ea typeface="Nokia Pure Text Light" panose="020B0304040602060303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4" name="Arc 139">
                  <a:extLst>
                    <a:ext uri="{FF2B5EF4-FFF2-40B4-BE49-F238E27FC236}">
                      <a16:creationId xmlns:a16="http://schemas.microsoft.com/office/drawing/2014/main" id="{716E37D4-6661-460D-BBF5-40B229214E81}"/>
                    </a:ext>
                  </a:extLst>
                </p:cNvPr>
                <p:cNvSpPr/>
                <p:nvPr/>
              </p:nvSpPr>
              <p:spPr>
                <a:xfrm>
                  <a:off x="4485683" y="5291935"/>
                  <a:ext cx="148381" cy="146134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2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 defTabSz="1625519">
                    <a:defRPr/>
                  </a:pPr>
                  <a:endParaRPr lang="de-DE" sz="1400" kern="0" dirty="0">
                    <a:solidFill>
                      <a:srgbClr val="124191"/>
                    </a:solidFill>
                    <a:latin typeface="Nokia Pure Text Light"/>
                    <a:ea typeface="Nokia Pure Text Light" panose="020B0304040602060303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5" name="Arc 140">
                  <a:extLst>
                    <a:ext uri="{FF2B5EF4-FFF2-40B4-BE49-F238E27FC236}">
                      <a16:creationId xmlns:a16="http://schemas.microsoft.com/office/drawing/2014/main" id="{19018EFE-90B3-4D80-9A06-320EDEEF3697}"/>
                    </a:ext>
                  </a:extLst>
                </p:cNvPr>
                <p:cNvSpPr/>
                <p:nvPr/>
              </p:nvSpPr>
              <p:spPr>
                <a:xfrm>
                  <a:off x="4438166" y="5171946"/>
                  <a:ext cx="315886" cy="255519"/>
                </a:xfrm>
                <a:prstGeom prst="arc">
                  <a:avLst>
                    <a:gd name="adj1" fmla="val 16449282"/>
                    <a:gd name="adj2" fmla="val 104120"/>
                  </a:avLst>
                </a:prstGeom>
                <a:noFill/>
                <a:ln w="9525" cap="flat" cmpd="sng" algn="ctr">
                  <a:solidFill>
                    <a:schemeClr val="tx2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 defTabSz="1625519">
                    <a:defRPr/>
                  </a:pPr>
                  <a:endParaRPr lang="de-DE" sz="1400" kern="0" dirty="0">
                    <a:solidFill>
                      <a:srgbClr val="124191"/>
                    </a:solidFill>
                    <a:latin typeface="Nokia Pure Text Light"/>
                    <a:ea typeface="Nokia Pure Text Light" panose="020B0304040602060303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56" name="Group 131">
                <a:extLst>
                  <a:ext uri="{FF2B5EF4-FFF2-40B4-BE49-F238E27FC236}">
                    <a16:creationId xmlns:a16="http://schemas.microsoft.com/office/drawing/2014/main" id="{3B3DDAE0-CB46-4F7E-9B57-44478708572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741534" y="3341340"/>
                <a:ext cx="980980" cy="453723"/>
                <a:chOff x="2564" y="1475"/>
                <a:chExt cx="627" cy="290"/>
              </a:xfrm>
            </p:grpSpPr>
            <p:sp>
              <p:nvSpPr>
                <p:cNvPr id="57" name="Freeform 274">
                  <a:extLst>
                    <a:ext uri="{FF2B5EF4-FFF2-40B4-BE49-F238E27FC236}">
                      <a16:creationId xmlns:a16="http://schemas.microsoft.com/office/drawing/2014/main" id="{84FEA54C-6459-42A7-830A-47DF91D8D7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4" y="1475"/>
                  <a:ext cx="627" cy="246"/>
                </a:xfrm>
                <a:custGeom>
                  <a:avLst/>
                  <a:gdLst>
                    <a:gd name="T0" fmla="*/ 0 w 128"/>
                    <a:gd name="T1" fmla="*/ 25 h 50"/>
                    <a:gd name="T2" fmla="*/ 8 w 128"/>
                    <a:gd name="T3" fmla="*/ 14 h 50"/>
                    <a:gd name="T4" fmla="*/ 33 w 128"/>
                    <a:gd name="T5" fmla="*/ 0 h 50"/>
                    <a:gd name="T6" fmla="*/ 80 w 128"/>
                    <a:gd name="T7" fmla="*/ 0 h 50"/>
                    <a:gd name="T8" fmla="*/ 96 w 128"/>
                    <a:gd name="T9" fmla="*/ 25 h 50"/>
                    <a:gd name="T10" fmla="*/ 128 w 128"/>
                    <a:gd name="T11" fmla="*/ 25 h 50"/>
                    <a:gd name="T12" fmla="*/ 128 w 128"/>
                    <a:gd name="T13" fmla="*/ 50 h 50"/>
                    <a:gd name="T14" fmla="*/ 0 w 128"/>
                    <a:gd name="T15" fmla="*/ 50 h 50"/>
                    <a:gd name="T16" fmla="*/ 0 w 128"/>
                    <a:gd name="T17" fmla="*/ 25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8" h="50">
                      <a:moveTo>
                        <a:pt x="0" y="25"/>
                      </a:move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13" y="5"/>
                        <a:pt x="23" y="0"/>
                        <a:pt x="33" y="0"/>
                      </a:cubicBez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96" y="25"/>
                        <a:pt x="96" y="25"/>
                        <a:pt x="96" y="25"/>
                      </a:cubicBezTo>
                      <a:cubicBezTo>
                        <a:pt x="128" y="25"/>
                        <a:pt x="128" y="25"/>
                        <a:pt x="128" y="25"/>
                      </a:cubicBezTo>
                      <a:cubicBezTo>
                        <a:pt x="128" y="50"/>
                        <a:pt x="128" y="50"/>
                        <a:pt x="128" y="50"/>
                      </a:cubicBezTo>
                      <a:cubicBezTo>
                        <a:pt x="0" y="50"/>
                        <a:pt x="0" y="50"/>
                        <a:pt x="0" y="50"/>
                      </a:cubicBezTo>
                      <a:lnTo>
                        <a:pt x="0" y="2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625519">
                    <a:defRPr/>
                  </a:pPr>
                  <a:endParaRPr lang="en-US" sz="1400" kern="0" dirty="0">
                    <a:solidFill>
                      <a:srgbClr val="124191"/>
                    </a:solidFill>
                    <a:latin typeface="Nokia Pure Text Light"/>
                    <a:ea typeface="Nokia Pure Text Light" panose="020B0304040602060303" pitchFamily="34" charset="0"/>
                  </a:endParaRPr>
                </a:p>
              </p:txBody>
            </p:sp>
            <p:sp>
              <p:nvSpPr>
                <p:cNvPr id="58" name="Oval 133">
                  <a:extLst>
                    <a:ext uri="{FF2B5EF4-FFF2-40B4-BE49-F238E27FC236}">
                      <a16:creationId xmlns:a16="http://schemas.microsoft.com/office/drawing/2014/main" id="{82D6A3AF-6471-4F15-A96D-9C3198CC12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28" y="1662"/>
                  <a:ext cx="103" cy="10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625519">
                    <a:defRPr/>
                  </a:pPr>
                  <a:endParaRPr lang="en-US" sz="1400" kern="0" dirty="0">
                    <a:solidFill>
                      <a:srgbClr val="124191"/>
                    </a:solidFill>
                    <a:latin typeface="Nokia Pure Text Light"/>
                    <a:ea typeface="Nokia Pure Text Light" panose="020B0304040602060303" pitchFamily="34" charset="0"/>
                  </a:endParaRPr>
                </a:p>
              </p:txBody>
            </p:sp>
            <p:sp>
              <p:nvSpPr>
                <p:cNvPr id="59" name="Oval 134">
                  <a:extLst>
                    <a:ext uri="{FF2B5EF4-FFF2-40B4-BE49-F238E27FC236}">
                      <a16:creationId xmlns:a16="http://schemas.microsoft.com/office/drawing/2014/main" id="{B7151622-C5E0-4F9C-A7AB-33F4A8181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28" y="1662"/>
                  <a:ext cx="103" cy="103"/>
                </a:xfrm>
                <a:prstGeom prst="ellipse">
                  <a:avLst/>
                </a:prstGeom>
                <a:solidFill>
                  <a:srgbClr val="E5E9ED"/>
                </a:solidFill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  <a:extLst/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625519">
                    <a:defRPr/>
                  </a:pPr>
                  <a:endParaRPr lang="en-US" sz="1400" kern="0" dirty="0">
                    <a:solidFill>
                      <a:srgbClr val="124191"/>
                    </a:solidFill>
                    <a:latin typeface="Nokia Pure Text Light"/>
                    <a:ea typeface="Nokia Pure Text Light" panose="020B0304040602060303" pitchFamily="34" charset="0"/>
                  </a:endParaRPr>
                </a:p>
              </p:txBody>
            </p:sp>
            <p:sp>
              <p:nvSpPr>
                <p:cNvPr id="60" name="Oval 135">
                  <a:extLst>
                    <a:ext uri="{FF2B5EF4-FFF2-40B4-BE49-F238E27FC236}">
                      <a16:creationId xmlns:a16="http://schemas.microsoft.com/office/drawing/2014/main" id="{B357161B-372D-4B5E-9F96-780DB3E359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10" y="1662"/>
                  <a:ext cx="103" cy="103"/>
                </a:xfrm>
                <a:prstGeom prst="ellipse">
                  <a:avLst/>
                </a:prstGeom>
                <a:solidFill>
                  <a:srgbClr val="E5E9ED"/>
                </a:solidFill>
                <a:ln w="9525">
                  <a:solidFill>
                    <a:schemeClr val="tx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625519">
                    <a:defRPr/>
                  </a:pPr>
                  <a:endParaRPr lang="en-US" sz="1400" kern="0" dirty="0">
                    <a:solidFill>
                      <a:srgbClr val="124191"/>
                    </a:solidFill>
                    <a:latin typeface="Nokia Pure Text Light"/>
                    <a:ea typeface="Nokia Pure Text Light" panose="020B0304040602060303" pitchFamily="34" charset="0"/>
                  </a:endParaRPr>
                </a:p>
              </p:txBody>
            </p:sp>
            <p:sp>
              <p:nvSpPr>
                <p:cNvPr id="61" name="Oval 136">
                  <a:extLst>
                    <a:ext uri="{FF2B5EF4-FFF2-40B4-BE49-F238E27FC236}">
                      <a16:creationId xmlns:a16="http://schemas.microsoft.com/office/drawing/2014/main" id="{F9738A47-2CBD-4D70-B28D-FF513A4E2C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10" y="1662"/>
                  <a:ext cx="103" cy="103"/>
                </a:xfrm>
                <a:prstGeom prst="ellipse">
                  <a:avLst/>
                </a:prstGeom>
                <a:noFill/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625519">
                    <a:defRPr/>
                  </a:pPr>
                  <a:endParaRPr lang="en-US" sz="1400" kern="0" dirty="0">
                    <a:solidFill>
                      <a:srgbClr val="124191"/>
                    </a:solidFill>
                    <a:latin typeface="Nokia Pure Text Light"/>
                    <a:ea typeface="Nokia Pure Text Light" panose="020B0304040602060303" pitchFamily="34" charset="0"/>
                  </a:endParaRPr>
                </a:p>
              </p:txBody>
            </p:sp>
          </p:grp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2BFEC8-F4E4-394D-8AEF-7473FF172DD6}"/>
              </a:ext>
            </a:extLst>
          </p:cNvPr>
          <p:cNvGrpSpPr/>
          <p:nvPr/>
        </p:nvGrpSpPr>
        <p:grpSpPr>
          <a:xfrm>
            <a:off x="773539" y="3627958"/>
            <a:ext cx="982915" cy="982913"/>
            <a:chOff x="600818" y="2720968"/>
            <a:chExt cx="737186" cy="737185"/>
          </a:xfrm>
        </p:grpSpPr>
        <p:sp>
          <p:nvSpPr>
            <p:cNvPr id="84" name="Ellipse 85">
              <a:extLst>
                <a:ext uri="{FF2B5EF4-FFF2-40B4-BE49-F238E27FC236}">
                  <a16:creationId xmlns:a16="http://schemas.microsoft.com/office/drawing/2014/main" id="{D5E5567D-5895-4B1C-8358-5FFDD8F6F527}"/>
                </a:ext>
              </a:extLst>
            </p:cNvPr>
            <p:cNvSpPr/>
            <p:nvPr/>
          </p:nvSpPr>
          <p:spPr>
            <a:xfrm>
              <a:off x="600818" y="2720968"/>
              <a:ext cx="737186" cy="73718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8000" tIns="128000" rIns="128000" bIns="12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1625519">
                <a:defRPr/>
              </a:pPr>
              <a:endParaRPr lang="en-GB" sz="1067" dirty="0">
                <a:solidFill>
                  <a:srgbClr val="FFFFFF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endParaRPr>
            </a:p>
          </p:txBody>
        </p:sp>
        <p:grpSp>
          <p:nvGrpSpPr>
            <p:cNvPr id="85" name="Group 129">
              <a:extLst>
                <a:ext uri="{FF2B5EF4-FFF2-40B4-BE49-F238E27FC236}">
                  <a16:creationId xmlns:a16="http://schemas.microsoft.com/office/drawing/2014/main" id="{EA098F4C-8C1D-4684-AD69-865BF6B2F13D}"/>
                </a:ext>
              </a:extLst>
            </p:cNvPr>
            <p:cNvGrpSpPr/>
            <p:nvPr/>
          </p:nvGrpSpPr>
          <p:grpSpPr>
            <a:xfrm>
              <a:off x="720389" y="2859671"/>
              <a:ext cx="498043" cy="350111"/>
              <a:chOff x="741534" y="3115261"/>
              <a:chExt cx="980980" cy="679802"/>
            </a:xfrm>
          </p:grpSpPr>
          <p:grpSp>
            <p:nvGrpSpPr>
              <p:cNvPr id="86" name="Group 56">
                <a:extLst>
                  <a:ext uri="{FF2B5EF4-FFF2-40B4-BE49-F238E27FC236}">
                    <a16:creationId xmlns:a16="http://schemas.microsoft.com/office/drawing/2014/main" id="{F3EC1753-79CB-4C14-B9B6-8AE5A8AD89ED}"/>
                  </a:ext>
                </a:extLst>
              </p:cNvPr>
              <p:cNvGrpSpPr/>
              <p:nvPr/>
            </p:nvGrpSpPr>
            <p:grpSpPr>
              <a:xfrm rot="300643">
                <a:off x="1210737" y="3115261"/>
                <a:ext cx="432839" cy="373173"/>
                <a:chOff x="4438166" y="5171946"/>
                <a:chExt cx="315886" cy="266829"/>
              </a:xfrm>
            </p:grpSpPr>
            <p:sp>
              <p:nvSpPr>
                <p:cNvPr id="93" name="Arc 137">
                  <a:extLst>
                    <a:ext uri="{FF2B5EF4-FFF2-40B4-BE49-F238E27FC236}">
                      <a16:creationId xmlns:a16="http://schemas.microsoft.com/office/drawing/2014/main" id="{61D97273-6192-4AA9-85C7-6A487F9FE67D}"/>
                    </a:ext>
                  </a:extLst>
                </p:cNvPr>
                <p:cNvSpPr/>
                <p:nvPr/>
              </p:nvSpPr>
              <p:spPr>
                <a:xfrm>
                  <a:off x="4482251" y="5254954"/>
                  <a:ext cx="184999" cy="183821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2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 defTabSz="1625519">
                    <a:defRPr/>
                  </a:pPr>
                  <a:endParaRPr lang="de-DE" sz="1400" kern="0" dirty="0">
                    <a:solidFill>
                      <a:srgbClr val="124191"/>
                    </a:solidFill>
                    <a:latin typeface="Nokia Pure Text Light"/>
                    <a:ea typeface="Nokia Pure Text Light" panose="020B0304040602060303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4" name="Arc 138">
                  <a:extLst>
                    <a:ext uri="{FF2B5EF4-FFF2-40B4-BE49-F238E27FC236}">
                      <a16:creationId xmlns:a16="http://schemas.microsoft.com/office/drawing/2014/main" id="{D991CFA7-85DD-4B66-8664-13A9B3345D67}"/>
                    </a:ext>
                  </a:extLst>
                </p:cNvPr>
                <p:cNvSpPr/>
                <p:nvPr/>
              </p:nvSpPr>
              <p:spPr>
                <a:xfrm>
                  <a:off x="4440871" y="5215257"/>
                  <a:ext cx="267667" cy="215242"/>
                </a:xfrm>
                <a:prstGeom prst="arc">
                  <a:avLst>
                    <a:gd name="adj1" fmla="val 16449282"/>
                    <a:gd name="adj2" fmla="val 104120"/>
                  </a:avLst>
                </a:prstGeom>
                <a:noFill/>
                <a:ln w="9525" cap="flat" cmpd="sng" algn="ctr">
                  <a:solidFill>
                    <a:schemeClr val="tx2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 defTabSz="1625519">
                    <a:defRPr/>
                  </a:pPr>
                  <a:endParaRPr lang="de-DE" sz="1400" kern="0" dirty="0">
                    <a:solidFill>
                      <a:srgbClr val="124191"/>
                    </a:solidFill>
                    <a:latin typeface="Nokia Pure Text Light"/>
                    <a:ea typeface="Nokia Pure Text Light" panose="020B0304040602060303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5" name="Arc 139">
                  <a:extLst>
                    <a:ext uri="{FF2B5EF4-FFF2-40B4-BE49-F238E27FC236}">
                      <a16:creationId xmlns:a16="http://schemas.microsoft.com/office/drawing/2014/main" id="{B4BF9D8C-8D73-4F28-83F7-8CF350AA93C9}"/>
                    </a:ext>
                  </a:extLst>
                </p:cNvPr>
                <p:cNvSpPr/>
                <p:nvPr/>
              </p:nvSpPr>
              <p:spPr>
                <a:xfrm>
                  <a:off x="4485683" y="5291935"/>
                  <a:ext cx="148381" cy="146134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2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 defTabSz="1625519">
                    <a:defRPr/>
                  </a:pPr>
                  <a:endParaRPr lang="de-DE" sz="1400" kern="0" dirty="0">
                    <a:solidFill>
                      <a:srgbClr val="124191"/>
                    </a:solidFill>
                    <a:latin typeface="Nokia Pure Text Light"/>
                    <a:ea typeface="Nokia Pure Text Light" panose="020B0304040602060303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6" name="Arc 140">
                  <a:extLst>
                    <a:ext uri="{FF2B5EF4-FFF2-40B4-BE49-F238E27FC236}">
                      <a16:creationId xmlns:a16="http://schemas.microsoft.com/office/drawing/2014/main" id="{8965886C-EA59-4088-AFEB-BFAB15AD77F9}"/>
                    </a:ext>
                  </a:extLst>
                </p:cNvPr>
                <p:cNvSpPr/>
                <p:nvPr/>
              </p:nvSpPr>
              <p:spPr>
                <a:xfrm>
                  <a:off x="4438166" y="5171946"/>
                  <a:ext cx="315886" cy="255519"/>
                </a:xfrm>
                <a:prstGeom prst="arc">
                  <a:avLst>
                    <a:gd name="adj1" fmla="val 16449282"/>
                    <a:gd name="adj2" fmla="val 104120"/>
                  </a:avLst>
                </a:prstGeom>
                <a:noFill/>
                <a:ln w="9525" cap="flat" cmpd="sng" algn="ctr">
                  <a:solidFill>
                    <a:schemeClr val="tx2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 defTabSz="1625519">
                    <a:defRPr/>
                  </a:pPr>
                  <a:endParaRPr lang="de-DE" sz="1400" kern="0" dirty="0">
                    <a:solidFill>
                      <a:srgbClr val="124191"/>
                    </a:solidFill>
                    <a:latin typeface="Nokia Pure Text Light"/>
                    <a:ea typeface="Nokia Pure Text Light" panose="020B0304040602060303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7" name="Group 131">
                <a:extLst>
                  <a:ext uri="{FF2B5EF4-FFF2-40B4-BE49-F238E27FC236}">
                    <a16:creationId xmlns:a16="http://schemas.microsoft.com/office/drawing/2014/main" id="{4855AFE0-F509-4D67-A0EA-C0E1F3992C15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741534" y="3341340"/>
                <a:ext cx="980980" cy="453723"/>
                <a:chOff x="2564" y="1475"/>
                <a:chExt cx="627" cy="290"/>
              </a:xfrm>
            </p:grpSpPr>
            <p:sp>
              <p:nvSpPr>
                <p:cNvPr id="88" name="Freeform 274">
                  <a:extLst>
                    <a:ext uri="{FF2B5EF4-FFF2-40B4-BE49-F238E27FC236}">
                      <a16:creationId xmlns:a16="http://schemas.microsoft.com/office/drawing/2014/main" id="{39EC7E86-E3A2-406F-813D-9BD9EA5DE4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4" y="1475"/>
                  <a:ext cx="627" cy="246"/>
                </a:xfrm>
                <a:custGeom>
                  <a:avLst/>
                  <a:gdLst>
                    <a:gd name="T0" fmla="*/ 0 w 128"/>
                    <a:gd name="T1" fmla="*/ 25 h 50"/>
                    <a:gd name="T2" fmla="*/ 8 w 128"/>
                    <a:gd name="T3" fmla="*/ 14 h 50"/>
                    <a:gd name="T4" fmla="*/ 33 w 128"/>
                    <a:gd name="T5" fmla="*/ 0 h 50"/>
                    <a:gd name="T6" fmla="*/ 80 w 128"/>
                    <a:gd name="T7" fmla="*/ 0 h 50"/>
                    <a:gd name="T8" fmla="*/ 96 w 128"/>
                    <a:gd name="T9" fmla="*/ 25 h 50"/>
                    <a:gd name="T10" fmla="*/ 128 w 128"/>
                    <a:gd name="T11" fmla="*/ 25 h 50"/>
                    <a:gd name="T12" fmla="*/ 128 w 128"/>
                    <a:gd name="T13" fmla="*/ 50 h 50"/>
                    <a:gd name="T14" fmla="*/ 0 w 128"/>
                    <a:gd name="T15" fmla="*/ 50 h 50"/>
                    <a:gd name="T16" fmla="*/ 0 w 128"/>
                    <a:gd name="T17" fmla="*/ 25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8" h="50">
                      <a:moveTo>
                        <a:pt x="0" y="25"/>
                      </a:move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13" y="5"/>
                        <a:pt x="23" y="0"/>
                        <a:pt x="33" y="0"/>
                      </a:cubicBez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96" y="25"/>
                        <a:pt x="96" y="25"/>
                        <a:pt x="96" y="25"/>
                      </a:cubicBezTo>
                      <a:cubicBezTo>
                        <a:pt x="128" y="25"/>
                        <a:pt x="128" y="25"/>
                        <a:pt x="128" y="25"/>
                      </a:cubicBezTo>
                      <a:cubicBezTo>
                        <a:pt x="128" y="50"/>
                        <a:pt x="128" y="50"/>
                        <a:pt x="128" y="50"/>
                      </a:cubicBezTo>
                      <a:cubicBezTo>
                        <a:pt x="0" y="50"/>
                        <a:pt x="0" y="50"/>
                        <a:pt x="0" y="50"/>
                      </a:cubicBezTo>
                      <a:lnTo>
                        <a:pt x="0" y="2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625519">
                    <a:defRPr/>
                  </a:pPr>
                  <a:endParaRPr lang="en-US" sz="1400" kern="0" dirty="0">
                    <a:solidFill>
                      <a:srgbClr val="124191"/>
                    </a:solidFill>
                    <a:latin typeface="Nokia Pure Text Light"/>
                    <a:ea typeface="Nokia Pure Text Light" panose="020B0304040602060303" pitchFamily="34" charset="0"/>
                  </a:endParaRPr>
                </a:p>
              </p:txBody>
            </p:sp>
            <p:sp>
              <p:nvSpPr>
                <p:cNvPr id="89" name="Oval 133">
                  <a:extLst>
                    <a:ext uri="{FF2B5EF4-FFF2-40B4-BE49-F238E27FC236}">
                      <a16:creationId xmlns:a16="http://schemas.microsoft.com/office/drawing/2014/main" id="{5812182B-9969-4252-8DD6-E0E3FDD6DB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28" y="1662"/>
                  <a:ext cx="103" cy="10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625519">
                    <a:defRPr/>
                  </a:pPr>
                  <a:endParaRPr lang="en-US" sz="1400" kern="0" dirty="0">
                    <a:solidFill>
                      <a:srgbClr val="124191"/>
                    </a:solidFill>
                    <a:latin typeface="Nokia Pure Text Light"/>
                    <a:ea typeface="Nokia Pure Text Light" panose="020B0304040602060303" pitchFamily="34" charset="0"/>
                  </a:endParaRPr>
                </a:p>
              </p:txBody>
            </p:sp>
            <p:sp>
              <p:nvSpPr>
                <p:cNvPr id="90" name="Oval 134">
                  <a:extLst>
                    <a:ext uri="{FF2B5EF4-FFF2-40B4-BE49-F238E27FC236}">
                      <a16:creationId xmlns:a16="http://schemas.microsoft.com/office/drawing/2014/main" id="{E2F1A060-E27D-4E1D-BF7F-0234DBDB63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28" y="1662"/>
                  <a:ext cx="103" cy="103"/>
                </a:xfrm>
                <a:prstGeom prst="ellipse">
                  <a:avLst/>
                </a:prstGeom>
                <a:solidFill>
                  <a:srgbClr val="E5E9ED"/>
                </a:solidFill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  <a:extLst/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625519">
                    <a:defRPr/>
                  </a:pPr>
                  <a:endParaRPr lang="en-US" sz="1400" kern="0" dirty="0">
                    <a:solidFill>
                      <a:srgbClr val="124191"/>
                    </a:solidFill>
                    <a:latin typeface="Nokia Pure Text Light"/>
                    <a:ea typeface="Nokia Pure Text Light" panose="020B0304040602060303" pitchFamily="34" charset="0"/>
                  </a:endParaRPr>
                </a:p>
              </p:txBody>
            </p:sp>
            <p:sp>
              <p:nvSpPr>
                <p:cNvPr id="91" name="Oval 135">
                  <a:extLst>
                    <a:ext uri="{FF2B5EF4-FFF2-40B4-BE49-F238E27FC236}">
                      <a16:creationId xmlns:a16="http://schemas.microsoft.com/office/drawing/2014/main" id="{49B2F03A-AF74-4B18-94E2-506096597B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10" y="1662"/>
                  <a:ext cx="103" cy="103"/>
                </a:xfrm>
                <a:prstGeom prst="ellipse">
                  <a:avLst/>
                </a:prstGeom>
                <a:solidFill>
                  <a:srgbClr val="E5E9ED"/>
                </a:solidFill>
                <a:ln w="9525">
                  <a:solidFill>
                    <a:schemeClr val="tx2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625519">
                    <a:defRPr/>
                  </a:pPr>
                  <a:endParaRPr lang="en-US" sz="1400" kern="0" dirty="0">
                    <a:solidFill>
                      <a:srgbClr val="124191"/>
                    </a:solidFill>
                    <a:latin typeface="Nokia Pure Text Light"/>
                    <a:ea typeface="Nokia Pure Text Light" panose="020B0304040602060303" pitchFamily="34" charset="0"/>
                  </a:endParaRPr>
                </a:p>
              </p:txBody>
            </p:sp>
            <p:sp>
              <p:nvSpPr>
                <p:cNvPr id="92" name="Oval 136">
                  <a:extLst>
                    <a:ext uri="{FF2B5EF4-FFF2-40B4-BE49-F238E27FC236}">
                      <a16:creationId xmlns:a16="http://schemas.microsoft.com/office/drawing/2014/main" id="{8BCDE874-C793-4487-834E-D225658F4B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10" y="1662"/>
                  <a:ext cx="103" cy="103"/>
                </a:xfrm>
                <a:prstGeom prst="ellipse">
                  <a:avLst/>
                </a:prstGeom>
                <a:noFill/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62560" tIns="81280" rIns="162560" bIns="81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625519">
                    <a:defRPr/>
                  </a:pPr>
                  <a:endParaRPr lang="en-US" sz="1400" kern="0" dirty="0">
                    <a:solidFill>
                      <a:srgbClr val="124191"/>
                    </a:solidFill>
                    <a:latin typeface="Nokia Pure Text Light"/>
                    <a:ea typeface="Nokia Pure Text Light" panose="020B0304040602060303" pitchFamily="34" charset="0"/>
                  </a:endParaRPr>
                </a:p>
              </p:txBody>
            </p:sp>
          </p:grp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067075-84DA-5640-8957-B850083EA8C6}"/>
              </a:ext>
            </a:extLst>
          </p:cNvPr>
          <p:cNvGrpSpPr/>
          <p:nvPr/>
        </p:nvGrpSpPr>
        <p:grpSpPr>
          <a:xfrm>
            <a:off x="773539" y="4722073"/>
            <a:ext cx="982915" cy="982913"/>
            <a:chOff x="600818" y="3541554"/>
            <a:chExt cx="737186" cy="737185"/>
          </a:xfrm>
        </p:grpSpPr>
        <p:sp>
          <p:nvSpPr>
            <p:cNvPr id="116" name="Ellipse 85">
              <a:extLst>
                <a:ext uri="{FF2B5EF4-FFF2-40B4-BE49-F238E27FC236}">
                  <a16:creationId xmlns:a16="http://schemas.microsoft.com/office/drawing/2014/main" id="{C1603431-E5FE-4B81-9576-B1B4096A9DCD}"/>
                </a:ext>
              </a:extLst>
            </p:cNvPr>
            <p:cNvSpPr/>
            <p:nvPr/>
          </p:nvSpPr>
          <p:spPr>
            <a:xfrm>
              <a:off x="600818" y="3541554"/>
              <a:ext cx="737186" cy="73718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8000" tIns="128000" rIns="128000" bIns="12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1625519">
                <a:defRPr/>
              </a:pPr>
              <a:endParaRPr lang="en-GB" sz="1067" dirty="0">
                <a:solidFill>
                  <a:srgbClr val="FFFFFF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endParaRPr>
            </a:p>
          </p:txBody>
        </p:sp>
        <p:grpSp>
          <p:nvGrpSpPr>
            <p:cNvPr id="68" name="Gruppieren 102">
              <a:extLst>
                <a:ext uri="{FF2B5EF4-FFF2-40B4-BE49-F238E27FC236}">
                  <a16:creationId xmlns:a16="http://schemas.microsoft.com/office/drawing/2014/main" id="{2A7AC4BF-601F-4D54-B663-56C79A97E5D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3424" y="3789383"/>
              <a:ext cx="431970" cy="268589"/>
              <a:chOff x="942975" y="1378868"/>
              <a:chExt cx="2090103" cy="1299571"/>
            </a:xfrm>
          </p:grpSpPr>
          <p:sp>
            <p:nvSpPr>
              <p:cNvPr id="69" name="Rechteck 103">
                <a:extLst>
                  <a:ext uri="{FF2B5EF4-FFF2-40B4-BE49-F238E27FC236}">
                    <a16:creationId xmlns:a16="http://schemas.microsoft.com/office/drawing/2014/main" id="{DEDA3F52-5D44-45E7-BCE0-2F833A3F6234}"/>
                  </a:ext>
                </a:extLst>
              </p:cNvPr>
              <p:cNvSpPr/>
              <p:nvPr/>
            </p:nvSpPr>
            <p:spPr>
              <a:xfrm rot="1572863">
                <a:off x="1114275" y="1378868"/>
                <a:ext cx="1498968" cy="9888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128000" tIns="128000" rIns="128000" bIns="128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625519">
                  <a:defRPr/>
                </a:pPr>
                <a:endParaRPr lang="en-GB" sz="1067" kern="0" dirty="0" err="1">
                  <a:solidFill>
                    <a:srgbClr val="FFFFFF"/>
                  </a:solidFill>
                  <a:latin typeface="Nokia Pure Text Light"/>
                  <a:ea typeface="Nokia Pure Text Light" panose="020B0304040602060303" pitchFamily="34" charset="0"/>
                </a:endParaRPr>
              </a:p>
            </p:txBody>
          </p:sp>
          <p:sp>
            <p:nvSpPr>
              <p:cNvPr id="70" name="Freihandform: Form 104">
                <a:extLst>
                  <a:ext uri="{FF2B5EF4-FFF2-40B4-BE49-F238E27FC236}">
                    <a16:creationId xmlns:a16="http://schemas.microsoft.com/office/drawing/2014/main" id="{C1D70DC4-0C39-43CC-83DA-B3C5549FDF13}"/>
                  </a:ext>
                </a:extLst>
              </p:cNvPr>
              <p:cNvSpPr/>
              <p:nvPr/>
            </p:nvSpPr>
            <p:spPr>
              <a:xfrm rot="1572863">
                <a:off x="2512814" y="1945164"/>
                <a:ext cx="520264" cy="733275"/>
              </a:xfrm>
              <a:custGeom>
                <a:avLst/>
                <a:gdLst>
                  <a:gd name="connsiteX0" fmla="*/ 0 w 520262"/>
                  <a:gd name="connsiteY0" fmla="*/ 179199 h 733274"/>
                  <a:gd name="connsiteX1" fmla="*/ 274778 w 520262"/>
                  <a:gd name="connsiteY1" fmla="*/ 179199 h 733274"/>
                  <a:gd name="connsiteX2" fmla="*/ 274778 w 520262"/>
                  <a:gd name="connsiteY2" fmla="*/ 180025 h 733274"/>
                  <a:gd name="connsiteX3" fmla="*/ 520262 w 520262"/>
                  <a:gd name="connsiteY3" fmla="*/ 0 h 733274"/>
                  <a:gd name="connsiteX4" fmla="*/ 520262 w 520262"/>
                  <a:gd name="connsiteY4" fmla="*/ 733274 h 733274"/>
                  <a:gd name="connsiteX5" fmla="*/ 274778 w 520262"/>
                  <a:gd name="connsiteY5" fmla="*/ 553248 h 733274"/>
                  <a:gd name="connsiteX6" fmla="*/ 274778 w 520262"/>
                  <a:gd name="connsiteY6" fmla="*/ 557161 h 733274"/>
                  <a:gd name="connsiteX7" fmla="*/ 0 w 520262"/>
                  <a:gd name="connsiteY7" fmla="*/ 557161 h 733274"/>
                  <a:gd name="connsiteX0" fmla="*/ 0 w 520262"/>
                  <a:gd name="connsiteY0" fmla="*/ 179199 h 733274"/>
                  <a:gd name="connsiteX1" fmla="*/ 274778 w 520262"/>
                  <a:gd name="connsiteY1" fmla="*/ 179199 h 733274"/>
                  <a:gd name="connsiteX2" fmla="*/ 274778 w 520262"/>
                  <a:gd name="connsiteY2" fmla="*/ 180025 h 733274"/>
                  <a:gd name="connsiteX3" fmla="*/ 520262 w 520262"/>
                  <a:gd name="connsiteY3" fmla="*/ 0 h 733274"/>
                  <a:gd name="connsiteX4" fmla="*/ 520262 w 520262"/>
                  <a:gd name="connsiteY4" fmla="*/ 733274 h 733274"/>
                  <a:gd name="connsiteX5" fmla="*/ 274778 w 520262"/>
                  <a:gd name="connsiteY5" fmla="*/ 553248 h 733274"/>
                  <a:gd name="connsiteX6" fmla="*/ 0 w 520262"/>
                  <a:gd name="connsiteY6" fmla="*/ 557161 h 733274"/>
                  <a:gd name="connsiteX7" fmla="*/ 0 w 520262"/>
                  <a:gd name="connsiteY7" fmla="*/ 179199 h 733274"/>
                  <a:gd name="connsiteX0" fmla="*/ 0 w 520262"/>
                  <a:gd name="connsiteY0" fmla="*/ 179199 h 733274"/>
                  <a:gd name="connsiteX1" fmla="*/ 274778 w 520262"/>
                  <a:gd name="connsiteY1" fmla="*/ 179199 h 733274"/>
                  <a:gd name="connsiteX2" fmla="*/ 274778 w 520262"/>
                  <a:gd name="connsiteY2" fmla="*/ 180025 h 733274"/>
                  <a:gd name="connsiteX3" fmla="*/ 520262 w 520262"/>
                  <a:gd name="connsiteY3" fmla="*/ 0 h 733274"/>
                  <a:gd name="connsiteX4" fmla="*/ 520262 w 520262"/>
                  <a:gd name="connsiteY4" fmla="*/ 733274 h 733274"/>
                  <a:gd name="connsiteX5" fmla="*/ 268368 w 520262"/>
                  <a:gd name="connsiteY5" fmla="*/ 556403 h 733274"/>
                  <a:gd name="connsiteX6" fmla="*/ 0 w 520262"/>
                  <a:gd name="connsiteY6" fmla="*/ 557161 h 733274"/>
                  <a:gd name="connsiteX7" fmla="*/ 0 w 520262"/>
                  <a:gd name="connsiteY7" fmla="*/ 179199 h 733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0262" h="733274">
                    <a:moveTo>
                      <a:pt x="0" y="179199"/>
                    </a:moveTo>
                    <a:lnTo>
                      <a:pt x="274778" y="179199"/>
                    </a:lnTo>
                    <a:lnTo>
                      <a:pt x="274778" y="180025"/>
                    </a:lnTo>
                    <a:lnTo>
                      <a:pt x="520262" y="0"/>
                    </a:lnTo>
                    <a:lnTo>
                      <a:pt x="520262" y="733274"/>
                    </a:lnTo>
                    <a:lnTo>
                      <a:pt x="268368" y="556403"/>
                    </a:lnTo>
                    <a:lnTo>
                      <a:pt x="0" y="557161"/>
                    </a:lnTo>
                    <a:lnTo>
                      <a:pt x="0" y="179199"/>
                    </a:lnTo>
                    <a:close/>
                  </a:path>
                </a:pathLst>
              </a:custGeom>
              <a:noFill/>
              <a:ln w="9525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128000" tIns="128000" rIns="128000" bIns="128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625519">
                  <a:defRPr/>
                </a:pPr>
                <a:endParaRPr lang="en-GB" sz="1067" kern="0" dirty="0" err="1">
                  <a:solidFill>
                    <a:srgbClr val="FFFFFF"/>
                  </a:solidFill>
                  <a:latin typeface="Nokia Pure Text Light"/>
                  <a:ea typeface="Nokia Pure Text Light" panose="020B0304040602060303" pitchFamily="34" charset="0"/>
                </a:endParaRPr>
              </a:p>
            </p:txBody>
          </p:sp>
          <p:sp>
            <p:nvSpPr>
              <p:cNvPr id="71" name="Freihandform: Form 105">
                <a:extLst>
                  <a:ext uri="{FF2B5EF4-FFF2-40B4-BE49-F238E27FC236}">
                    <a16:creationId xmlns:a16="http://schemas.microsoft.com/office/drawing/2014/main" id="{2118477F-7D99-4BCE-BF48-F13B9F819319}"/>
                  </a:ext>
                </a:extLst>
              </p:cNvPr>
              <p:cNvSpPr/>
              <p:nvPr/>
            </p:nvSpPr>
            <p:spPr>
              <a:xfrm>
                <a:off x="942975" y="2319338"/>
                <a:ext cx="697708" cy="342899"/>
              </a:xfrm>
              <a:custGeom>
                <a:avLst/>
                <a:gdLst>
                  <a:gd name="connsiteX0" fmla="*/ 697706 w 697706"/>
                  <a:gd name="connsiteY0" fmla="*/ 0 h 342900"/>
                  <a:gd name="connsiteX1" fmla="*/ 538163 w 697706"/>
                  <a:gd name="connsiteY1" fmla="*/ 342900 h 342900"/>
                  <a:gd name="connsiteX2" fmla="*/ 0 w 697706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7706" h="342900">
                    <a:moveTo>
                      <a:pt x="697706" y="0"/>
                    </a:moveTo>
                    <a:lnTo>
                      <a:pt x="538163" y="342900"/>
                    </a:lnTo>
                    <a:lnTo>
                      <a:pt x="0" y="342900"/>
                    </a:lnTo>
                  </a:path>
                </a:pathLst>
              </a:custGeom>
              <a:noFill/>
              <a:ln w="9525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128000" tIns="128000" rIns="128000" bIns="128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625519">
                  <a:defRPr/>
                </a:pPr>
                <a:endParaRPr lang="en-GB" sz="1067" kern="0" dirty="0">
                  <a:solidFill>
                    <a:srgbClr val="FFFFFF"/>
                  </a:solidFill>
                  <a:latin typeface="Nokia Pure Text Light"/>
                  <a:ea typeface="Nokia Pure Text Light" panose="020B0304040602060303" pitchFamily="34" charset="0"/>
                </a:endParaRPr>
              </a:p>
            </p:txBody>
          </p:sp>
        </p:grp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7EE171C2-A113-403A-BCFA-CBBE0D53A619}"/>
              </a:ext>
            </a:extLst>
          </p:cNvPr>
          <p:cNvSpPr txBox="1"/>
          <p:nvPr/>
        </p:nvSpPr>
        <p:spPr>
          <a:xfrm>
            <a:off x="4444342" y="4709397"/>
            <a:ext cx="605053" cy="398996"/>
          </a:xfrm>
          <a:prstGeom prst="rect">
            <a:avLst/>
          </a:prstGeom>
          <a:noFill/>
        </p:spPr>
        <p:txBody>
          <a:bodyPr wrap="square" lIns="96000" tIns="96000" rIns="96000" bIns="96000" rtlCol="0">
            <a:spAutoFit/>
          </a:bodyPr>
          <a:lstStyle/>
          <a:p>
            <a:pPr algn="ctr">
              <a:tabLst>
                <a:tab pos="479976" algn="l"/>
              </a:tabLst>
            </a:pPr>
            <a:r>
              <a:rPr lang="en-US" sz="1333" dirty="0">
                <a:solidFill>
                  <a:schemeClr val="bg2"/>
                </a:solidFill>
              </a:rPr>
              <a:t>Edge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938523A-F39A-46D9-BBC7-BB1C2288208A}"/>
              </a:ext>
            </a:extLst>
          </p:cNvPr>
          <p:cNvSpPr txBox="1"/>
          <p:nvPr/>
        </p:nvSpPr>
        <p:spPr>
          <a:xfrm>
            <a:off x="6973407" y="4709397"/>
            <a:ext cx="605053" cy="398996"/>
          </a:xfrm>
          <a:prstGeom prst="rect">
            <a:avLst/>
          </a:prstGeom>
          <a:noFill/>
        </p:spPr>
        <p:txBody>
          <a:bodyPr wrap="square" lIns="96000" tIns="96000" rIns="96000" bIns="96000" rtlCol="0">
            <a:spAutoFit/>
          </a:bodyPr>
          <a:lstStyle/>
          <a:p>
            <a:pPr algn="ctr">
              <a:tabLst>
                <a:tab pos="479976" algn="l"/>
              </a:tabLst>
            </a:pPr>
            <a:r>
              <a:rPr lang="en-US" sz="1333" dirty="0">
                <a:solidFill>
                  <a:schemeClr val="bg2"/>
                </a:solidFill>
              </a:rPr>
              <a:t>Core</a:t>
            </a:r>
          </a:p>
        </p:txBody>
      </p:sp>
      <p:grpSp>
        <p:nvGrpSpPr>
          <p:cNvPr id="47" name="Gruppieren 21">
            <a:extLst>
              <a:ext uri="{FF2B5EF4-FFF2-40B4-BE49-F238E27FC236}">
                <a16:creationId xmlns:a16="http://schemas.microsoft.com/office/drawing/2014/main" id="{A9D7CA88-06AA-4C9C-9718-F1531BA76BC5}"/>
              </a:ext>
            </a:extLst>
          </p:cNvPr>
          <p:cNvGrpSpPr>
            <a:grpSpLocks noChangeAspect="1"/>
          </p:cNvGrpSpPr>
          <p:nvPr/>
        </p:nvGrpSpPr>
        <p:grpSpPr>
          <a:xfrm>
            <a:off x="3823746" y="4079994"/>
            <a:ext cx="528817" cy="737561"/>
            <a:chOff x="1109662" y="766762"/>
            <a:chExt cx="1628776" cy="2271712"/>
          </a:xfrm>
        </p:grpSpPr>
        <p:sp>
          <p:nvSpPr>
            <p:cNvPr id="48" name="Freihandform: Form 22">
              <a:extLst>
                <a:ext uri="{FF2B5EF4-FFF2-40B4-BE49-F238E27FC236}">
                  <a16:creationId xmlns:a16="http://schemas.microsoft.com/office/drawing/2014/main" id="{7E24D667-85F2-4BD9-90BC-D63A04481350}"/>
                </a:ext>
              </a:extLst>
            </p:cNvPr>
            <p:cNvSpPr/>
            <p:nvPr/>
          </p:nvSpPr>
          <p:spPr>
            <a:xfrm>
              <a:off x="1657350" y="2033587"/>
              <a:ext cx="528638" cy="1004887"/>
            </a:xfrm>
            <a:custGeom>
              <a:avLst/>
              <a:gdLst>
                <a:gd name="connsiteX0" fmla="*/ 0 w 528638"/>
                <a:gd name="connsiteY0" fmla="*/ 971550 h 976312"/>
                <a:gd name="connsiteX1" fmla="*/ 271463 w 528638"/>
                <a:gd name="connsiteY1" fmla="*/ 0 h 976312"/>
                <a:gd name="connsiteX2" fmla="*/ 528638 w 528638"/>
                <a:gd name="connsiteY2" fmla="*/ 976312 h 976312"/>
                <a:gd name="connsiteX0" fmla="*/ 0 w 528638"/>
                <a:gd name="connsiteY0" fmla="*/ 1000125 h 1004887"/>
                <a:gd name="connsiteX1" fmla="*/ 266700 w 528638"/>
                <a:gd name="connsiteY1" fmla="*/ 0 h 1004887"/>
                <a:gd name="connsiteX2" fmla="*/ 528638 w 528638"/>
                <a:gd name="connsiteY2" fmla="*/ 1004887 h 100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8638" h="1004887">
                  <a:moveTo>
                    <a:pt x="0" y="1000125"/>
                  </a:moveTo>
                  <a:lnTo>
                    <a:pt x="266700" y="0"/>
                  </a:lnTo>
                  <a:lnTo>
                    <a:pt x="528638" y="1004887"/>
                  </a:lnTo>
                </a:path>
              </a:pathLst>
            </a:cu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128000" tIns="128000" rIns="128000" bIns="12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812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67" kern="0" dirty="0">
                <a:solidFill>
                  <a:srgbClr val="FFFFFF"/>
                </a:solidFill>
                <a:latin typeface="Nokia Pure Text Light"/>
                <a:ea typeface="Nokia Pure Text Light" panose="020B0304040602060303" pitchFamily="34" charset="0"/>
              </a:endParaRPr>
            </a:p>
          </p:txBody>
        </p:sp>
        <p:sp>
          <p:nvSpPr>
            <p:cNvPr id="49" name="Freihandform: Form 23">
              <a:extLst>
                <a:ext uri="{FF2B5EF4-FFF2-40B4-BE49-F238E27FC236}">
                  <a16:creationId xmlns:a16="http://schemas.microsoft.com/office/drawing/2014/main" id="{FE738F57-31FF-4ACB-8B5C-F8468A36D4E8}"/>
                </a:ext>
              </a:extLst>
            </p:cNvPr>
            <p:cNvSpPr/>
            <p:nvPr/>
          </p:nvSpPr>
          <p:spPr>
            <a:xfrm>
              <a:off x="1619250" y="1276349"/>
              <a:ext cx="609600" cy="534289"/>
            </a:xfrm>
            <a:custGeom>
              <a:avLst/>
              <a:gdLst>
                <a:gd name="connsiteX0" fmla="*/ 304800 w 609600"/>
                <a:gd name="connsiteY0" fmla="*/ 0 h 534290"/>
                <a:gd name="connsiteX1" fmla="*/ 609600 w 609600"/>
                <a:gd name="connsiteY1" fmla="*/ 304800 h 534290"/>
                <a:gd name="connsiteX2" fmla="*/ 520326 w 609600"/>
                <a:gd name="connsiteY2" fmla="*/ 520326 h 534290"/>
                <a:gd name="connsiteX3" fmla="*/ 503402 w 609600"/>
                <a:gd name="connsiteY3" fmla="*/ 534290 h 534290"/>
                <a:gd name="connsiteX4" fmla="*/ 304800 w 609600"/>
                <a:gd name="connsiteY4" fmla="*/ 340039 h 534290"/>
                <a:gd name="connsiteX5" fmla="*/ 106198 w 609600"/>
                <a:gd name="connsiteY5" fmla="*/ 534289 h 534290"/>
                <a:gd name="connsiteX6" fmla="*/ 89274 w 609600"/>
                <a:gd name="connsiteY6" fmla="*/ 520326 h 534290"/>
                <a:gd name="connsiteX7" fmla="*/ 0 w 609600"/>
                <a:gd name="connsiteY7" fmla="*/ 304800 h 534290"/>
                <a:gd name="connsiteX8" fmla="*/ 304800 w 609600"/>
                <a:gd name="connsiteY8" fmla="*/ 0 h 534290"/>
                <a:gd name="connsiteX0" fmla="*/ 304800 w 609600"/>
                <a:gd name="connsiteY0" fmla="*/ 0 h 534290"/>
                <a:gd name="connsiteX1" fmla="*/ 609600 w 609600"/>
                <a:gd name="connsiteY1" fmla="*/ 304800 h 534290"/>
                <a:gd name="connsiteX2" fmla="*/ 520326 w 609600"/>
                <a:gd name="connsiteY2" fmla="*/ 520326 h 534290"/>
                <a:gd name="connsiteX3" fmla="*/ 503402 w 609600"/>
                <a:gd name="connsiteY3" fmla="*/ 534290 h 534290"/>
                <a:gd name="connsiteX4" fmla="*/ 106198 w 609600"/>
                <a:gd name="connsiteY4" fmla="*/ 534289 h 534290"/>
                <a:gd name="connsiteX5" fmla="*/ 89274 w 609600"/>
                <a:gd name="connsiteY5" fmla="*/ 520326 h 534290"/>
                <a:gd name="connsiteX6" fmla="*/ 0 w 609600"/>
                <a:gd name="connsiteY6" fmla="*/ 304800 h 534290"/>
                <a:gd name="connsiteX7" fmla="*/ 304800 w 609600"/>
                <a:gd name="connsiteY7" fmla="*/ 0 h 534290"/>
                <a:gd name="connsiteX0" fmla="*/ 106198 w 609600"/>
                <a:gd name="connsiteY0" fmla="*/ 534289 h 625730"/>
                <a:gd name="connsiteX1" fmla="*/ 89274 w 609600"/>
                <a:gd name="connsiteY1" fmla="*/ 520326 h 625730"/>
                <a:gd name="connsiteX2" fmla="*/ 0 w 609600"/>
                <a:gd name="connsiteY2" fmla="*/ 304800 h 625730"/>
                <a:gd name="connsiteX3" fmla="*/ 304800 w 609600"/>
                <a:gd name="connsiteY3" fmla="*/ 0 h 625730"/>
                <a:gd name="connsiteX4" fmla="*/ 609600 w 609600"/>
                <a:gd name="connsiteY4" fmla="*/ 304800 h 625730"/>
                <a:gd name="connsiteX5" fmla="*/ 520326 w 609600"/>
                <a:gd name="connsiteY5" fmla="*/ 520326 h 625730"/>
                <a:gd name="connsiteX6" fmla="*/ 594842 w 609600"/>
                <a:gd name="connsiteY6" fmla="*/ 625730 h 625730"/>
                <a:gd name="connsiteX0" fmla="*/ 106198 w 609600"/>
                <a:gd name="connsiteY0" fmla="*/ 534289 h 534289"/>
                <a:gd name="connsiteX1" fmla="*/ 89274 w 609600"/>
                <a:gd name="connsiteY1" fmla="*/ 520326 h 534289"/>
                <a:gd name="connsiteX2" fmla="*/ 0 w 609600"/>
                <a:gd name="connsiteY2" fmla="*/ 304800 h 534289"/>
                <a:gd name="connsiteX3" fmla="*/ 304800 w 609600"/>
                <a:gd name="connsiteY3" fmla="*/ 0 h 534289"/>
                <a:gd name="connsiteX4" fmla="*/ 609600 w 609600"/>
                <a:gd name="connsiteY4" fmla="*/ 304800 h 534289"/>
                <a:gd name="connsiteX5" fmla="*/ 520326 w 609600"/>
                <a:gd name="connsiteY5" fmla="*/ 520326 h 534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9600" h="534289">
                  <a:moveTo>
                    <a:pt x="106198" y="534289"/>
                  </a:moveTo>
                  <a:lnTo>
                    <a:pt x="89274" y="520326"/>
                  </a:lnTo>
                  <a:cubicBezTo>
                    <a:pt x="34116" y="465168"/>
                    <a:pt x="0" y="388968"/>
                    <a:pt x="0" y="304800"/>
                  </a:cubicBezTo>
                  <a:cubicBezTo>
                    <a:pt x="0" y="136464"/>
                    <a:pt x="136464" y="0"/>
                    <a:pt x="304800" y="0"/>
                  </a:cubicBezTo>
                  <a:cubicBezTo>
                    <a:pt x="473136" y="0"/>
                    <a:pt x="609600" y="136464"/>
                    <a:pt x="609600" y="304800"/>
                  </a:cubicBezTo>
                  <a:cubicBezTo>
                    <a:pt x="609600" y="388968"/>
                    <a:pt x="575484" y="465168"/>
                    <a:pt x="520326" y="520326"/>
                  </a:cubicBezTo>
                </a:path>
              </a:pathLst>
            </a:cu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128000" tIns="128000" rIns="128000" bIns="12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812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67" kern="0" dirty="0">
                <a:solidFill>
                  <a:srgbClr val="FFFFFF"/>
                </a:solidFill>
                <a:latin typeface="Nokia Pure Text Light"/>
                <a:ea typeface="Nokia Pure Text Light" panose="020B0304040602060303" pitchFamily="34" charset="0"/>
              </a:endParaRPr>
            </a:p>
          </p:txBody>
        </p:sp>
        <p:sp>
          <p:nvSpPr>
            <p:cNvPr id="50" name="Freihandform: Form 24">
              <a:extLst>
                <a:ext uri="{FF2B5EF4-FFF2-40B4-BE49-F238E27FC236}">
                  <a16:creationId xmlns:a16="http://schemas.microsoft.com/office/drawing/2014/main" id="{212E5786-C84B-4F9D-8930-7D5B5965C5A7}"/>
                </a:ext>
              </a:extLst>
            </p:cNvPr>
            <p:cNvSpPr/>
            <p:nvPr/>
          </p:nvSpPr>
          <p:spPr>
            <a:xfrm>
              <a:off x="1366837" y="1023937"/>
              <a:ext cx="1114426" cy="963396"/>
            </a:xfrm>
            <a:custGeom>
              <a:avLst/>
              <a:gdLst>
                <a:gd name="connsiteX0" fmla="*/ 557213 w 1114426"/>
                <a:gd name="connsiteY0" fmla="*/ 0 h 963396"/>
                <a:gd name="connsiteX1" fmla="*/ 1114426 w 1114426"/>
                <a:gd name="connsiteY1" fmla="*/ 557213 h 963396"/>
                <a:gd name="connsiteX2" fmla="*/ 951222 w 1114426"/>
                <a:gd name="connsiteY2" fmla="*/ 951222 h 963396"/>
                <a:gd name="connsiteX3" fmla="*/ 936467 w 1114426"/>
                <a:gd name="connsiteY3" fmla="*/ 963396 h 963396"/>
                <a:gd name="connsiteX4" fmla="*/ 557213 w 1114426"/>
                <a:gd name="connsiteY4" fmla="*/ 592452 h 963396"/>
                <a:gd name="connsiteX5" fmla="*/ 177959 w 1114426"/>
                <a:gd name="connsiteY5" fmla="*/ 963396 h 963396"/>
                <a:gd name="connsiteX6" fmla="*/ 163204 w 1114426"/>
                <a:gd name="connsiteY6" fmla="*/ 951222 h 963396"/>
                <a:gd name="connsiteX7" fmla="*/ 0 w 1114426"/>
                <a:gd name="connsiteY7" fmla="*/ 557213 h 963396"/>
                <a:gd name="connsiteX8" fmla="*/ 557213 w 1114426"/>
                <a:gd name="connsiteY8" fmla="*/ 0 h 963396"/>
                <a:gd name="connsiteX0" fmla="*/ 557213 w 1114426"/>
                <a:gd name="connsiteY0" fmla="*/ 0 h 963396"/>
                <a:gd name="connsiteX1" fmla="*/ 1114426 w 1114426"/>
                <a:gd name="connsiteY1" fmla="*/ 557213 h 963396"/>
                <a:gd name="connsiteX2" fmla="*/ 951222 w 1114426"/>
                <a:gd name="connsiteY2" fmla="*/ 951222 h 963396"/>
                <a:gd name="connsiteX3" fmla="*/ 936467 w 1114426"/>
                <a:gd name="connsiteY3" fmla="*/ 963396 h 963396"/>
                <a:gd name="connsiteX4" fmla="*/ 177959 w 1114426"/>
                <a:gd name="connsiteY4" fmla="*/ 963396 h 963396"/>
                <a:gd name="connsiteX5" fmla="*/ 163204 w 1114426"/>
                <a:gd name="connsiteY5" fmla="*/ 951222 h 963396"/>
                <a:gd name="connsiteX6" fmla="*/ 0 w 1114426"/>
                <a:gd name="connsiteY6" fmla="*/ 557213 h 963396"/>
                <a:gd name="connsiteX7" fmla="*/ 557213 w 1114426"/>
                <a:gd name="connsiteY7" fmla="*/ 0 h 963396"/>
                <a:gd name="connsiteX0" fmla="*/ 177959 w 1114426"/>
                <a:gd name="connsiteY0" fmla="*/ 963396 h 1054836"/>
                <a:gd name="connsiteX1" fmla="*/ 163204 w 1114426"/>
                <a:gd name="connsiteY1" fmla="*/ 951222 h 1054836"/>
                <a:gd name="connsiteX2" fmla="*/ 0 w 1114426"/>
                <a:gd name="connsiteY2" fmla="*/ 557213 h 1054836"/>
                <a:gd name="connsiteX3" fmla="*/ 557213 w 1114426"/>
                <a:gd name="connsiteY3" fmla="*/ 0 h 1054836"/>
                <a:gd name="connsiteX4" fmla="*/ 1114426 w 1114426"/>
                <a:gd name="connsiteY4" fmla="*/ 557213 h 1054836"/>
                <a:gd name="connsiteX5" fmla="*/ 951222 w 1114426"/>
                <a:gd name="connsiteY5" fmla="*/ 951222 h 1054836"/>
                <a:gd name="connsiteX6" fmla="*/ 1027907 w 1114426"/>
                <a:gd name="connsiteY6" fmla="*/ 1054836 h 1054836"/>
                <a:gd name="connsiteX0" fmla="*/ 177959 w 1114426"/>
                <a:gd name="connsiteY0" fmla="*/ 963396 h 963396"/>
                <a:gd name="connsiteX1" fmla="*/ 163204 w 1114426"/>
                <a:gd name="connsiteY1" fmla="*/ 951222 h 963396"/>
                <a:gd name="connsiteX2" fmla="*/ 0 w 1114426"/>
                <a:gd name="connsiteY2" fmla="*/ 557213 h 963396"/>
                <a:gd name="connsiteX3" fmla="*/ 557213 w 1114426"/>
                <a:gd name="connsiteY3" fmla="*/ 0 h 963396"/>
                <a:gd name="connsiteX4" fmla="*/ 1114426 w 1114426"/>
                <a:gd name="connsiteY4" fmla="*/ 557213 h 963396"/>
                <a:gd name="connsiteX5" fmla="*/ 951222 w 1114426"/>
                <a:gd name="connsiteY5" fmla="*/ 951222 h 963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426" h="963396">
                  <a:moveTo>
                    <a:pt x="177959" y="963396"/>
                  </a:moveTo>
                  <a:lnTo>
                    <a:pt x="163204" y="951222"/>
                  </a:lnTo>
                  <a:cubicBezTo>
                    <a:pt x="62368" y="850386"/>
                    <a:pt x="0" y="711083"/>
                    <a:pt x="0" y="557213"/>
                  </a:cubicBezTo>
                  <a:cubicBezTo>
                    <a:pt x="0" y="249473"/>
                    <a:pt x="249473" y="0"/>
                    <a:pt x="557213" y="0"/>
                  </a:cubicBezTo>
                  <a:cubicBezTo>
                    <a:pt x="864953" y="0"/>
                    <a:pt x="1114426" y="249473"/>
                    <a:pt x="1114426" y="557213"/>
                  </a:cubicBezTo>
                  <a:cubicBezTo>
                    <a:pt x="1114426" y="711083"/>
                    <a:pt x="1052058" y="850386"/>
                    <a:pt x="951222" y="951222"/>
                  </a:cubicBezTo>
                </a:path>
              </a:pathLst>
            </a:cu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128000" tIns="128000" rIns="128000" bIns="12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812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67" kern="0" dirty="0">
                <a:solidFill>
                  <a:srgbClr val="FFFFFF"/>
                </a:solidFill>
                <a:latin typeface="Nokia Pure Text Light"/>
                <a:ea typeface="Nokia Pure Text Light" panose="020B0304040602060303" pitchFamily="34" charset="0"/>
              </a:endParaRPr>
            </a:p>
          </p:txBody>
        </p:sp>
        <p:sp>
          <p:nvSpPr>
            <p:cNvPr id="51" name="Freihandform: Form 25">
              <a:extLst>
                <a:ext uri="{FF2B5EF4-FFF2-40B4-BE49-F238E27FC236}">
                  <a16:creationId xmlns:a16="http://schemas.microsoft.com/office/drawing/2014/main" id="{56BA20C0-7089-4F34-AA1A-08F3140F11A8}"/>
                </a:ext>
              </a:extLst>
            </p:cNvPr>
            <p:cNvSpPr/>
            <p:nvPr/>
          </p:nvSpPr>
          <p:spPr>
            <a:xfrm>
              <a:off x="1109662" y="766762"/>
              <a:ext cx="1628776" cy="1400598"/>
            </a:xfrm>
            <a:custGeom>
              <a:avLst/>
              <a:gdLst>
                <a:gd name="connsiteX0" fmla="*/ 814388 w 1628776"/>
                <a:gd name="connsiteY0" fmla="*/ 0 h 1400598"/>
                <a:gd name="connsiteX1" fmla="*/ 1628776 w 1628776"/>
                <a:gd name="connsiteY1" fmla="*/ 814388 h 1400598"/>
                <a:gd name="connsiteX2" fmla="*/ 1390247 w 1628776"/>
                <a:gd name="connsiteY2" fmla="*/ 1390247 h 1400598"/>
                <a:gd name="connsiteX3" fmla="*/ 1377702 w 1628776"/>
                <a:gd name="connsiteY3" fmla="*/ 1400598 h 1400598"/>
                <a:gd name="connsiteX4" fmla="*/ 814388 w 1628776"/>
                <a:gd name="connsiteY4" fmla="*/ 849627 h 1400598"/>
                <a:gd name="connsiteX5" fmla="*/ 251074 w 1628776"/>
                <a:gd name="connsiteY5" fmla="*/ 1400598 h 1400598"/>
                <a:gd name="connsiteX6" fmla="*/ 238529 w 1628776"/>
                <a:gd name="connsiteY6" fmla="*/ 1390247 h 1400598"/>
                <a:gd name="connsiteX7" fmla="*/ 0 w 1628776"/>
                <a:gd name="connsiteY7" fmla="*/ 814388 h 1400598"/>
                <a:gd name="connsiteX8" fmla="*/ 814388 w 1628776"/>
                <a:gd name="connsiteY8" fmla="*/ 0 h 1400598"/>
                <a:gd name="connsiteX0" fmla="*/ 814388 w 1628776"/>
                <a:gd name="connsiteY0" fmla="*/ 0 h 1400598"/>
                <a:gd name="connsiteX1" fmla="*/ 1628776 w 1628776"/>
                <a:gd name="connsiteY1" fmla="*/ 814388 h 1400598"/>
                <a:gd name="connsiteX2" fmla="*/ 1390247 w 1628776"/>
                <a:gd name="connsiteY2" fmla="*/ 1390247 h 1400598"/>
                <a:gd name="connsiteX3" fmla="*/ 1377702 w 1628776"/>
                <a:gd name="connsiteY3" fmla="*/ 1400598 h 1400598"/>
                <a:gd name="connsiteX4" fmla="*/ 251074 w 1628776"/>
                <a:gd name="connsiteY4" fmla="*/ 1400598 h 1400598"/>
                <a:gd name="connsiteX5" fmla="*/ 238529 w 1628776"/>
                <a:gd name="connsiteY5" fmla="*/ 1390247 h 1400598"/>
                <a:gd name="connsiteX6" fmla="*/ 0 w 1628776"/>
                <a:gd name="connsiteY6" fmla="*/ 814388 h 1400598"/>
                <a:gd name="connsiteX7" fmla="*/ 814388 w 1628776"/>
                <a:gd name="connsiteY7" fmla="*/ 0 h 1400598"/>
                <a:gd name="connsiteX0" fmla="*/ 251074 w 1628776"/>
                <a:gd name="connsiteY0" fmla="*/ 1400598 h 1492038"/>
                <a:gd name="connsiteX1" fmla="*/ 238529 w 1628776"/>
                <a:gd name="connsiteY1" fmla="*/ 1390247 h 1492038"/>
                <a:gd name="connsiteX2" fmla="*/ 0 w 1628776"/>
                <a:gd name="connsiteY2" fmla="*/ 814388 h 1492038"/>
                <a:gd name="connsiteX3" fmla="*/ 814388 w 1628776"/>
                <a:gd name="connsiteY3" fmla="*/ 0 h 1492038"/>
                <a:gd name="connsiteX4" fmla="*/ 1628776 w 1628776"/>
                <a:gd name="connsiteY4" fmla="*/ 814388 h 1492038"/>
                <a:gd name="connsiteX5" fmla="*/ 1390247 w 1628776"/>
                <a:gd name="connsiteY5" fmla="*/ 1390247 h 1492038"/>
                <a:gd name="connsiteX6" fmla="*/ 1469142 w 1628776"/>
                <a:gd name="connsiteY6" fmla="*/ 1492038 h 1492038"/>
                <a:gd name="connsiteX0" fmla="*/ 251074 w 1628776"/>
                <a:gd name="connsiteY0" fmla="*/ 1400598 h 1400598"/>
                <a:gd name="connsiteX1" fmla="*/ 238529 w 1628776"/>
                <a:gd name="connsiteY1" fmla="*/ 1390247 h 1400598"/>
                <a:gd name="connsiteX2" fmla="*/ 0 w 1628776"/>
                <a:gd name="connsiteY2" fmla="*/ 814388 h 1400598"/>
                <a:gd name="connsiteX3" fmla="*/ 814388 w 1628776"/>
                <a:gd name="connsiteY3" fmla="*/ 0 h 1400598"/>
                <a:gd name="connsiteX4" fmla="*/ 1628776 w 1628776"/>
                <a:gd name="connsiteY4" fmla="*/ 814388 h 1400598"/>
                <a:gd name="connsiteX5" fmla="*/ 1390247 w 1628776"/>
                <a:gd name="connsiteY5" fmla="*/ 1390247 h 1400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8776" h="1400598">
                  <a:moveTo>
                    <a:pt x="251074" y="1400598"/>
                  </a:moveTo>
                  <a:lnTo>
                    <a:pt x="238529" y="1390247"/>
                  </a:lnTo>
                  <a:cubicBezTo>
                    <a:pt x="91154" y="1242872"/>
                    <a:pt x="0" y="1039275"/>
                    <a:pt x="0" y="814388"/>
                  </a:cubicBezTo>
                  <a:cubicBezTo>
                    <a:pt x="0" y="364614"/>
                    <a:pt x="364614" y="0"/>
                    <a:pt x="814388" y="0"/>
                  </a:cubicBezTo>
                  <a:cubicBezTo>
                    <a:pt x="1264162" y="0"/>
                    <a:pt x="1628776" y="364614"/>
                    <a:pt x="1628776" y="814388"/>
                  </a:cubicBezTo>
                  <a:cubicBezTo>
                    <a:pt x="1628776" y="1039275"/>
                    <a:pt x="1537623" y="1242872"/>
                    <a:pt x="1390247" y="1390247"/>
                  </a:cubicBezTo>
                </a:path>
              </a:pathLst>
            </a:cu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128000" tIns="128000" rIns="128000" bIns="12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812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67" kern="0" dirty="0">
                <a:solidFill>
                  <a:srgbClr val="FFFFFF"/>
                </a:solidFill>
                <a:latin typeface="Nokia Pure Text Light"/>
                <a:ea typeface="Nokia Pure Text Light" panose="020B0304040602060303" pitchFamily="34" charset="0"/>
              </a:endParaRPr>
            </a:p>
          </p:txBody>
        </p:sp>
        <p:sp>
          <p:nvSpPr>
            <p:cNvPr id="52" name="Ellipse 26">
              <a:extLst>
                <a:ext uri="{FF2B5EF4-FFF2-40B4-BE49-F238E27FC236}">
                  <a16:creationId xmlns:a16="http://schemas.microsoft.com/office/drawing/2014/main" id="{31C3B7AD-BB93-4B6B-AD10-9D593D99D1F6}"/>
                </a:ext>
              </a:extLst>
            </p:cNvPr>
            <p:cNvSpPr/>
            <p:nvPr/>
          </p:nvSpPr>
          <p:spPr>
            <a:xfrm>
              <a:off x="1847850" y="150495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128000" tIns="128000" rIns="128000" bIns="12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812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67" kern="0" dirty="0">
                <a:solidFill>
                  <a:srgbClr val="FFFFFF"/>
                </a:solidFill>
                <a:latin typeface="Nokia Pure Text Light"/>
                <a:ea typeface="Nokia Pure Text Light" panose="020B0304040602060303" pitchFamily="34" charset="0"/>
              </a:endParaRPr>
            </a:p>
          </p:txBody>
        </p:sp>
      </p:grpSp>
      <p:sp>
        <p:nvSpPr>
          <p:cNvPr id="133" name="Freeform 179">
            <a:extLst>
              <a:ext uri="{FF2B5EF4-FFF2-40B4-BE49-F238E27FC236}">
                <a16:creationId xmlns:a16="http://schemas.microsoft.com/office/drawing/2014/main" id="{177356A8-75E2-42C5-A039-845E9132B36A}"/>
              </a:ext>
            </a:extLst>
          </p:cNvPr>
          <p:cNvSpPr>
            <a:spLocks/>
          </p:cNvSpPr>
          <p:nvPr/>
        </p:nvSpPr>
        <p:spPr bwMode="auto">
          <a:xfrm>
            <a:off x="8261065" y="3274471"/>
            <a:ext cx="2758423" cy="1778040"/>
          </a:xfrm>
          <a:custGeom>
            <a:avLst/>
            <a:gdLst>
              <a:gd name="T0" fmla="*/ 79 w 94"/>
              <a:gd name="T1" fmla="*/ 65 h 65"/>
              <a:gd name="T2" fmla="*/ 79 w 94"/>
              <a:gd name="T3" fmla="*/ 65 h 65"/>
              <a:gd name="T4" fmla="*/ 78 w 94"/>
              <a:gd name="T5" fmla="*/ 65 h 65"/>
              <a:gd name="T6" fmla="*/ 22 w 94"/>
              <a:gd name="T7" fmla="*/ 65 h 65"/>
              <a:gd name="T8" fmla="*/ 0 w 94"/>
              <a:gd name="T9" fmla="*/ 44 h 65"/>
              <a:gd name="T10" fmla="*/ 21 w 94"/>
              <a:gd name="T11" fmla="*/ 23 h 65"/>
              <a:gd name="T12" fmla="*/ 48 w 94"/>
              <a:gd name="T13" fmla="*/ 0 h 65"/>
              <a:gd name="T14" fmla="*/ 76 w 94"/>
              <a:gd name="T15" fmla="*/ 27 h 65"/>
              <a:gd name="T16" fmla="*/ 76 w 94"/>
              <a:gd name="T17" fmla="*/ 33 h 65"/>
              <a:gd name="T18" fmla="*/ 78 w 94"/>
              <a:gd name="T19" fmla="*/ 33 h 65"/>
              <a:gd name="T20" fmla="*/ 94 w 94"/>
              <a:gd name="T21" fmla="*/ 49 h 65"/>
              <a:gd name="T22" fmla="*/ 90 w 94"/>
              <a:gd name="T23" fmla="*/ 61 h 65"/>
              <a:gd name="T24" fmla="*/ 79 w 94"/>
              <a:gd name="T25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4" h="65">
                <a:moveTo>
                  <a:pt x="7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79" y="65"/>
                  <a:pt x="78" y="65"/>
                  <a:pt x="78" y="65"/>
                </a:cubicBezTo>
                <a:cubicBezTo>
                  <a:pt x="22" y="65"/>
                  <a:pt x="22" y="65"/>
                  <a:pt x="22" y="65"/>
                </a:cubicBezTo>
                <a:cubicBezTo>
                  <a:pt x="10" y="65"/>
                  <a:pt x="0" y="56"/>
                  <a:pt x="0" y="44"/>
                </a:cubicBezTo>
                <a:cubicBezTo>
                  <a:pt x="0" y="33"/>
                  <a:pt x="10" y="23"/>
                  <a:pt x="21" y="23"/>
                </a:cubicBezTo>
                <a:cubicBezTo>
                  <a:pt x="23" y="10"/>
                  <a:pt x="35" y="0"/>
                  <a:pt x="48" y="0"/>
                </a:cubicBezTo>
                <a:cubicBezTo>
                  <a:pt x="64" y="0"/>
                  <a:pt x="76" y="12"/>
                  <a:pt x="76" y="27"/>
                </a:cubicBezTo>
                <a:cubicBezTo>
                  <a:pt x="76" y="29"/>
                  <a:pt x="76" y="31"/>
                  <a:pt x="76" y="33"/>
                </a:cubicBezTo>
                <a:cubicBezTo>
                  <a:pt x="77" y="33"/>
                  <a:pt x="77" y="33"/>
                  <a:pt x="78" y="33"/>
                </a:cubicBezTo>
                <a:cubicBezTo>
                  <a:pt x="87" y="33"/>
                  <a:pt x="94" y="40"/>
                  <a:pt x="94" y="49"/>
                </a:cubicBezTo>
                <a:cubicBezTo>
                  <a:pt x="94" y="53"/>
                  <a:pt x="93" y="57"/>
                  <a:pt x="90" y="61"/>
                </a:cubicBezTo>
                <a:cubicBezTo>
                  <a:pt x="87" y="64"/>
                  <a:pt x="83" y="65"/>
                  <a:pt x="79" y="65"/>
                </a:cubicBez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635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43" name="Rectangle 185">
            <a:extLst>
              <a:ext uri="{FF2B5EF4-FFF2-40B4-BE49-F238E27FC236}">
                <a16:creationId xmlns:a16="http://schemas.microsoft.com/office/drawing/2014/main" id="{053E5BE7-5B6B-4E00-8567-49628FC5F42F}"/>
              </a:ext>
            </a:extLst>
          </p:cNvPr>
          <p:cNvSpPr/>
          <p:nvPr/>
        </p:nvSpPr>
        <p:spPr>
          <a:xfrm>
            <a:off x="9784736" y="5319830"/>
            <a:ext cx="713336" cy="281872"/>
          </a:xfrm>
          <a:prstGeom prst="rect">
            <a:avLst/>
          </a:prstGeom>
          <a:noFill/>
          <a:ln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1625519">
              <a:lnSpc>
                <a:spcPct val="85000"/>
              </a:lnSpc>
              <a:defRPr/>
            </a:pPr>
            <a:r>
              <a:rPr lang="en-US" sz="1067" dirty="0">
                <a:solidFill>
                  <a:srgbClr val="001135"/>
                </a:solidFill>
                <a:latin typeface="Nokia Pure Text Light"/>
                <a:ea typeface="Nokia Pure Text Light" panose="020B0403020202020204" pitchFamily="34" charset="0"/>
              </a:rPr>
              <a:t>PS Video </a:t>
            </a:r>
            <a:br>
              <a:rPr lang="en-US" sz="1067" dirty="0">
                <a:solidFill>
                  <a:srgbClr val="001135"/>
                </a:solidFill>
                <a:latin typeface="Nokia Pure Text Light"/>
                <a:ea typeface="Nokia Pure Text Light" panose="020B0403020202020204" pitchFamily="34" charset="0"/>
              </a:rPr>
            </a:br>
            <a:r>
              <a:rPr lang="en-US" sz="1067" dirty="0">
                <a:solidFill>
                  <a:srgbClr val="001135"/>
                </a:solidFill>
                <a:latin typeface="Nokia Pure Text Light"/>
                <a:ea typeface="Nokia Pure Text Light" panose="020B0403020202020204" pitchFamily="34" charset="0"/>
              </a:rPr>
              <a:t>surveillance</a:t>
            </a:r>
          </a:p>
        </p:txBody>
      </p:sp>
      <p:sp>
        <p:nvSpPr>
          <p:cNvPr id="144" name="Footer Placeholder 3">
            <a:extLst>
              <a:ext uri="{FF2B5EF4-FFF2-40B4-BE49-F238E27FC236}">
                <a16:creationId xmlns:a16="http://schemas.microsoft.com/office/drawing/2014/main" id="{BAE6BA6D-CD07-4D48-814A-C8F64790D1CA}"/>
              </a:ext>
            </a:extLst>
          </p:cNvPr>
          <p:cNvSpPr txBox="1">
            <a:spLocks/>
          </p:cNvSpPr>
          <p:nvPr/>
        </p:nvSpPr>
        <p:spPr>
          <a:xfrm>
            <a:off x="8789090" y="5318357"/>
            <a:ext cx="804707" cy="421462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Nokia Pure Text" panose="020B0503020202020204" pitchFamily="34" charset="0"/>
                <a:ea typeface="Nokia Pure Text" panose="020B0503020202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625519">
              <a:lnSpc>
                <a:spcPct val="85000"/>
              </a:lnSpc>
              <a:defRPr/>
            </a:pPr>
            <a:r>
              <a:rPr lang="en-US" sz="1067" dirty="0">
                <a:solidFill>
                  <a:srgbClr val="001135"/>
                </a:solidFill>
                <a:latin typeface="Nokia Pure Text Light"/>
                <a:cs typeface="Arial" panose="020B0604020202020204" pitchFamily="34" charset="0"/>
              </a:rPr>
              <a:t>Multi-source </a:t>
            </a:r>
            <a:br>
              <a:rPr lang="en-US" sz="1067" dirty="0">
                <a:solidFill>
                  <a:srgbClr val="001135"/>
                </a:solidFill>
                <a:latin typeface="Nokia Pure Text Light"/>
                <a:cs typeface="Arial" panose="020B0604020202020204" pitchFamily="34" charset="0"/>
              </a:rPr>
            </a:br>
            <a:r>
              <a:rPr lang="en-US" sz="1067" dirty="0">
                <a:solidFill>
                  <a:srgbClr val="001135"/>
                </a:solidFill>
                <a:latin typeface="Nokia Pure Text Light"/>
                <a:cs typeface="Arial" panose="020B0604020202020204" pitchFamily="34" charset="0"/>
              </a:rPr>
              <a:t>artificial </a:t>
            </a:r>
            <a:br>
              <a:rPr lang="en-US" sz="1067" dirty="0">
                <a:solidFill>
                  <a:srgbClr val="001135"/>
                </a:solidFill>
                <a:latin typeface="Nokia Pure Text Light"/>
                <a:cs typeface="Arial" panose="020B0604020202020204" pitchFamily="34" charset="0"/>
              </a:rPr>
            </a:br>
            <a:r>
              <a:rPr lang="en-US" sz="1067" dirty="0">
                <a:solidFill>
                  <a:srgbClr val="001135"/>
                </a:solidFill>
                <a:latin typeface="Nokia Pure Text Light"/>
                <a:cs typeface="Arial" panose="020B0604020202020204" pitchFamily="34" charset="0"/>
              </a:rPr>
              <a:t>intelligence</a:t>
            </a:r>
          </a:p>
        </p:txBody>
      </p:sp>
      <p:sp>
        <p:nvSpPr>
          <p:cNvPr id="145" name="Rectangle 165">
            <a:extLst>
              <a:ext uri="{FF2B5EF4-FFF2-40B4-BE49-F238E27FC236}">
                <a16:creationId xmlns:a16="http://schemas.microsoft.com/office/drawing/2014/main" id="{8EDA54FF-2C24-4607-B615-88BBA6CCB54E}"/>
              </a:ext>
            </a:extLst>
          </p:cNvPr>
          <p:cNvSpPr/>
          <p:nvPr/>
        </p:nvSpPr>
        <p:spPr>
          <a:xfrm>
            <a:off x="8765304" y="2989818"/>
            <a:ext cx="796693" cy="281872"/>
          </a:xfrm>
          <a:prstGeom prst="rect">
            <a:avLst/>
          </a:prstGeom>
          <a:noFill/>
          <a:ln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1625519">
              <a:lnSpc>
                <a:spcPct val="85000"/>
              </a:lnSpc>
              <a:defRPr/>
            </a:pPr>
            <a:r>
              <a:rPr lang="en-US" sz="1067" dirty="0">
                <a:solidFill>
                  <a:srgbClr val="001135"/>
                </a:solidFill>
                <a:latin typeface="Nokia Pure Text Light"/>
                <a:ea typeface="Nokia Pure Text Light" panose="020B0403020202020204" pitchFamily="34" charset="0"/>
              </a:rPr>
              <a:t>BMW </a:t>
            </a:r>
            <a:br>
              <a:rPr lang="en-US" sz="1067" dirty="0">
                <a:solidFill>
                  <a:srgbClr val="001135"/>
                </a:solidFill>
                <a:latin typeface="Nokia Pure Text Light"/>
                <a:ea typeface="Nokia Pure Text Light" panose="020B0403020202020204" pitchFamily="34" charset="0"/>
              </a:rPr>
            </a:br>
            <a:r>
              <a:rPr lang="en-US" sz="1067" dirty="0">
                <a:solidFill>
                  <a:srgbClr val="001135"/>
                </a:solidFill>
                <a:latin typeface="Nokia Pure Text Light"/>
                <a:ea typeface="Nokia Pure Text Light" panose="020B0403020202020204" pitchFamily="34" charset="0"/>
              </a:rPr>
              <a:t>infotainment</a:t>
            </a:r>
          </a:p>
        </p:txBody>
      </p:sp>
      <p:sp>
        <p:nvSpPr>
          <p:cNvPr id="146" name="Rectangle 168">
            <a:extLst>
              <a:ext uri="{FF2B5EF4-FFF2-40B4-BE49-F238E27FC236}">
                <a16:creationId xmlns:a16="http://schemas.microsoft.com/office/drawing/2014/main" id="{EC4CE30A-0212-4027-A178-284F770D3CC0}"/>
              </a:ext>
            </a:extLst>
          </p:cNvPr>
          <p:cNvSpPr/>
          <p:nvPr/>
        </p:nvSpPr>
        <p:spPr>
          <a:xfrm>
            <a:off x="9843137" y="2989818"/>
            <a:ext cx="549830" cy="281872"/>
          </a:xfrm>
          <a:prstGeom prst="rect">
            <a:avLst/>
          </a:prstGeom>
          <a:noFill/>
          <a:ln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1625519">
              <a:lnSpc>
                <a:spcPct val="85000"/>
              </a:lnSpc>
              <a:defRPr/>
            </a:pPr>
            <a:r>
              <a:rPr lang="en-US" sz="1067" dirty="0">
                <a:solidFill>
                  <a:srgbClr val="001135"/>
                </a:solidFill>
                <a:latin typeface="Nokia Pure Text Light"/>
                <a:ea typeface="Nokia Pure Text Light" panose="020B0403020202020204" pitchFamily="34" charset="0"/>
              </a:rPr>
              <a:t>BMW </a:t>
            </a:r>
            <a:br>
              <a:rPr lang="en-US" sz="1067" dirty="0">
                <a:solidFill>
                  <a:srgbClr val="001135"/>
                </a:solidFill>
                <a:latin typeface="Nokia Pure Text Light"/>
                <a:ea typeface="Nokia Pure Text Light" panose="020B0403020202020204" pitchFamily="34" charset="0"/>
              </a:rPr>
            </a:br>
            <a:r>
              <a:rPr lang="en-US" sz="1067" dirty="0">
                <a:solidFill>
                  <a:srgbClr val="001135"/>
                </a:solidFill>
                <a:latin typeface="Nokia Pure Text Light"/>
                <a:ea typeface="Nokia Pure Text Light" panose="020B0403020202020204" pitchFamily="34" charset="0"/>
              </a:rPr>
              <a:t>HD maps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C3BD3263-7126-40E2-9DE0-4B53CDFED03B}"/>
              </a:ext>
            </a:extLst>
          </p:cNvPr>
          <p:cNvSpPr txBox="1"/>
          <p:nvPr/>
        </p:nvSpPr>
        <p:spPr>
          <a:xfrm>
            <a:off x="11079430" y="4179477"/>
            <a:ext cx="844929" cy="809236"/>
          </a:xfrm>
          <a:prstGeom prst="rect">
            <a:avLst/>
          </a:prstGeom>
          <a:noFill/>
        </p:spPr>
        <p:txBody>
          <a:bodyPr wrap="square" lIns="96000" tIns="96000" rIns="96000" bIns="96000" rtlCol="0">
            <a:spAutoFit/>
          </a:bodyPr>
          <a:lstStyle/>
          <a:p>
            <a:pPr>
              <a:tabLst>
                <a:tab pos="479976" algn="l"/>
              </a:tabLst>
            </a:pPr>
            <a:r>
              <a:rPr lang="en-US" sz="1333" dirty="0">
                <a:solidFill>
                  <a:schemeClr val="bg2"/>
                </a:solidFill>
              </a:rPr>
              <a:t>Public &amp; private clouds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EAE743-3233-D845-AB54-4110F1432CBF}"/>
              </a:ext>
            </a:extLst>
          </p:cNvPr>
          <p:cNvGrpSpPr/>
          <p:nvPr/>
        </p:nvGrpSpPr>
        <p:grpSpPr>
          <a:xfrm>
            <a:off x="9817585" y="3521496"/>
            <a:ext cx="594568" cy="594568"/>
            <a:chOff x="7363189" y="2641122"/>
            <a:chExt cx="445926" cy="445926"/>
          </a:xfrm>
        </p:grpSpPr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678346FA-E5B4-4DDD-9CA0-E5D17BBBC15D}"/>
                </a:ext>
              </a:extLst>
            </p:cNvPr>
            <p:cNvSpPr/>
            <p:nvPr/>
          </p:nvSpPr>
          <p:spPr>
            <a:xfrm>
              <a:off x="7363189" y="2641122"/>
              <a:ext cx="445926" cy="44592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34945" indent="-234945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83" name="Can 124">
              <a:extLst>
                <a:ext uri="{FF2B5EF4-FFF2-40B4-BE49-F238E27FC236}">
                  <a16:creationId xmlns:a16="http://schemas.microsoft.com/office/drawing/2014/main" id="{4D43A978-1509-4E71-809E-20ABC14D5E3B}"/>
                </a:ext>
              </a:extLst>
            </p:cNvPr>
            <p:cNvSpPr/>
            <p:nvPr/>
          </p:nvSpPr>
          <p:spPr>
            <a:xfrm>
              <a:off x="7474617" y="2715820"/>
              <a:ext cx="223071" cy="301579"/>
            </a:xfrm>
            <a:prstGeom prst="can">
              <a:avLst>
                <a:gd name="adj" fmla="val 40789"/>
              </a:avLst>
            </a:prstGeom>
            <a:noFill/>
            <a:ln w="9525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 dirty="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endParaRPr>
            </a:p>
          </p:txBody>
        </p:sp>
      </p:grpSp>
      <p:sp>
        <p:nvSpPr>
          <p:cNvPr id="155" name="Ellipse 101">
            <a:extLst>
              <a:ext uri="{FF2B5EF4-FFF2-40B4-BE49-F238E27FC236}">
                <a16:creationId xmlns:a16="http://schemas.microsoft.com/office/drawing/2014/main" id="{72A72E59-77F2-4839-87A8-55CEE45A390D}"/>
              </a:ext>
            </a:extLst>
          </p:cNvPr>
          <p:cNvSpPr/>
          <p:nvPr/>
        </p:nvSpPr>
        <p:spPr>
          <a:xfrm>
            <a:off x="10221361" y="3355113"/>
            <a:ext cx="327360" cy="32736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000" tIns="128000" rIns="128000" bIns="12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625519">
              <a:defRPr/>
            </a:pPr>
            <a:endParaRPr lang="en-GB" sz="1067" dirty="0">
              <a:solidFill>
                <a:srgbClr val="FFFFFF"/>
              </a:solidFill>
              <a:latin typeface="Nokia Pure Text Light" panose="020B0403020202020204" pitchFamily="34" charset="0"/>
              <a:ea typeface="Nokia Pure Text Light" panose="020B0403020202020204" pitchFamily="34" charset="0"/>
            </a:endParaRPr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2A589DFD-5542-42D9-945C-684B64B9060A}"/>
              </a:ext>
            </a:extLst>
          </p:cNvPr>
          <p:cNvGrpSpPr/>
          <p:nvPr/>
        </p:nvGrpSpPr>
        <p:grpSpPr>
          <a:xfrm>
            <a:off x="9913033" y="3141162"/>
            <a:ext cx="947852" cy="757689"/>
            <a:chOff x="-1110652" y="1414359"/>
            <a:chExt cx="4912977" cy="3927315"/>
          </a:xfrm>
        </p:grpSpPr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E05E69A7-9A58-4E02-BE30-31155A796478}"/>
                </a:ext>
              </a:extLst>
            </p:cNvPr>
            <p:cNvSpPr/>
            <p:nvPr/>
          </p:nvSpPr>
          <p:spPr>
            <a:xfrm>
              <a:off x="710959" y="2751486"/>
              <a:ext cx="1256984" cy="1256984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 dirty="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endParaRPr>
            </a:p>
          </p:txBody>
        </p: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09062EFF-6F4C-4071-936E-F795602CD84B}"/>
                </a:ext>
              </a:extLst>
            </p:cNvPr>
            <p:cNvCxnSpPr>
              <a:stCxn id="172" idx="6"/>
              <a:endCxn id="172" idx="2"/>
            </p:cNvCxnSpPr>
            <p:nvPr/>
          </p:nvCxnSpPr>
          <p:spPr>
            <a:xfrm flipH="1">
              <a:off x="710959" y="3379978"/>
              <a:ext cx="1256984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4" name="Arc 173">
              <a:extLst>
                <a:ext uri="{FF2B5EF4-FFF2-40B4-BE49-F238E27FC236}">
                  <a16:creationId xmlns:a16="http://schemas.microsoft.com/office/drawing/2014/main" id="{EF4AC7B0-BC20-45D8-AD30-18071F1C5795}"/>
                </a:ext>
              </a:extLst>
            </p:cNvPr>
            <p:cNvSpPr/>
            <p:nvPr/>
          </p:nvSpPr>
          <p:spPr>
            <a:xfrm>
              <a:off x="302610" y="1414359"/>
              <a:ext cx="2098514" cy="1651183"/>
            </a:xfrm>
            <a:prstGeom prst="arc">
              <a:avLst>
                <a:gd name="adj1" fmla="val 3456397"/>
                <a:gd name="adj2" fmla="val 7444810"/>
              </a:avLst>
            </a:prstGeom>
            <a:noFill/>
            <a:ln w="6350">
              <a:solidFill>
                <a:schemeClr val="bg1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5" name="Arc 174">
              <a:extLst>
                <a:ext uri="{FF2B5EF4-FFF2-40B4-BE49-F238E27FC236}">
                  <a16:creationId xmlns:a16="http://schemas.microsoft.com/office/drawing/2014/main" id="{9FED21E9-D485-4168-B78A-865453F7FBFC}"/>
                </a:ext>
              </a:extLst>
            </p:cNvPr>
            <p:cNvSpPr/>
            <p:nvPr/>
          </p:nvSpPr>
          <p:spPr>
            <a:xfrm flipV="1">
              <a:off x="302610" y="3690491"/>
              <a:ext cx="2098514" cy="1651183"/>
            </a:xfrm>
            <a:prstGeom prst="arc">
              <a:avLst>
                <a:gd name="adj1" fmla="val 3456397"/>
                <a:gd name="adj2" fmla="val 7444810"/>
              </a:avLst>
            </a:prstGeom>
            <a:noFill/>
            <a:ln w="6350">
              <a:solidFill>
                <a:schemeClr val="bg1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6" name="Arc 175">
              <a:extLst>
                <a:ext uri="{FF2B5EF4-FFF2-40B4-BE49-F238E27FC236}">
                  <a16:creationId xmlns:a16="http://schemas.microsoft.com/office/drawing/2014/main" id="{79689C52-5E4E-48CE-BF5F-E4F0602BF6AF}"/>
                </a:ext>
              </a:extLst>
            </p:cNvPr>
            <p:cNvSpPr/>
            <p:nvPr/>
          </p:nvSpPr>
          <p:spPr>
            <a:xfrm rot="16200000" flipV="1">
              <a:off x="1317274" y="2019574"/>
              <a:ext cx="2253220" cy="2716882"/>
            </a:xfrm>
            <a:prstGeom prst="arc">
              <a:avLst>
                <a:gd name="adj1" fmla="val 3684711"/>
                <a:gd name="adj2" fmla="val 7181991"/>
              </a:avLst>
            </a:prstGeom>
            <a:noFill/>
            <a:ln w="6350">
              <a:solidFill>
                <a:schemeClr val="bg1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7" name="Arc 176">
              <a:extLst>
                <a:ext uri="{FF2B5EF4-FFF2-40B4-BE49-F238E27FC236}">
                  <a16:creationId xmlns:a16="http://schemas.microsoft.com/office/drawing/2014/main" id="{CAA12942-4351-4B98-9350-8CB277E3F5C6}"/>
                </a:ext>
              </a:extLst>
            </p:cNvPr>
            <p:cNvSpPr/>
            <p:nvPr/>
          </p:nvSpPr>
          <p:spPr>
            <a:xfrm rot="16200000" flipH="1">
              <a:off x="-878821" y="2020480"/>
              <a:ext cx="2253220" cy="2716882"/>
            </a:xfrm>
            <a:prstGeom prst="arc">
              <a:avLst>
                <a:gd name="adj1" fmla="val 3684711"/>
                <a:gd name="adj2" fmla="val 7181991"/>
              </a:avLst>
            </a:prstGeom>
            <a:noFill/>
            <a:ln w="6350">
              <a:solidFill>
                <a:schemeClr val="bg1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89" name="Freeform: Shape 188">
            <a:extLst>
              <a:ext uri="{FF2B5EF4-FFF2-40B4-BE49-F238E27FC236}">
                <a16:creationId xmlns:a16="http://schemas.microsoft.com/office/drawing/2014/main" id="{0B6BFD76-2465-4C3B-868E-DF868226C15A}"/>
              </a:ext>
            </a:extLst>
          </p:cNvPr>
          <p:cNvSpPr/>
          <p:nvPr/>
        </p:nvSpPr>
        <p:spPr>
          <a:xfrm>
            <a:off x="8319360" y="4106216"/>
            <a:ext cx="861848" cy="100899"/>
          </a:xfrm>
          <a:custGeom>
            <a:avLst/>
            <a:gdLst>
              <a:gd name="connsiteX0" fmla="*/ 0 w 646386"/>
              <a:gd name="connsiteY0" fmla="*/ 75674 h 75674"/>
              <a:gd name="connsiteX1" fmla="*/ 454047 w 646386"/>
              <a:gd name="connsiteY1" fmla="*/ 75674 h 75674"/>
              <a:gd name="connsiteX2" fmla="*/ 646386 w 646386"/>
              <a:gd name="connsiteY2" fmla="*/ 0 h 75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6386" h="75674">
                <a:moveTo>
                  <a:pt x="0" y="75674"/>
                </a:moveTo>
                <a:lnTo>
                  <a:pt x="454047" y="75674"/>
                </a:lnTo>
                <a:lnTo>
                  <a:pt x="646386" y="0"/>
                </a:lnTo>
              </a:path>
            </a:pathLst>
          </a:custGeom>
          <a:noFill/>
          <a:ln w="9525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5519"/>
            <a:endParaRPr lang="en-US" sz="1400">
              <a:solidFill>
                <a:srgbClr val="FFFFFF"/>
              </a:solidFill>
              <a:latin typeface="Nokia Pure Text Light"/>
            </a:endParaRPr>
          </a:p>
        </p:txBody>
      </p:sp>
      <p:sp>
        <p:nvSpPr>
          <p:cNvPr id="190" name="Freeform: Shape 189">
            <a:extLst>
              <a:ext uri="{FF2B5EF4-FFF2-40B4-BE49-F238E27FC236}">
                <a16:creationId xmlns:a16="http://schemas.microsoft.com/office/drawing/2014/main" id="{C38F989B-4F87-4FE3-B9BF-2569AC6BE1A6}"/>
              </a:ext>
            </a:extLst>
          </p:cNvPr>
          <p:cNvSpPr/>
          <p:nvPr/>
        </p:nvSpPr>
        <p:spPr>
          <a:xfrm>
            <a:off x="8268388" y="4102012"/>
            <a:ext cx="1827139" cy="221701"/>
          </a:xfrm>
          <a:custGeom>
            <a:avLst/>
            <a:gdLst>
              <a:gd name="connsiteX0" fmla="*/ 0 w 646386"/>
              <a:gd name="connsiteY0" fmla="*/ 75674 h 75674"/>
              <a:gd name="connsiteX1" fmla="*/ 454047 w 646386"/>
              <a:gd name="connsiteY1" fmla="*/ 75674 h 75674"/>
              <a:gd name="connsiteX2" fmla="*/ 646386 w 646386"/>
              <a:gd name="connsiteY2" fmla="*/ 0 h 75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6386" h="75674">
                <a:moveTo>
                  <a:pt x="0" y="75674"/>
                </a:moveTo>
                <a:lnTo>
                  <a:pt x="454047" y="75674"/>
                </a:lnTo>
                <a:lnTo>
                  <a:pt x="646386" y="0"/>
                </a:lnTo>
              </a:path>
            </a:pathLst>
          </a:custGeom>
          <a:noFill/>
          <a:ln w="952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5519"/>
            <a:endParaRPr lang="en-US" sz="1400">
              <a:solidFill>
                <a:srgbClr val="FFFFFF"/>
              </a:solidFill>
              <a:latin typeface="Nokia Pure Text Light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72875EEA-D75F-46E0-AF66-D580AC651F55}"/>
              </a:ext>
            </a:extLst>
          </p:cNvPr>
          <p:cNvSpPr txBox="1"/>
          <p:nvPr/>
        </p:nvSpPr>
        <p:spPr>
          <a:xfrm>
            <a:off x="828754" y="5728691"/>
            <a:ext cx="844929" cy="398996"/>
          </a:xfrm>
          <a:prstGeom prst="rect">
            <a:avLst/>
          </a:prstGeom>
          <a:noFill/>
        </p:spPr>
        <p:txBody>
          <a:bodyPr wrap="square" lIns="96000" tIns="96000" rIns="96000" bIns="96000" rtlCol="0">
            <a:spAutoFit/>
          </a:bodyPr>
          <a:lstStyle/>
          <a:p>
            <a:pPr>
              <a:tabLst>
                <a:tab pos="479976" algn="l"/>
              </a:tabLst>
            </a:pPr>
            <a:r>
              <a:rPr lang="en-US" sz="1333" dirty="0">
                <a:solidFill>
                  <a:schemeClr val="bg2"/>
                </a:solidFill>
              </a:rPr>
              <a:t>Tenants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C200C41-3346-4F1A-98D1-060BBC204265}"/>
              </a:ext>
            </a:extLst>
          </p:cNvPr>
          <p:cNvCxnSpPr>
            <a:cxnSpLocks/>
          </p:cNvCxnSpPr>
          <p:nvPr/>
        </p:nvCxnSpPr>
        <p:spPr>
          <a:xfrm flipV="1">
            <a:off x="4746870" y="1899424"/>
            <a:ext cx="8729" cy="2269627"/>
          </a:xfrm>
          <a:prstGeom prst="line">
            <a:avLst/>
          </a:prstGeom>
          <a:ln w="6350" cmpd="sng">
            <a:solidFill>
              <a:schemeClr val="bg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65D13034-BE9C-4C07-8AD9-FA81CC6275DE}"/>
              </a:ext>
            </a:extLst>
          </p:cNvPr>
          <p:cNvCxnSpPr>
            <a:cxnSpLocks/>
          </p:cNvCxnSpPr>
          <p:nvPr/>
        </p:nvCxnSpPr>
        <p:spPr>
          <a:xfrm flipV="1">
            <a:off x="6971217" y="1937488"/>
            <a:ext cx="8729" cy="2269627"/>
          </a:xfrm>
          <a:prstGeom prst="line">
            <a:avLst/>
          </a:prstGeom>
          <a:ln w="6350" cmpd="sng">
            <a:solidFill>
              <a:schemeClr val="bg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53F0247D-6518-2D46-B8B3-CFF13888B9A5}"/>
              </a:ext>
            </a:extLst>
          </p:cNvPr>
          <p:cNvGrpSpPr/>
          <p:nvPr/>
        </p:nvGrpSpPr>
        <p:grpSpPr>
          <a:xfrm>
            <a:off x="1580239" y="1442727"/>
            <a:ext cx="8923443" cy="338555"/>
            <a:chOff x="1216175" y="1082044"/>
            <a:chExt cx="6692582" cy="253916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99F53A6-47C9-4C5F-BD5F-C3A44C3CB661}"/>
                </a:ext>
              </a:extLst>
            </p:cNvPr>
            <p:cNvCxnSpPr>
              <a:cxnSpLocks/>
            </p:cNvCxnSpPr>
            <p:nvPr/>
          </p:nvCxnSpPr>
          <p:spPr>
            <a:xfrm>
              <a:off x="1216175" y="1220574"/>
              <a:ext cx="2381520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arrow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 Box 112">
              <a:extLst>
                <a:ext uri="{FF2B5EF4-FFF2-40B4-BE49-F238E27FC236}">
                  <a16:creationId xmlns:a16="http://schemas.microsoft.com/office/drawing/2014/main" id="{CFF87517-3452-475E-A54B-7E0C46367E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8075" y="1082044"/>
              <a:ext cx="2230838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332">
                <a:spcBef>
                  <a:spcPct val="50000"/>
                </a:spcBef>
                <a:defRPr/>
              </a:pPr>
              <a:r>
                <a:rPr lang="en-US" sz="1600" dirty="0">
                  <a:solidFill>
                    <a:schemeClr val="tx2"/>
                  </a:solidFill>
                  <a:latin typeface="Nokia Pure Headline" panose="020B0504040602060303" pitchFamily="34" charset="0"/>
                  <a:ea typeface="Nokia Pure Text" panose="020B0504040602060303" pitchFamily="34" charset="0"/>
                  <a:cs typeface="Nokia Pure Text" panose="020B0504040602060303" pitchFamily="34" charset="0"/>
                </a:rPr>
                <a:t>End to end network slices</a:t>
              </a: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80C96F5F-3537-B949-97D6-33D41A9A7821}"/>
                </a:ext>
              </a:extLst>
            </p:cNvPr>
            <p:cNvCxnSpPr>
              <a:cxnSpLocks/>
            </p:cNvCxnSpPr>
            <p:nvPr/>
          </p:nvCxnSpPr>
          <p:spPr>
            <a:xfrm>
              <a:off x="5527237" y="1220543"/>
              <a:ext cx="2381520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83E431-5ED0-4344-8793-6843CB43B39B}"/>
              </a:ext>
            </a:extLst>
          </p:cNvPr>
          <p:cNvGrpSpPr/>
          <p:nvPr/>
        </p:nvGrpSpPr>
        <p:grpSpPr>
          <a:xfrm>
            <a:off x="8899710" y="3355114"/>
            <a:ext cx="742317" cy="760951"/>
            <a:chOff x="6674782" y="2516335"/>
            <a:chExt cx="556738" cy="570713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A2EAA2CD-669F-4A48-95DA-62AD0EBF0DEB}"/>
                </a:ext>
              </a:extLst>
            </p:cNvPr>
            <p:cNvGrpSpPr/>
            <p:nvPr/>
          </p:nvGrpSpPr>
          <p:grpSpPr>
            <a:xfrm>
              <a:off x="6674782" y="2641122"/>
              <a:ext cx="445926" cy="445926"/>
              <a:chOff x="7363189" y="2641122"/>
              <a:chExt cx="445926" cy="445926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CC5CD9D9-0A65-6F4B-8137-D20A7A7563FA}"/>
                  </a:ext>
                </a:extLst>
              </p:cNvPr>
              <p:cNvSpPr/>
              <p:nvPr/>
            </p:nvSpPr>
            <p:spPr>
              <a:xfrm>
                <a:off x="7363189" y="2641122"/>
                <a:ext cx="445926" cy="44592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4945" indent="-234945"/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7" name="Can 124">
                <a:extLst>
                  <a:ext uri="{FF2B5EF4-FFF2-40B4-BE49-F238E27FC236}">
                    <a16:creationId xmlns:a16="http://schemas.microsoft.com/office/drawing/2014/main" id="{1D4C7EDA-45A7-364A-AC14-0EE9D0251CAE}"/>
                  </a:ext>
                </a:extLst>
              </p:cNvPr>
              <p:cNvSpPr/>
              <p:nvPr/>
            </p:nvSpPr>
            <p:spPr>
              <a:xfrm>
                <a:off x="7474617" y="2715820"/>
                <a:ext cx="223071" cy="301579"/>
              </a:xfrm>
              <a:prstGeom prst="can">
                <a:avLst>
                  <a:gd name="adj" fmla="val 40789"/>
                </a:avLst>
              </a:prstGeom>
              <a:noFill/>
              <a:ln w="952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600" dirty="0">
                  <a:solidFill>
                    <a:schemeClr val="bg1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p:grpSp>
        <p:sp>
          <p:nvSpPr>
            <p:cNvPr id="160" name="Ellipse 101">
              <a:extLst>
                <a:ext uri="{FF2B5EF4-FFF2-40B4-BE49-F238E27FC236}">
                  <a16:creationId xmlns:a16="http://schemas.microsoft.com/office/drawing/2014/main" id="{DA274BCA-6840-4094-9F25-3B61A5D99B8B}"/>
                </a:ext>
              </a:extLst>
            </p:cNvPr>
            <p:cNvSpPr/>
            <p:nvPr/>
          </p:nvSpPr>
          <p:spPr>
            <a:xfrm>
              <a:off x="6986000" y="2516335"/>
              <a:ext cx="245520" cy="245520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8000" tIns="128000" rIns="128000" bIns="12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1625519">
                <a:defRPr/>
              </a:pPr>
              <a:endParaRPr lang="en-GB" sz="1067" dirty="0">
                <a:solidFill>
                  <a:srgbClr val="FFFFFF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endParaRPr>
            </a:p>
          </p:txBody>
        </p:sp>
        <p:sp>
          <p:nvSpPr>
            <p:cNvPr id="169" name="Isosceles Triangle 168">
              <a:extLst>
                <a:ext uri="{FF2B5EF4-FFF2-40B4-BE49-F238E27FC236}">
                  <a16:creationId xmlns:a16="http://schemas.microsoft.com/office/drawing/2014/main" id="{72C8912B-21ED-407F-A4D3-7BA86B6E8A36}"/>
                </a:ext>
              </a:extLst>
            </p:cNvPr>
            <p:cNvSpPr/>
            <p:nvPr/>
          </p:nvSpPr>
          <p:spPr>
            <a:xfrm rot="5400000">
              <a:off x="7051070" y="2595553"/>
              <a:ext cx="144190" cy="88568"/>
            </a:xfrm>
            <a:prstGeom prst="triangle">
              <a:avLst/>
            </a:prstGeom>
            <a:noFill/>
            <a:ln w="63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34945" indent="-234945"/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E7A5ECBE-9C2C-C94A-BC9E-368EC3A11147}"/>
              </a:ext>
            </a:extLst>
          </p:cNvPr>
          <p:cNvGrpSpPr/>
          <p:nvPr/>
        </p:nvGrpSpPr>
        <p:grpSpPr>
          <a:xfrm>
            <a:off x="9817585" y="4628911"/>
            <a:ext cx="594568" cy="594568"/>
            <a:chOff x="7363189" y="2641122"/>
            <a:chExt cx="445926" cy="445926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215AC422-DA59-4546-8FB6-8D357009AB0A}"/>
                </a:ext>
              </a:extLst>
            </p:cNvPr>
            <p:cNvSpPr/>
            <p:nvPr/>
          </p:nvSpPr>
          <p:spPr>
            <a:xfrm>
              <a:off x="7363189" y="2641122"/>
              <a:ext cx="445926" cy="4459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34945" indent="-234945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37" name="Can 124">
              <a:extLst>
                <a:ext uri="{FF2B5EF4-FFF2-40B4-BE49-F238E27FC236}">
                  <a16:creationId xmlns:a16="http://schemas.microsoft.com/office/drawing/2014/main" id="{36F9E433-4725-C64A-A7EF-0726426856B1}"/>
                </a:ext>
              </a:extLst>
            </p:cNvPr>
            <p:cNvSpPr/>
            <p:nvPr/>
          </p:nvSpPr>
          <p:spPr>
            <a:xfrm>
              <a:off x="7474617" y="2715820"/>
              <a:ext cx="223071" cy="301579"/>
            </a:xfrm>
            <a:prstGeom prst="can">
              <a:avLst>
                <a:gd name="adj" fmla="val 40789"/>
              </a:avLst>
            </a:prstGeom>
            <a:noFill/>
            <a:ln w="9525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 dirty="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84922994-8A0E-E84B-8E2C-EFB331F44900}"/>
              </a:ext>
            </a:extLst>
          </p:cNvPr>
          <p:cNvGrpSpPr/>
          <p:nvPr/>
        </p:nvGrpSpPr>
        <p:grpSpPr>
          <a:xfrm>
            <a:off x="8895073" y="4628911"/>
            <a:ext cx="594568" cy="594568"/>
            <a:chOff x="7363189" y="2641122"/>
            <a:chExt cx="445926" cy="445926"/>
          </a:xfrm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C1B0399F-7163-8E48-A66F-9DBFBAC906F2}"/>
                </a:ext>
              </a:extLst>
            </p:cNvPr>
            <p:cNvSpPr/>
            <p:nvPr/>
          </p:nvSpPr>
          <p:spPr>
            <a:xfrm>
              <a:off x="7363189" y="2641122"/>
              <a:ext cx="445926" cy="4459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34945" indent="-234945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41" name="Can 124">
              <a:extLst>
                <a:ext uri="{FF2B5EF4-FFF2-40B4-BE49-F238E27FC236}">
                  <a16:creationId xmlns:a16="http://schemas.microsoft.com/office/drawing/2014/main" id="{5F1F4A06-4637-EA43-BFC5-456593B98D28}"/>
                </a:ext>
              </a:extLst>
            </p:cNvPr>
            <p:cNvSpPr/>
            <p:nvPr/>
          </p:nvSpPr>
          <p:spPr>
            <a:xfrm>
              <a:off x="7474617" y="2715820"/>
              <a:ext cx="223071" cy="301579"/>
            </a:xfrm>
            <a:prstGeom prst="can">
              <a:avLst>
                <a:gd name="adj" fmla="val 40789"/>
              </a:avLst>
            </a:prstGeom>
            <a:noFill/>
            <a:ln w="9525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 dirty="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E99BE6-1DEB-6248-BCB7-5B2B20B03F98}"/>
              </a:ext>
            </a:extLst>
          </p:cNvPr>
          <p:cNvGrpSpPr/>
          <p:nvPr/>
        </p:nvGrpSpPr>
        <p:grpSpPr>
          <a:xfrm>
            <a:off x="10221361" y="4429344"/>
            <a:ext cx="327360" cy="327360"/>
            <a:chOff x="7666021" y="3322008"/>
            <a:chExt cx="245520" cy="245520"/>
          </a:xfrm>
        </p:grpSpPr>
        <p:sp>
          <p:nvSpPr>
            <p:cNvPr id="72" name="Ellipse 101">
              <a:extLst>
                <a:ext uri="{FF2B5EF4-FFF2-40B4-BE49-F238E27FC236}">
                  <a16:creationId xmlns:a16="http://schemas.microsoft.com/office/drawing/2014/main" id="{9FDBB731-C455-4FAD-ABB8-FAB18431DD3F}"/>
                </a:ext>
              </a:extLst>
            </p:cNvPr>
            <p:cNvSpPr/>
            <p:nvPr/>
          </p:nvSpPr>
          <p:spPr>
            <a:xfrm>
              <a:off x="7666021" y="3322008"/>
              <a:ext cx="245520" cy="24552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8000" tIns="128000" rIns="128000" bIns="12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1625519">
                <a:defRPr/>
              </a:pPr>
              <a:endParaRPr lang="en-GB" sz="1067" dirty="0">
                <a:solidFill>
                  <a:srgbClr val="FFFFFF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endParaRPr>
            </a:p>
          </p:txBody>
        </p:sp>
        <p:grpSp>
          <p:nvGrpSpPr>
            <p:cNvPr id="73" name="Gruppieren 106">
              <a:extLst>
                <a:ext uri="{FF2B5EF4-FFF2-40B4-BE49-F238E27FC236}">
                  <a16:creationId xmlns:a16="http://schemas.microsoft.com/office/drawing/2014/main" id="{6F8227E0-90BC-4B40-9A50-0214003B6F9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5366" y="3399517"/>
              <a:ext cx="145557" cy="90504"/>
              <a:chOff x="942975" y="1378869"/>
              <a:chExt cx="2090102" cy="1299570"/>
            </a:xfrm>
          </p:grpSpPr>
          <p:sp>
            <p:nvSpPr>
              <p:cNvPr id="74" name="Rechteck 113">
                <a:extLst>
                  <a:ext uri="{FF2B5EF4-FFF2-40B4-BE49-F238E27FC236}">
                    <a16:creationId xmlns:a16="http://schemas.microsoft.com/office/drawing/2014/main" id="{BA893710-C56B-4129-AF2B-E89324AC0A11}"/>
                  </a:ext>
                </a:extLst>
              </p:cNvPr>
              <p:cNvSpPr/>
              <p:nvPr/>
            </p:nvSpPr>
            <p:spPr>
              <a:xfrm rot="1572863">
                <a:off x="1114275" y="1378869"/>
                <a:ext cx="1498968" cy="988864"/>
              </a:xfrm>
              <a:prstGeom prst="rect">
                <a:avLst/>
              </a:prstGeom>
              <a:noFill/>
              <a:ln w="6350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128000" tIns="128000" rIns="128000" bIns="128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625519">
                  <a:defRPr/>
                </a:pPr>
                <a:endParaRPr lang="en-GB" sz="1067" kern="0" dirty="0" err="1">
                  <a:solidFill>
                    <a:srgbClr val="FFFFFF"/>
                  </a:solidFill>
                  <a:latin typeface="Nokia Pure Text Light"/>
                  <a:ea typeface="Nokia Pure Text Light" panose="020B0304040602060303" pitchFamily="34" charset="0"/>
                </a:endParaRPr>
              </a:p>
            </p:txBody>
          </p:sp>
          <p:sp>
            <p:nvSpPr>
              <p:cNvPr id="75" name="Freihandform: Form 117">
                <a:extLst>
                  <a:ext uri="{FF2B5EF4-FFF2-40B4-BE49-F238E27FC236}">
                    <a16:creationId xmlns:a16="http://schemas.microsoft.com/office/drawing/2014/main" id="{026D5332-CE77-4ABA-BAC0-38C314E69880}"/>
                  </a:ext>
                </a:extLst>
              </p:cNvPr>
              <p:cNvSpPr/>
              <p:nvPr/>
            </p:nvSpPr>
            <p:spPr>
              <a:xfrm rot="1572863">
                <a:off x="2512815" y="1945165"/>
                <a:ext cx="520262" cy="733274"/>
              </a:xfrm>
              <a:custGeom>
                <a:avLst/>
                <a:gdLst>
                  <a:gd name="connsiteX0" fmla="*/ 0 w 520262"/>
                  <a:gd name="connsiteY0" fmla="*/ 179199 h 733274"/>
                  <a:gd name="connsiteX1" fmla="*/ 274778 w 520262"/>
                  <a:gd name="connsiteY1" fmla="*/ 179199 h 733274"/>
                  <a:gd name="connsiteX2" fmla="*/ 274778 w 520262"/>
                  <a:gd name="connsiteY2" fmla="*/ 180025 h 733274"/>
                  <a:gd name="connsiteX3" fmla="*/ 520262 w 520262"/>
                  <a:gd name="connsiteY3" fmla="*/ 0 h 733274"/>
                  <a:gd name="connsiteX4" fmla="*/ 520262 w 520262"/>
                  <a:gd name="connsiteY4" fmla="*/ 733274 h 733274"/>
                  <a:gd name="connsiteX5" fmla="*/ 274778 w 520262"/>
                  <a:gd name="connsiteY5" fmla="*/ 553248 h 733274"/>
                  <a:gd name="connsiteX6" fmla="*/ 274778 w 520262"/>
                  <a:gd name="connsiteY6" fmla="*/ 557161 h 733274"/>
                  <a:gd name="connsiteX7" fmla="*/ 0 w 520262"/>
                  <a:gd name="connsiteY7" fmla="*/ 557161 h 733274"/>
                  <a:gd name="connsiteX0" fmla="*/ 0 w 520262"/>
                  <a:gd name="connsiteY0" fmla="*/ 179199 h 733274"/>
                  <a:gd name="connsiteX1" fmla="*/ 274778 w 520262"/>
                  <a:gd name="connsiteY1" fmla="*/ 179199 h 733274"/>
                  <a:gd name="connsiteX2" fmla="*/ 274778 w 520262"/>
                  <a:gd name="connsiteY2" fmla="*/ 180025 h 733274"/>
                  <a:gd name="connsiteX3" fmla="*/ 520262 w 520262"/>
                  <a:gd name="connsiteY3" fmla="*/ 0 h 733274"/>
                  <a:gd name="connsiteX4" fmla="*/ 520262 w 520262"/>
                  <a:gd name="connsiteY4" fmla="*/ 733274 h 733274"/>
                  <a:gd name="connsiteX5" fmla="*/ 274778 w 520262"/>
                  <a:gd name="connsiteY5" fmla="*/ 553248 h 733274"/>
                  <a:gd name="connsiteX6" fmla="*/ 0 w 520262"/>
                  <a:gd name="connsiteY6" fmla="*/ 557161 h 733274"/>
                  <a:gd name="connsiteX7" fmla="*/ 0 w 520262"/>
                  <a:gd name="connsiteY7" fmla="*/ 179199 h 733274"/>
                  <a:gd name="connsiteX0" fmla="*/ 0 w 520262"/>
                  <a:gd name="connsiteY0" fmla="*/ 179199 h 733274"/>
                  <a:gd name="connsiteX1" fmla="*/ 274778 w 520262"/>
                  <a:gd name="connsiteY1" fmla="*/ 179199 h 733274"/>
                  <a:gd name="connsiteX2" fmla="*/ 274778 w 520262"/>
                  <a:gd name="connsiteY2" fmla="*/ 180025 h 733274"/>
                  <a:gd name="connsiteX3" fmla="*/ 520262 w 520262"/>
                  <a:gd name="connsiteY3" fmla="*/ 0 h 733274"/>
                  <a:gd name="connsiteX4" fmla="*/ 520262 w 520262"/>
                  <a:gd name="connsiteY4" fmla="*/ 733274 h 733274"/>
                  <a:gd name="connsiteX5" fmla="*/ 268368 w 520262"/>
                  <a:gd name="connsiteY5" fmla="*/ 556403 h 733274"/>
                  <a:gd name="connsiteX6" fmla="*/ 0 w 520262"/>
                  <a:gd name="connsiteY6" fmla="*/ 557161 h 733274"/>
                  <a:gd name="connsiteX7" fmla="*/ 0 w 520262"/>
                  <a:gd name="connsiteY7" fmla="*/ 179199 h 733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0262" h="733274">
                    <a:moveTo>
                      <a:pt x="0" y="179199"/>
                    </a:moveTo>
                    <a:lnTo>
                      <a:pt x="274778" y="179199"/>
                    </a:lnTo>
                    <a:lnTo>
                      <a:pt x="274778" y="180025"/>
                    </a:lnTo>
                    <a:lnTo>
                      <a:pt x="520262" y="0"/>
                    </a:lnTo>
                    <a:lnTo>
                      <a:pt x="520262" y="733274"/>
                    </a:lnTo>
                    <a:lnTo>
                      <a:pt x="268368" y="556403"/>
                    </a:lnTo>
                    <a:lnTo>
                      <a:pt x="0" y="557161"/>
                    </a:lnTo>
                    <a:lnTo>
                      <a:pt x="0" y="179199"/>
                    </a:lnTo>
                    <a:close/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128000" tIns="128000" rIns="128000" bIns="128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625519">
                  <a:defRPr/>
                </a:pPr>
                <a:endParaRPr lang="en-GB" sz="1067" kern="0" dirty="0" err="1">
                  <a:solidFill>
                    <a:srgbClr val="FFFFFF"/>
                  </a:solidFill>
                  <a:latin typeface="Nokia Pure Text Light"/>
                  <a:ea typeface="Nokia Pure Text Light" panose="020B0304040602060303" pitchFamily="34" charset="0"/>
                </a:endParaRPr>
              </a:p>
            </p:txBody>
          </p:sp>
          <p:sp>
            <p:nvSpPr>
              <p:cNvPr id="76" name="Freihandform: Form 119">
                <a:extLst>
                  <a:ext uri="{FF2B5EF4-FFF2-40B4-BE49-F238E27FC236}">
                    <a16:creationId xmlns:a16="http://schemas.microsoft.com/office/drawing/2014/main" id="{F7E8EE9F-ADA3-4D45-81A2-183564F26DFA}"/>
                  </a:ext>
                </a:extLst>
              </p:cNvPr>
              <p:cNvSpPr/>
              <p:nvPr/>
            </p:nvSpPr>
            <p:spPr>
              <a:xfrm>
                <a:off x="942975" y="2319338"/>
                <a:ext cx="697706" cy="342900"/>
              </a:xfrm>
              <a:custGeom>
                <a:avLst/>
                <a:gdLst>
                  <a:gd name="connsiteX0" fmla="*/ 697706 w 697706"/>
                  <a:gd name="connsiteY0" fmla="*/ 0 h 342900"/>
                  <a:gd name="connsiteX1" fmla="*/ 538163 w 697706"/>
                  <a:gd name="connsiteY1" fmla="*/ 342900 h 342900"/>
                  <a:gd name="connsiteX2" fmla="*/ 0 w 697706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7706" h="342900">
                    <a:moveTo>
                      <a:pt x="697706" y="0"/>
                    </a:moveTo>
                    <a:lnTo>
                      <a:pt x="538163" y="342900"/>
                    </a:lnTo>
                    <a:lnTo>
                      <a:pt x="0" y="342900"/>
                    </a:ln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128000" tIns="128000" rIns="128000" bIns="128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625519">
                  <a:defRPr/>
                </a:pPr>
                <a:endParaRPr lang="en-GB" sz="1067" kern="0" dirty="0">
                  <a:solidFill>
                    <a:srgbClr val="FFFFFF"/>
                  </a:solidFill>
                  <a:latin typeface="Nokia Pure Text Light"/>
                  <a:ea typeface="Nokia Pure Text Light" panose="020B0304040602060303" pitchFamily="34" charset="0"/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D98F59-3FDB-BB46-BD25-7C00A6013ACE}"/>
              </a:ext>
            </a:extLst>
          </p:cNvPr>
          <p:cNvGrpSpPr/>
          <p:nvPr/>
        </p:nvGrpSpPr>
        <p:grpSpPr>
          <a:xfrm>
            <a:off x="9314667" y="4429344"/>
            <a:ext cx="327360" cy="327360"/>
            <a:chOff x="6986000" y="3322008"/>
            <a:chExt cx="245520" cy="245520"/>
          </a:xfrm>
        </p:grpSpPr>
        <p:sp>
          <p:nvSpPr>
            <p:cNvPr id="138" name="Ellipse 101">
              <a:extLst>
                <a:ext uri="{FF2B5EF4-FFF2-40B4-BE49-F238E27FC236}">
                  <a16:creationId xmlns:a16="http://schemas.microsoft.com/office/drawing/2014/main" id="{B25863E0-C47A-4D2B-BB87-F5AE3DC9AA20}"/>
                </a:ext>
              </a:extLst>
            </p:cNvPr>
            <p:cNvSpPr/>
            <p:nvPr/>
          </p:nvSpPr>
          <p:spPr>
            <a:xfrm>
              <a:off x="6986000" y="3322008"/>
              <a:ext cx="245520" cy="24552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8000" tIns="128000" rIns="128000" bIns="12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1625519">
                <a:defRPr/>
              </a:pPr>
              <a:endParaRPr lang="en-GB" sz="1067" dirty="0">
                <a:solidFill>
                  <a:srgbClr val="FFFFFF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endParaRPr>
            </a:p>
          </p:txBody>
        </p: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F8AA09F1-F9CA-495A-AE23-3010FD0B5DF3}"/>
                </a:ext>
              </a:extLst>
            </p:cNvPr>
            <p:cNvGrpSpPr/>
            <p:nvPr/>
          </p:nvGrpSpPr>
          <p:grpSpPr>
            <a:xfrm>
              <a:off x="7038627" y="3370665"/>
              <a:ext cx="140265" cy="153320"/>
              <a:chOff x="2088625" y="2765026"/>
              <a:chExt cx="1711982" cy="1871320"/>
            </a:xfrm>
          </p:grpSpPr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52B481AF-3DE5-4CE1-87AC-64C6CA188B89}"/>
                  </a:ext>
                </a:extLst>
              </p:cNvPr>
              <p:cNvSpPr/>
              <p:nvPr/>
            </p:nvSpPr>
            <p:spPr>
              <a:xfrm>
                <a:off x="2937488" y="2765026"/>
                <a:ext cx="863119" cy="1871320"/>
              </a:xfrm>
              <a:custGeom>
                <a:avLst/>
                <a:gdLst>
                  <a:gd name="connsiteX0" fmla="*/ 0 w 881554"/>
                  <a:gd name="connsiteY0" fmla="*/ 141665 h 1115700"/>
                  <a:gd name="connsiteX1" fmla="*/ 132521 w 881554"/>
                  <a:gd name="connsiteY1" fmla="*/ 2517 h 1115700"/>
                  <a:gd name="connsiteX2" fmla="*/ 543339 w 881554"/>
                  <a:gd name="connsiteY2" fmla="*/ 247682 h 1115700"/>
                  <a:gd name="connsiteX3" fmla="*/ 861391 w 881554"/>
                  <a:gd name="connsiteY3" fmla="*/ 585613 h 1115700"/>
                  <a:gd name="connsiteX4" fmla="*/ 801756 w 881554"/>
                  <a:gd name="connsiteY4" fmla="*/ 936795 h 1115700"/>
                  <a:gd name="connsiteX5" fmla="*/ 417443 w 881554"/>
                  <a:gd name="connsiteY5" fmla="*/ 1115700 h 1115700"/>
                  <a:gd name="connsiteX0" fmla="*/ 0 w 881554"/>
                  <a:gd name="connsiteY0" fmla="*/ 141665 h 1115700"/>
                  <a:gd name="connsiteX1" fmla="*/ 132521 w 881554"/>
                  <a:gd name="connsiteY1" fmla="*/ 2517 h 1115700"/>
                  <a:gd name="connsiteX2" fmla="*/ 543339 w 881554"/>
                  <a:gd name="connsiteY2" fmla="*/ 247682 h 1115700"/>
                  <a:gd name="connsiteX3" fmla="*/ 861391 w 881554"/>
                  <a:gd name="connsiteY3" fmla="*/ 585613 h 1115700"/>
                  <a:gd name="connsiteX4" fmla="*/ 801756 w 881554"/>
                  <a:gd name="connsiteY4" fmla="*/ 936795 h 1115700"/>
                  <a:gd name="connsiteX5" fmla="*/ 417443 w 881554"/>
                  <a:gd name="connsiteY5" fmla="*/ 1115700 h 1115700"/>
                  <a:gd name="connsiteX0" fmla="*/ 0 w 881554"/>
                  <a:gd name="connsiteY0" fmla="*/ 141665 h 1115700"/>
                  <a:gd name="connsiteX1" fmla="*/ 132521 w 881554"/>
                  <a:gd name="connsiteY1" fmla="*/ 2517 h 1115700"/>
                  <a:gd name="connsiteX2" fmla="*/ 543339 w 881554"/>
                  <a:gd name="connsiteY2" fmla="*/ 247682 h 1115700"/>
                  <a:gd name="connsiteX3" fmla="*/ 861391 w 881554"/>
                  <a:gd name="connsiteY3" fmla="*/ 585613 h 1115700"/>
                  <a:gd name="connsiteX4" fmla="*/ 801756 w 881554"/>
                  <a:gd name="connsiteY4" fmla="*/ 936795 h 1115700"/>
                  <a:gd name="connsiteX5" fmla="*/ 417443 w 881554"/>
                  <a:gd name="connsiteY5" fmla="*/ 1115700 h 1115700"/>
                  <a:gd name="connsiteX0" fmla="*/ 0 w 881554"/>
                  <a:gd name="connsiteY0" fmla="*/ 141665 h 1115700"/>
                  <a:gd name="connsiteX1" fmla="*/ 132521 w 881554"/>
                  <a:gd name="connsiteY1" fmla="*/ 2517 h 1115700"/>
                  <a:gd name="connsiteX2" fmla="*/ 543339 w 881554"/>
                  <a:gd name="connsiteY2" fmla="*/ 247682 h 1115700"/>
                  <a:gd name="connsiteX3" fmla="*/ 861391 w 881554"/>
                  <a:gd name="connsiteY3" fmla="*/ 585613 h 1115700"/>
                  <a:gd name="connsiteX4" fmla="*/ 801756 w 881554"/>
                  <a:gd name="connsiteY4" fmla="*/ 936795 h 1115700"/>
                  <a:gd name="connsiteX5" fmla="*/ 417443 w 881554"/>
                  <a:gd name="connsiteY5" fmla="*/ 1115700 h 1115700"/>
                  <a:gd name="connsiteX0" fmla="*/ 0 w 881554"/>
                  <a:gd name="connsiteY0" fmla="*/ 141665 h 1115700"/>
                  <a:gd name="connsiteX1" fmla="*/ 132521 w 881554"/>
                  <a:gd name="connsiteY1" fmla="*/ 2517 h 1115700"/>
                  <a:gd name="connsiteX2" fmla="*/ 543339 w 881554"/>
                  <a:gd name="connsiteY2" fmla="*/ 247682 h 1115700"/>
                  <a:gd name="connsiteX3" fmla="*/ 861391 w 881554"/>
                  <a:gd name="connsiteY3" fmla="*/ 585613 h 1115700"/>
                  <a:gd name="connsiteX4" fmla="*/ 801756 w 881554"/>
                  <a:gd name="connsiteY4" fmla="*/ 936795 h 1115700"/>
                  <a:gd name="connsiteX5" fmla="*/ 417443 w 881554"/>
                  <a:gd name="connsiteY5" fmla="*/ 1115700 h 1115700"/>
                  <a:gd name="connsiteX0" fmla="*/ 0 w 803549"/>
                  <a:gd name="connsiteY0" fmla="*/ 141665 h 1115700"/>
                  <a:gd name="connsiteX1" fmla="*/ 132521 w 803549"/>
                  <a:gd name="connsiteY1" fmla="*/ 2517 h 1115700"/>
                  <a:gd name="connsiteX2" fmla="*/ 543339 w 803549"/>
                  <a:gd name="connsiteY2" fmla="*/ 247682 h 1115700"/>
                  <a:gd name="connsiteX3" fmla="*/ 801756 w 803549"/>
                  <a:gd name="connsiteY3" fmla="*/ 936795 h 1115700"/>
                  <a:gd name="connsiteX4" fmla="*/ 417443 w 803549"/>
                  <a:gd name="connsiteY4" fmla="*/ 1115700 h 1115700"/>
                  <a:gd name="connsiteX0" fmla="*/ 0 w 552707"/>
                  <a:gd name="connsiteY0" fmla="*/ 141665 h 1115700"/>
                  <a:gd name="connsiteX1" fmla="*/ 132521 w 552707"/>
                  <a:gd name="connsiteY1" fmla="*/ 2517 h 1115700"/>
                  <a:gd name="connsiteX2" fmla="*/ 543339 w 552707"/>
                  <a:gd name="connsiteY2" fmla="*/ 247682 h 1115700"/>
                  <a:gd name="connsiteX3" fmla="*/ 417443 w 552707"/>
                  <a:gd name="connsiteY3" fmla="*/ 1115700 h 1115700"/>
                  <a:gd name="connsiteX0" fmla="*/ 0 w 663533"/>
                  <a:gd name="connsiteY0" fmla="*/ 141665 h 1115700"/>
                  <a:gd name="connsiteX1" fmla="*/ 132521 w 663533"/>
                  <a:gd name="connsiteY1" fmla="*/ 2517 h 1115700"/>
                  <a:gd name="connsiteX2" fmla="*/ 543339 w 663533"/>
                  <a:gd name="connsiteY2" fmla="*/ 247682 h 1115700"/>
                  <a:gd name="connsiteX3" fmla="*/ 417443 w 663533"/>
                  <a:gd name="connsiteY3" fmla="*/ 1115700 h 1115700"/>
                  <a:gd name="connsiteX0" fmla="*/ 0 w 833328"/>
                  <a:gd name="connsiteY0" fmla="*/ 141665 h 1115700"/>
                  <a:gd name="connsiteX1" fmla="*/ 132521 w 833328"/>
                  <a:gd name="connsiteY1" fmla="*/ 2517 h 1115700"/>
                  <a:gd name="connsiteX2" fmla="*/ 543339 w 833328"/>
                  <a:gd name="connsiteY2" fmla="*/ 247682 h 1115700"/>
                  <a:gd name="connsiteX3" fmla="*/ 417443 w 833328"/>
                  <a:gd name="connsiteY3" fmla="*/ 1115700 h 1115700"/>
                  <a:gd name="connsiteX0" fmla="*/ 0 w 860207"/>
                  <a:gd name="connsiteY0" fmla="*/ 141665 h 1115700"/>
                  <a:gd name="connsiteX1" fmla="*/ 132521 w 860207"/>
                  <a:gd name="connsiteY1" fmla="*/ 2517 h 1115700"/>
                  <a:gd name="connsiteX2" fmla="*/ 543339 w 860207"/>
                  <a:gd name="connsiteY2" fmla="*/ 247682 h 1115700"/>
                  <a:gd name="connsiteX3" fmla="*/ 417443 w 860207"/>
                  <a:gd name="connsiteY3" fmla="*/ 1115700 h 1115700"/>
                  <a:gd name="connsiteX0" fmla="*/ 0 w 862745"/>
                  <a:gd name="connsiteY0" fmla="*/ 141665 h 1115732"/>
                  <a:gd name="connsiteX1" fmla="*/ 132521 w 862745"/>
                  <a:gd name="connsiteY1" fmla="*/ 2517 h 1115732"/>
                  <a:gd name="connsiteX2" fmla="*/ 543339 w 862745"/>
                  <a:gd name="connsiteY2" fmla="*/ 247682 h 1115732"/>
                  <a:gd name="connsiteX3" fmla="*/ 417443 w 862745"/>
                  <a:gd name="connsiteY3" fmla="*/ 1115700 h 1115732"/>
                  <a:gd name="connsiteX0" fmla="*/ 0 w 862745"/>
                  <a:gd name="connsiteY0" fmla="*/ 141665 h 1095300"/>
                  <a:gd name="connsiteX1" fmla="*/ 132521 w 862745"/>
                  <a:gd name="connsiteY1" fmla="*/ 2517 h 1095300"/>
                  <a:gd name="connsiteX2" fmla="*/ 543339 w 862745"/>
                  <a:gd name="connsiteY2" fmla="*/ 247682 h 1095300"/>
                  <a:gd name="connsiteX3" fmla="*/ 417443 w 862745"/>
                  <a:gd name="connsiteY3" fmla="*/ 1095267 h 1095300"/>
                  <a:gd name="connsiteX0" fmla="*/ 0 w 852683"/>
                  <a:gd name="connsiteY0" fmla="*/ 141665 h 1095300"/>
                  <a:gd name="connsiteX1" fmla="*/ 132521 w 852683"/>
                  <a:gd name="connsiteY1" fmla="*/ 2517 h 1095300"/>
                  <a:gd name="connsiteX2" fmla="*/ 543339 w 852683"/>
                  <a:gd name="connsiteY2" fmla="*/ 247682 h 1095300"/>
                  <a:gd name="connsiteX3" fmla="*/ 417443 w 852683"/>
                  <a:gd name="connsiteY3" fmla="*/ 1095267 h 1095300"/>
                  <a:gd name="connsiteX0" fmla="*/ 0 w 860110"/>
                  <a:gd name="connsiteY0" fmla="*/ 141665 h 1095298"/>
                  <a:gd name="connsiteX1" fmla="*/ 132521 w 860110"/>
                  <a:gd name="connsiteY1" fmla="*/ 2517 h 1095298"/>
                  <a:gd name="connsiteX2" fmla="*/ 543339 w 860110"/>
                  <a:gd name="connsiteY2" fmla="*/ 247682 h 1095298"/>
                  <a:gd name="connsiteX3" fmla="*/ 417443 w 860110"/>
                  <a:gd name="connsiteY3" fmla="*/ 1095267 h 1095298"/>
                  <a:gd name="connsiteX0" fmla="*/ 0 w 837923"/>
                  <a:gd name="connsiteY0" fmla="*/ 141665 h 1095298"/>
                  <a:gd name="connsiteX1" fmla="*/ 132521 w 837923"/>
                  <a:gd name="connsiteY1" fmla="*/ 2517 h 1095298"/>
                  <a:gd name="connsiteX2" fmla="*/ 543339 w 837923"/>
                  <a:gd name="connsiteY2" fmla="*/ 247682 h 1095298"/>
                  <a:gd name="connsiteX3" fmla="*/ 417443 w 837923"/>
                  <a:gd name="connsiteY3" fmla="*/ 1095267 h 1095298"/>
                  <a:gd name="connsiteX0" fmla="*/ 0 w 856923"/>
                  <a:gd name="connsiteY0" fmla="*/ 141665 h 1095298"/>
                  <a:gd name="connsiteX1" fmla="*/ 132521 w 856923"/>
                  <a:gd name="connsiteY1" fmla="*/ 2517 h 1095298"/>
                  <a:gd name="connsiteX2" fmla="*/ 543339 w 856923"/>
                  <a:gd name="connsiteY2" fmla="*/ 247682 h 1095298"/>
                  <a:gd name="connsiteX3" fmla="*/ 417443 w 856923"/>
                  <a:gd name="connsiteY3" fmla="*/ 1095267 h 1095298"/>
                  <a:gd name="connsiteX0" fmla="*/ 0 w 876321"/>
                  <a:gd name="connsiteY0" fmla="*/ 141665 h 1095267"/>
                  <a:gd name="connsiteX1" fmla="*/ 132521 w 876321"/>
                  <a:gd name="connsiteY1" fmla="*/ 2517 h 1095267"/>
                  <a:gd name="connsiteX2" fmla="*/ 543339 w 876321"/>
                  <a:gd name="connsiteY2" fmla="*/ 247682 h 1095267"/>
                  <a:gd name="connsiteX3" fmla="*/ 417443 w 876321"/>
                  <a:gd name="connsiteY3" fmla="*/ 1095267 h 1095267"/>
                  <a:gd name="connsiteX0" fmla="*/ 0 w 865250"/>
                  <a:gd name="connsiteY0" fmla="*/ 141665 h 1095267"/>
                  <a:gd name="connsiteX1" fmla="*/ 132521 w 865250"/>
                  <a:gd name="connsiteY1" fmla="*/ 2517 h 1095267"/>
                  <a:gd name="connsiteX2" fmla="*/ 543339 w 865250"/>
                  <a:gd name="connsiteY2" fmla="*/ 247682 h 1095267"/>
                  <a:gd name="connsiteX3" fmla="*/ 417443 w 865250"/>
                  <a:gd name="connsiteY3" fmla="*/ 1095267 h 1095267"/>
                  <a:gd name="connsiteX0" fmla="*/ 0 w 865250"/>
                  <a:gd name="connsiteY0" fmla="*/ 141665 h 1095267"/>
                  <a:gd name="connsiteX1" fmla="*/ 132521 w 865250"/>
                  <a:gd name="connsiteY1" fmla="*/ 2517 h 1095267"/>
                  <a:gd name="connsiteX2" fmla="*/ 543339 w 865250"/>
                  <a:gd name="connsiteY2" fmla="*/ 247682 h 1095267"/>
                  <a:gd name="connsiteX3" fmla="*/ 417443 w 865250"/>
                  <a:gd name="connsiteY3" fmla="*/ 1095267 h 1095267"/>
                  <a:gd name="connsiteX0" fmla="*/ 284801 w 733718"/>
                  <a:gd name="connsiteY0" fmla="*/ 1818948 h 1818948"/>
                  <a:gd name="connsiteX1" fmla="*/ 989 w 733718"/>
                  <a:gd name="connsiteY1" fmla="*/ 103864 h 1818948"/>
                  <a:gd name="connsiteX2" fmla="*/ 411807 w 733718"/>
                  <a:gd name="connsiteY2" fmla="*/ 349029 h 1818948"/>
                  <a:gd name="connsiteX3" fmla="*/ 285911 w 733718"/>
                  <a:gd name="connsiteY3" fmla="*/ 1196614 h 1818948"/>
                  <a:gd name="connsiteX0" fmla="*/ 285736 w 734653"/>
                  <a:gd name="connsiteY0" fmla="*/ 1804763 h 1805209"/>
                  <a:gd name="connsiteX1" fmla="*/ 259601 w 734653"/>
                  <a:gd name="connsiteY1" fmla="*/ 1611496 h 1805209"/>
                  <a:gd name="connsiteX2" fmla="*/ 1924 w 734653"/>
                  <a:gd name="connsiteY2" fmla="*/ 89679 h 1805209"/>
                  <a:gd name="connsiteX3" fmla="*/ 412742 w 734653"/>
                  <a:gd name="connsiteY3" fmla="*/ 334844 h 1805209"/>
                  <a:gd name="connsiteX4" fmla="*/ 286846 w 734653"/>
                  <a:gd name="connsiteY4" fmla="*/ 1182429 h 1805209"/>
                  <a:gd name="connsiteX0" fmla="*/ 422960 w 871877"/>
                  <a:gd name="connsiteY0" fmla="*/ 1824454 h 2004183"/>
                  <a:gd name="connsiteX1" fmla="*/ 13697 w 871877"/>
                  <a:gd name="connsiteY1" fmla="*/ 1899377 h 2004183"/>
                  <a:gd name="connsiteX2" fmla="*/ 139148 w 871877"/>
                  <a:gd name="connsiteY2" fmla="*/ 109370 h 2004183"/>
                  <a:gd name="connsiteX3" fmla="*/ 549966 w 871877"/>
                  <a:gd name="connsiteY3" fmla="*/ 354535 h 2004183"/>
                  <a:gd name="connsiteX4" fmla="*/ 424070 w 871877"/>
                  <a:gd name="connsiteY4" fmla="*/ 1202120 h 2004183"/>
                  <a:gd name="connsiteX0" fmla="*/ 422960 w 871877"/>
                  <a:gd name="connsiteY0" fmla="*/ 1824454 h 2037043"/>
                  <a:gd name="connsiteX1" fmla="*/ 13697 w 871877"/>
                  <a:gd name="connsiteY1" fmla="*/ 1899377 h 2037043"/>
                  <a:gd name="connsiteX2" fmla="*/ 139148 w 871877"/>
                  <a:gd name="connsiteY2" fmla="*/ 109370 h 2037043"/>
                  <a:gd name="connsiteX3" fmla="*/ 549966 w 871877"/>
                  <a:gd name="connsiteY3" fmla="*/ 354535 h 2037043"/>
                  <a:gd name="connsiteX4" fmla="*/ 424070 w 871877"/>
                  <a:gd name="connsiteY4" fmla="*/ 1202120 h 2037043"/>
                  <a:gd name="connsiteX0" fmla="*/ 422960 w 871877"/>
                  <a:gd name="connsiteY0" fmla="*/ 1824454 h 1985014"/>
                  <a:gd name="connsiteX1" fmla="*/ 13697 w 871877"/>
                  <a:gd name="connsiteY1" fmla="*/ 1899377 h 1985014"/>
                  <a:gd name="connsiteX2" fmla="*/ 139148 w 871877"/>
                  <a:gd name="connsiteY2" fmla="*/ 109370 h 1985014"/>
                  <a:gd name="connsiteX3" fmla="*/ 549966 w 871877"/>
                  <a:gd name="connsiteY3" fmla="*/ 354535 h 1985014"/>
                  <a:gd name="connsiteX4" fmla="*/ 424070 w 871877"/>
                  <a:gd name="connsiteY4" fmla="*/ 1202120 h 1985014"/>
                  <a:gd name="connsiteX0" fmla="*/ 420635 w 869552"/>
                  <a:gd name="connsiteY0" fmla="*/ 1824079 h 1981086"/>
                  <a:gd name="connsiteX1" fmla="*/ 13926 w 869552"/>
                  <a:gd name="connsiteY1" fmla="*/ 1893894 h 1981086"/>
                  <a:gd name="connsiteX2" fmla="*/ 136823 w 869552"/>
                  <a:gd name="connsiteY2" fmla="*/ 108995 h 1981086"/>
                  <a:gd name="connsiteX3" fmla="*/ 547641 w 869552"/>
                  <a:gd name="connsiteY3" fmla="*/ 354160 h 1981086"/>
                  <a:gd name="connsiteX4" fmla="*/ 421745 w 869552"/>
                  <a:gd name="connsiteY4" fmla="*/ 1201745 h 1981086"/>
                  <a:gd name="connsiteX0" fmla="*/ 409140 w 858057"/>
                  <a:gd name="connsiteY0" fmla="*/ 1824079 h 1981086"/>
                  <a:gd name="connsiteX1" fmla="*/ 2431 w 858057"/>
                  <a:gd name="connsiteY1" fmla="*/ 1893894 h 1981086"/>
                  <a:gd name="connsiteX2" fmla="*/ 125328 w 858057"/>
                  <a:gd name="connsiteY2" fmla="*/ 108995 h 1981086"/>
                  <a:gd name="connsiteX3" fmla="*/ 536146 w 858057"/>
                  <a:gd name="connsiteY3" fmla="*/ 354160 h 1981086"/>
                  <a:gd name="connsiteX4" fmla="*/ 410250 w 858057"/>
                  <a:gd name="connsiteY4" fmla="*/ 1201745 h 1981086"/>
                  <a:gd name="connsiteX0" fmla="*/ 409140 w 858057"/>
                  <a:gd name="connsiteY0" fmla="*/ 1824079 h 1981086"/>
                  <a:gd name="connsiteX1" fmla="*/ 2431 w 858057"/>
                  <a:gd name="connsiteY1" fmla="*/ 1893894 h 1981086"/>
                  <a:gd name="connsiteX2" fmla="*/ 125328 w 858057"/>
                  <a:gd name="connsiteY2" fmla="*/ 108995 h 1981086"/>
                  <a:gd name="connsiteX3" fmla="*/ 536146 w 858057"/>
                  <a:gd name="connsiteY3" fmla="*/ 354160 h 1981086"/>
                  <a:gd name="connsiteX4" fmla="*/ 410250 w 858057"/>
                  <a:gd name="connsiteY4" fmla="*/ 1201745 h 1981086"/>
                  <a:gd name="connsiteX0" fmla="*/ 445822 w 894739"/>
                  <a:gd name="connsiteY0" fmla="*/ 1755612 h 1912619"/>
                  <a:gd name="connsiteX1" fmla="*/ 39113 w 894739"/>
                  <a:gd name="connsiteY1" fmla="*/ 1825427 h 1912619"/>
                  <a:gd name="connsiteX2" fmla="*/ 44517 w 894739"/>
                  <a:gd name="connsiteY2" fmla="*/ 132479 h 1912619"/>
                  <a:gd name="connsiteX3" fmla="*/ 572828 w 894739"/>
                  <a:gd name="connsiteY3" fmla="*/ 285693 h 1912619"/>
                  <a:gd name="connsiteX4" fmla="*/ 446932 w 894739"/>
                  <a:gd name="connsiteY4" fmla="*/ 1133278 h 1912619"/>
                  <a:gd name="connsiteX0" fmla="*/ 413780 w 862697"/>
                  <a:gd name="connsiteY0" fmla="*/ 1760127 h 1917134"/>
                  <a:gd name="connsiteX1" fmla="*/ 7071 w 862697"/>
                  <a:gd name="connsiteY1" fmla="*/ 1829942 h 1917134"/>
                  <a:gd name="connsiteX2" fmla="*/ 12475 w 862697"/>
                  <a:gd name="connsiteY2" fmla="*/ 136994 h 1917134"/>
                  <a:gd name="connsiteX3" fmla="*/ 540786 w 862697"/>
                  <a:gd name="connsiteY3" fmla="*/ 290208 h 1917134"/>
                  <a:gd name="connsiteX4" fmla="*/ 414890 w 862697"/>
                  <a:gd name="connsiteY4" fmla="*/ 1137793 h 1917134"/>
                  <a:gd name="connsiteX0" fmla="*/ 416789 w 865706"/>
                  <a:gd name="connsiteY0" fmla="*/ 1727361 h 1884368"/>
                  <a:gd name="connsiteX1" fmla="*/ 10080 w 865706"/>
                  <a:gd name="connsiteY1" fmla="*/ 1797176 h 1884368"/>
                  <a:gd name="connsiteX2" fmla="*/ 7822 w 865706"/>
                  <a:gd name="connsiteY2" fmla="*/ 152758 h 1884368"/>
                  <a:gd name="connsiteX3" fmla="*/ 543795 w 865706"/>
                  <a:gd name="connsiteY3" fmla="*/ 257442 h 1884368"/>
                  <a:gd name="connsiteX4" fmla="*/ 417899 w 865706"/>
                  <a:gd name="connsiteY4" fmla="*/ 1105027 h 1884368"/>
                  <a:gd name="connsiteX0" fmla="*/ 414202 w 863119"/>
                  <a:gd name="connsiteY0" fmla="*/ 1726258 h 1883265"/>
                  <a:gd name="connsiteX1" fmla="*/ 7493 w 863119"/>
                  <a:gd name="connsiteY1" fmla="*/ 1796073 h 1883265"/>
                  <a:gd name="connsiteX2" fmla="*/ 5235 w 863119"/>
                  <a:gd name="connsiteY2" fmla="*/ 151655 h 1883265"/>
                  <a:gd name="connsiteX3" fmla="*/ 541208 w 863119"/>
                  <a:gd name="connsiteY3" fmla="*/ 256339 h 1883265"/>
                  <a:gd name="connsiteX4" fmla="*/ 415312 w 863119"/>
                  <a:gd name="connsiteY4" fmla="*/ 1103924 h 1883265"/>
                  <a:gd name="connsiteX0" fmla="*/ 414202 w 863119"/>
                  <a:gd name="connsiteY0" fmla="*/ 1706510 h 1863517"/>
                  <a:gd name="connsiteX1" fmla="*/ 7493 w 863119"/>
                  <a:gd name="connsiteY1" fmla="*/ 1776325 h 1863517"/>
                  <a:gd name="connsiteX2" fmla="*/ 5235 w 863119"/>
                  <a:gd name="connsiteY2" fmla="*/ 131907 h 1863517"/>
                  <a:gd name="connsiteX3" fmla="*/ 541208 w 863119"/>
                  <a:gd name="connsiteY3" fmla="*/ 236591 h 1863517"/>
                  <a:gd name="connsiteX4" fmla="*/ 415312 w 863119"/>
                  <a:gd name="connsiteY4" fmla="*/ 1084176 h 1863517"/>
                  <a:gd name="connsiteX0" fmla="*/ 419310 w 863119"/>
                  <a:gd name="connsiteY0" fmla="*/ 1686077 h 1857563"/>
                  <a:gd name="connsiteX1" fmla="*/ 7493 w 863119"/>
                  <a:gd name="connsiteY1" fmla="*/ 1776325 h 1857563"/>
                  <a:gd name="connsiteX2" fmla="*/ 5235 w 863119"/>
                  <a:gd name="connsiteY2" fmla="*/ 131907 h 1857563"/>
                  <a:gd name="connsiteX3" fmla="*/ 541208 w 863119"/>
                  <a:gd name="connsiteY3" fmla="*/ 236591 h 1857563"/>
                  <a:gd name="connsiteX4" fmla="*/ 415312 w 863119"/>
                  <a:gd name="connsiteY4" fmla="*/ 1084176 h 1857563"/>
                  <a:gd name="connsiteX0" fmla="*/ 419310 w 863119"/>
                  <a:gd name="connsiteY0" fmla="*/ 1686077 h 1866464"/>
                  <a:gd name="connsiteX1" fmla="*/ 7493 w 863119"/>
                  <a:gd name="connsiteY1" fmla="*/ 1776325 h 1866464"/>
                  <a:gd name="connsiteX2" fmla="*/ 5235 w 863119"/>
                  <a:gd name="connsiteY2" fmla="*/ 131907 h 1866464"/>
                  <a:gd name="connsiteX3" fmla="*/ 541208 w 863119"/>
                  <a:gd name="connsiteY3" fmla="*/ 236591 h 1866464"/>
                  <a:gd name="connsiteX4" fmla="*/ 415312 w 863119"/>
                  <a:gd name="connsiteY4" fmla="*/ 1084176 h 1866464"/>
                  <a:gd name="connsiteX0" fmla="*/ 419310 w 863119"/>
                  <a:gd name="connsiteY0" fmla="*/ 1686077 h 1871320"/>
                  <a:gd name="connsiteX1" fmla="*/ 7493 w 863119"/>
                  <a:gd name="connsiteY1" fmla="*/ 1776325 h 1871320"/>
                  <a:gd name="connsiteX2" fmla="*/ 5235 w 863119"/>
                  <a:gd name="connsiteY2" fmla="*/ 131907 h 1871320"/>
                  <a:gd name="connsiteX3" fmla="*/ 541208 w 863119"/>
                  <a:gd name="connsiteY3" fmla="*/ 236591 h 1871320"/>
                  <a:gd name="connsiteX4" fmla="*/ 415312 w 863119"/>
                  <a:gd name="connsiteY4" fmla="*/ 1084176 h 187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3119" h="1871320">
                    <a:moveTo>
                      <a:pt x="419310" y="1686077"/>
                    </a:moveTo>
                    <a:cubicBezTo>
                      <a:pt x="356208" y="1873525"/>
                      <a:pt x="62457" y="1944679"/>
                      <a:pt x="7493" y="1776325"/>
                    </a:cubicBezTo>
                    <a:cubicBezTo>
                      <a:pt x="-6604" y="1385756"/>
                      <a:pt x="3125" y="350215"/>
                      <a:pt x="5235" y="131907"/>
                    </a:cubicBezTo>
                    <a:cubicBezTo>
                      <a:pt x="7345" y="-86401"/>
                      <a:pt x="483584" y="-21505"/>
                      <a:pt x="541208" y="236591"/>
                    </a:cubicBezTo>
                    <a:cubicBezTo>
                      <a:pt x="1035678" y="340387"/>
                      <a:pt x="934498" y="1084686"/>
                      <a:pt x="415312" y="1084176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0958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0">
                  <a:solidFill>
                    <a:srgbClr val="FFFFFF"/>
                  </a:solidFill>
                  <a:latin typeface="Nokia Pure Text Light"/>
                </a:endParaRPr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8E0D4F39-1F7A-4D13-B034-5EBC4CF9BBF3}"/>
                  </a:ext>
                </a:extLst>
              </p:cNvPr>
              <p:cNvSpPr/>
              <p:nvPr/>
            </p:nvSpPr>
            <p:spPr>
              <a:xfrm>
                <a:off x="3162088" y="3685698"/>
                <a:ext cx="628638" cy="762772"/>
              </a:xfrm>
              <a:custGeom>
                <a:avLst/>
                <a:gdLst>
                  <a:gd name="connsiteX0" fmla="*/ 551705 w 551705"/>
                  <a:gd name="connsiteY0" fmla="*/ 0 h 499676"/>
                  <a:gd name="connsiteX1" fmla="*/ 436767 w 551705"/>
                  <a:gd name="connsiteY1" fmla="*/ 444429 h 499676"/>
                  <a:gd name="connsiteX2" fmla="*/ 0 w 551705"/>
                  <a:gd name="connsiteY2" fmla="*/ 477634 h 499676"/>
                  <a:gd name="connsiteX0" fmla="*/ 551705 w 551705"/>
                  <a:gd name="connsiteY0" fmla="*/ 0 h 499676"/>
                  <a:gd name="connsiteX1" fmla="*/ 436767 w 551705"/>
                  <a:gd name="connsiteY1" fmla="*/ 444429 h 499676"/>
                  <a:gd name="connsiteX2" fmla="*/ 0 w 551705"/>
                  <a:gd name="connsiteY2" fmla="*/ 477634 h 499676"/>
                  <a:gd name="connsiteX0" fmla="*/ 551705 w 551705"/>
                  <a:gd name="connsiteY0" fmla="*/ 0 h 499676"/>
                  <a:gd name="connsiteX1" fmla="*/ 436767 w 551705"/>
                  <a:gd name="connsiteY1" fmla="*/ 444429 h 499676"/>
                  <a:gd name="connsiteX2" fmla="*/ 0 w 551705"/>
                  <a:gd name="connsiteY2" fmla="*/ 477634 h 499676"/>
                  <a:gd name="connsiteX0" fmla="*/ 551705 w 551705"/>
                  <a:gd name="connsiteY0" fmla="*/ 0 h 526105"/>
                  <a:gd name="connsiteX1" fmla="*/ 436767 w 551705"/>
                  <a:gd name="connsiteY1" fmla="*/ 444429 h 526105"/>
                  <a:gd name="connsiteX2" fmla="*/ 0 w 551705"/>
                  <a:gd name="connsiteY2" fmla="*/ 477634 h 526105"/>
                  <a:gd name="connsiteX0" fmla="*/ 551705 w 628638"/>
                  <a:gd name="connsiteY0" fmla="*/ 0 h 526105"/>
                  <a:gd name="connsiteX1" fmla="*/ 436767 w 628638"/>
                  <a:gd name="connsiteY1" fmla="*/ 444429 h 526105"/>
                  <a:gd name="connsiteX2" fmla="*/ 0 w 628638"/>
                  <a:gd name="connsiteY2" fmla="*/ 477634 h 526105"/>
                  <a:gd name="connsiteX0" fmla="*/ 551705 w 628638"/>
                  <a:gd name="connsiteY0" fmla="*/ 0 h 687557"/>
                  <a:gd name="connsiteX1" fmla="*/ 436767 w 628638"/>
                  <a:gd name="connsiteY1" fmla="*/ 444429 h 687557"/>
                  <a:gd name="connsiteX2" fmla="*/ 0 w 628638"/>
                  <a:gd name="connsiteY2" fmla="*/ 477634 h 687557"/>
                  <a:gd name="connsiteX0" fmla="*/ 551705 w 628638"/>
                  <a:gd name="connsiteY0" fmla="*/ 0 h 739410"/>
                  <a:gd name="connsiteX1" fmla="*/ 436767 w 628638"/>
                  <a:gd name="connsiteY1" fmla="*/ 444429 h 739410"/>
                  <a:gd name="connsiteX2" fmla="*/ 0 w 628638"/>
                  <a:gd name="connsiteY2" fmla="*/ 477634 h 739410"/>
                  <a:gd name="connsiteX0" fmla="*/ 551705 w 628638"/>
                  <a:gd name="connsiteY0" fmla="*/ 0 h 759471"/>
                  <a:gd name="connsiteX1" fmla="*/ 436767 w 628638"/>
                  <a:gd name="connsiteY1" fmla="*/ 444429 h 759471"/>
                  <a:gd name="connsiteX2" fmla="*/ 0 w 628638"/>
                  <a:gd name="connsiteY2" fmla="*/ 477634 h 759471"/>
                  <a:gd name="connsiteX0" fmla="*/ 551705 w 628638"/>
                  <a:gd name="connsiteY0" fmla="*/ 0 h 762772"/>
                  <a:gd name="connsiteX1" fmla="*/ 436767 w 628638"/>
                  <a:gd name="connsiteY1" fmla="*/ 444429 h 762772"/>
                  <a:gd name="connsiteX2" fmla="*/ 0 w 628638"/>
                  <a:gd name="connsiteY2" fmla="*/ 477634 h 762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8638" h="762772">
                    <a:moveTo>
                      <a:pt x="551705" y="0"/>
                    </a:moveTo>
                    <a:cubicBezTo>
                      <a:pt x="719005" y="230941"/>
                      <a:pt x="582356" y="377594"/>
                      <a:pt x="436767" y="444429"/>
                    </a:cubicBezTo>
                    <a:cubicBezTo>
                      <a:pt x="641101" y="774346"/>
                      <a:pt x="39590" y="940155"/>
                      <a:pt x="0" y="47763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0958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0">
                  <a:solidFill>
                    <a:srgbClr val="FFFFFF"/>
                  </a:solidFill>
                  <a:latin typeface="Nokia Pure Text Light"/>
                </a:endParaRPr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254A58AC-850D-41A4-8EE0-5CA659BEDB39}"/>
                  </a:ext>
                </a:extLst>
              </p:cNvPr>
              <p:cNvSpPr/>
              <p:nvPr/>
            </p:nvSpPr>
            <p:spPr>
              <a:xfrm>
                <a:off x="2088625" y="2770314"/>
                <a:ext cx="857089" cy="940924"/>
              </a:xfrm>
              <a:custGeom>
                <a:avLst/>
                <a:gdLst>
                  <a:gd name="connsiteX0" fmla="*/ 779028 w 779028"/>
                  <a:gd name="connsiteY0" fmla="*/ 18709 h 828387"/>
                  <a:gd name="connsiteX1" fmla="*/ 245202 w 779028"/>
                  <a:gd name="connsiteY1" fmla="*/ 105551 h 828387"/>
                  <a:gd name="connsiteX2" fmla="*/ 0 w 779028"/>
                  <a:gd name="connsiteY2" fmla="*/ 828387 h 828387"/>
                  <a:gd name="connsiteX0" fmla="*/ 779028 w 779028"/>
                  <a:gd name="connsiteY0" fmla="*/ 111366 h 921044"/>
                  <a:gd name="connsiteX1" fmla="*/ 245202 w 779028"/>
                  <a:gd name="connsiteY1" fmla="*/ 198208 h 921044"/>
                  <a:gd name="connsiteX2" fmla="*/ 0 w 779028"/>
                  <a:gd name="connsiteY2" fmla="*/ 921044 h 921044"/>
                  <a:gd name="connsiteX0" fmla="*/ 779028 w 779028"/>
                  <a:gd name="connsiteY0" fmla="*/ 111366 h 921044"/>
                  <a:gd name="connsiteX1" fmla="*/ 245202 w 779028"/>
                  <a:gd name="connsiteY1" fmla="*/ 198208 h 921044"/>
                  <a:gd name="connsiteX2" fmla="*/ 0 w 779028"/>
                  <a:gd name="connsiteY2" fmla="*/ 921044 h 921044"/>
                  <a:gd name="connsiteX0" fmla="*/ 779028 w 779028"/>
                  <a:gd name="connsiteY0" fmla="*/ 131246 h 940924"/>
                  <a:gd name="connsiteX1" fmla="*/ 245202 w 779028"/>
                  <a:gd name="connsiteY1" fmla="*/ 218088 h 940924"/>
                  <a:gd name="connsiteX2" fmla="*/ 0 w 779028"/>
                  <a:gd name="connsiteY2" fmla="*/ 940924 h 940924"/>
                  <a:gd name="connsiteX0" fmla="*/ 779028 w 779028"/>
                  <a:gd name="connsiteY0" fmla="*/ 131246 h 940924"/>
                  <a:gd name="connsiteX1" fmla="*/ 245202 w 779028"/>
                  <a:gd name="connsiteY1" fmla="*/ 218088 h 940924"/>
                  <a:gd name="connsiteX2" fmla="*/ 0 w 779028"/>
                  <a:gd name="connsiteY2" fmla="*/ 940924 h 940924"/>
                  <a:gd name="connsiteX0" fmla="*/ 857089 w 857089"/>
                  <a:gd name="connsiteY0" fmla="*/ 131246 h 940924"/>
                  <a:gd name="connsiteX1" fmla="*/ 323263 w 857089"/>
                  <a:gd name="connsiteY1" fmla="*/ 218088 h 940924"/>
                  <a:gd name="connsiteX2" fmla="*/ 78061 w 857089"/>
                  <a:gd name="connsiteY2" fmla="*/ 940924 h 940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7089" h="940924">
                    <a:moveTo>
                      <a:pt x="857089" y="131246"/>
                    </a:moveTo>
                    <a:cubicBezTo>
                      <a:pt x="795575" y="-102249"/>
                      <a:pt x="391800" y="6517"/>
                      <a:pt x="323263" y="218088"/>
                    </a:cubicBezTo>
                    <a:cubicBezTo>
                      <a:pt x="93811" y="230433"/>
                      <a:pt x="-119676" y="539703"/>
                      <a:pt x="78061" y="94092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0958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0">
                  <a:solidFill>
                    <a:srgbClr val="FFFFFF"/>
                  </a:solidFill>
                  <a:latin typeface="Nokia Pure Text Light"/>
                </a:endParaRPr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989E558-1EF7-46EE-82C7-34DA988CB3E8}"/>
                  </a:ext>
                </a:extLst>
              </p:cNvPr>
              <p:cNvSpPr/>
              <p:nvPr/>
            </p:nvSpPr>
            <p:spPr>
              <a:xfrm>
                <a:off x="2094404" y="3588633"/>
                <a:ext cx="851312" cy="1043087"/>
              </a:xfrm>
              <a:custGeom>
                <a:avLst/>
                <a:gdLst>
                  <a:gd name="connsiteX0" fmla="*/ 681547 w 681547"/>
                  <a:gd name="connsiteY0" fmla="*/ 883750 h 891616"/>
                  <a:gd name="connsiteX1" fmla="*/ 242226 w 681547"/>
                  <a:gd name="connsiteY1" fmla="*/ 837774 h 891616"/>
                  <a:gd name="connsiteX2" fmla="*/ 2132 w 681547"/>
                  <a:gd name="connsiteY2" fmla="*/ 480188 h 891616"/>
                  <a:gd name="connsiteX3" fmla="*/ 372490 w 681547"/>
                  <a:gd name="connsiteY3" fmla="*/ 0 h 891616"/>
                  <a:gd name="connsiteX0" fmla="*/ 681547 w 681547"/>
                  <a:gd name="connsiteY0" fmla="*/ 921859 h 929725"/>
                  <a:gd name="connsiteX1" fmla="*/ 242226 w 681547"/>
                  <a:gd name="connsiteY1" fmla="*/ 875883 h 929725"/>
                  <a:gd name="connsiteX2" fmla="*/ 2132 w 681547"/>
                  <a:gd name="connsiteY2" fmla="*/ 518297 h 929725"/>
                  <a:gd name="connsiteX3" fmla="*/ 372490 w 681547"/>
                  <a:gd name="connsiteY3" fmla="*/ 38109 h 929725"/>
                  <a:gd name="connsiteX0" fmla="*/ 681547 w 681547"/>
                  <a:gd name="connsiteY0" fmla="*/ 921859 h 929725"/>
                  <a:gd name="connsiteX1" fmla="*/ 242226 w 681547"/>
                  <a:gd name="connsiteY1" fmla="*/ 875883 h 929725"/>
                  <a:gd name="connsiteX2" fmla="*/ 2132 w 681547"/>
                  <a:gd name="connsiteY2" fmla="*/ 518297 h 929725"/>
                  <a:gd name="connsiteX3" fmla="*/ 372490 w 681547"/>
                  <a:gd name="connsiteY3" fmla="*/ 38109 h 929725"/>
                  <a:gd name="connsiteX0" fmla="*/ 855216 w 855216"/>
                  <a:gd name="connsiteY0" fmla="*/ 933732 h 941598"/>
                  <a:gd name="connsiteX1" fmla="*/ 415895 w 855216"/>
                  <a:gd name="connsiteY1" fmla="*/ 887756 h 941598"/>
                  <a:gd name="connsiteX2" fmla="*/ 175801 w 855216"/>
                  <a:gd name="connsiteY2" fmla="*/ 530170 h 941598"/>
                  <a:gd name="connsiteX3" fmla="*/ 546159 w 855216"/>
                  <a:gd name="connsiteY3" fmla="*/ 49982 h 941598"/>
                  <a:gd name="connsiteX0" fmla="*/ 855216 w 855216"/>
                  <a:gd name="connsiteY0" fmla="*/ 933732 h 941598"/>
                  <a:gd name="connsiteX1" fmla="*/ 415895 w 855216"/>
                  <a:gd name="connsiteY1" fmla="*/ 887756 h 941598"/>
                  <a:gd name="connsiteX2" fmla="*/ 175801 w 855216"/>
                  <a:gd name="connsiteY2" fmla="*/ 530170 h 941598"/>
                  <a:gd name="connsiteX3" fmla="*/ 546159 w 855216"/>
                  <a:gd name="connsiteY3" fmla="*/ 49982 h 941598"/>
                  <a:gd name="connsiteX0" fmla="*/ 855216 w 855216"/>
                  <a:gd name="connsiteY0" fmla="*/ 933732 h 941598"/>
                  <a:gd name="connsiteX1" fmla="*/ 415895 w 855216"/>
                  <a:gd name="connsiteY1" fmla="*/ 887756 h 941598"/>
                  <a:gd name="connsiteX2" fmla="*/ 175801 w 855216"/>
                  <a:gd name="connsiteY2" fmla="*/ 530170 h 941598"/>
                  <a:gd name="connsiteX3" fmla="*/ 546159 w 855216"/>
                  <a:gd name="connsiteY3" fmla="*/ 49982 h 941598"/>
                  <a:gd name="connsiteX0" fmla="*/ 855216 w 855216"/>
                  <a:gd name="connsiteY0" fmla="*/ 933732 h 941598"/>
                  <a:gd name="connsiteX1" fmla="*/ 415895 w 855216"/>
                  <a:gd name="connsiteY1" fmla="*/ 887756 h 941598"/>
                  <a:gd name="connsiteX2" fmla="*/ 175801 w 855216"/>
                  <a:gd name="connsiteY2" fmla="*/ 530170 h 941598"/>
                  <a:gd name="connsiteX3" fmla="*/ 546159 w 855216"/>
                  <a:gd name="connsiteY3" fmla="*/ 49982 h 941598"/>
                  <a:gd name="connsiteX0" fmla="*/ 855216 w 855216"/>
                  <a:gd name="connsiteY0" fmla="*/ 933732 h 938101"/>
                  <a:gd name="connsiteX1" fmla="*/ 428666 w 855216"/>
                  <a:gd name="connsiteY1" fmla="*/ 872431 h 938101"/>
                  <a:gd name="connsiteX2" fmla="*/ 175801 w 855216"/>
                  <a:gd name="connsiteY2" fmla="*/ 530170 h 938101"/>
                  <a:gd name="connsiteX3" fmla="*/ 546159 w 855216"/>
                  <a:gd name="connsiteY3" fmla="*/ 49982 h 938101"/>
                  <a:gd name="connsiteX0" fmla="*/ 855216 w 855216"/>
                  <a:gd name="connsiteY0" fmla="*/ 933732 h 938101"/>
                  <a:gd name="connsiteX1" fmla="*/ 428666 w 855216"/>
                  <a:gd name="connsiteY1" fmla="*/ 872431 h 938101"/>
                  <a:gd name="connsiteX2" fmla="*/ 175801 w 855216"/>
                  <a:gd name="connsiteY2" fmla="*/ 530170 h 938101"/>
                  <a:gd name="connsiteX3" fmla="*/ 546159 w 855216"/>
                  <a:gd name="connsiteY3" fmla="*/ 49982 h 938101"/>
                  <a:gd name="connsiteX0" fmla="*/ 855216 w 855216"/>
                  <a:gd name="connsiteY0" fmla="*/ 933732 h 938101"/>
                  <a:gd name="connsiteX1" fmla="*/ 428666 w 855216"/>
                  <a:gd name="connsiteY1" fmla="*/ 872431 h 938101"/>
                  <a:gd name="connsiteX2" fmla="*/ 175801 w 855216"/>
                  <a:gd name="connsiteY2" fmla="*/ 530170 h 938101"/>
                  <a:gd name="connsiteX3" fmla="*/ 546159 w 855216"/>
                  <a:gd name="connsiteY3" fmla="*/ 49982 h 938101"/>
                  <a:gd name="connsiteX0" fmla="*/ 855216 w 855216"/>
                  <a:gd name="connsiteY0" fmla="*/ 933732 h 1017061"/>
                  <a:gd name="connsiteX1" fmla="*/ 428666 w 855216"/>
                  <a:gd name="connsiteY1" fmla="*/ 872431 h 1017061"/>
                  <a:gd name="connsiteX2" fmla="*/ 175801 w 855216"/>
                  <a:gd name="connsiteY2" fmla="*/ 530170 h 1017061"/>
                  <a:gd name="connsiteX3" fmla="*/ 546159 w 855216"/>
                  <a:gd name="connsiteY3" fmla="*/ 49982 h 1017061"/>
                  <a:gd name="connsiteX0" fmla="*/ 855216 w 855216"/>
                  <a:gd name="connsiteY0" fmla="*/ 933732 h 1035573"/>
                  <a:gd name="connsiteX1" fmla="*/ 428666 w 855216"/>
                  <a:gd name="connsiteY1" fmla="*/ 872431 h 1035573"/>
                  <a:gd name="connsiteX2" fmla="*/ 175801 w 855216"/>
                  <a:gd name="connsiteY2" fmla="*/ 530170 h 1035573"/>
                  <a:gd name="connsiteX3" fmla="*/ 546159 w 855216"/>
                  <a:gd name="connsiteY3" fmla="*/ 49982 h 1035573"/>
                  <a:gd name="connsiteX0" fmla="*/ 855216 w 855216"/>
                  <a:gd name="connsiteY0" fmla="*/ 933732 h 1035573"/>
                  <a:gd name="connsiteX1" fmla="*/ 428666 w 855216"/>
                  <a:gd name="connsiteY1" fmla="*/ 872431 h 1035573"/>
                  <a:gd name="connsiteX2" fmla="*/ 175801 w 855216"/>
                  <a:gd name="connsiteY2" fmla="*/ 530170 h 1035573"/>
                  <a:gd name="connsiteX3" fmla="*/ 546159 w 855216"/>
                  <a:gd name="connsiteY3" fmla="*/ 49982 h 1035573"/>
                  <a:gd name="connsiteX0" fmla="*/ 855216 w 855216"/>
                  <a:gd name="connsiteY0" fmla="*/ 933732 h 1026658"/>
                  <a:gd name="connsiteX1" fmla="*/ 428666 w 855216"/>
                  <a:gd name="connsiteY1" fmla="*/ 872431 h 1026658"/>
                  <a:gd name="connsiteX2" fmla="*/ 175801 w 855216"/>
                  <a:gd name="connsiteY2" fmla="*/ 530170 h 1026658"/>
                  <a:gd name="connsiteX3" fmla="*/ 546159 w 855216"/>
                  <a:gd name="connsiteY3" fmla="*/ 49982 h 1026658"/>
                  <a:gd name="connsiteX0" fmla="*/ 862908 w 862908"/>
                  <a:gd name="connsiteY0" fmla="*/ 958345 h 1051271"/>
                  <a:gd name="connsiteX1" fmla="*/ 436358 w 862908"/>
                  <a:gd name="connsiteY1" fmla="*/ 897044 h 1051271"/>
                  <a:gd name="connsiteX2" fmla="*/ 183493 w 862908"/>
                  <a:gd name="connsiteY2" fmla="*/ 554783 h 1051271"/>
                  <a:gd name="connsiteX3" fmla="*/ 553851 w 862908"/>
                  <a:gd name="connsiteY3" fmla="*/ 74595 h 1051271"/>
                  <a:gd name="connsiteX0" fmla="*/ 857303 w 857303"/>
                  <a:gd name="connsiteY0" fmla="*/ 949337 h 1042263"/>
                  <a:gd name="connsiteX1" fmla="*/ 430753 w 857303"/>
                  <a:gd name="connsiteY1" fmla="*/ 888036 h 1042263"/>
                  <a:gd name="connsiteX2" fmla="*/ 177888 w 857303"/>
                  <a:gd name="connsiteY2" fmla="*/ 545775 h 1042263"/>
                  <a:gd name="connsiteX3" fmla="*/ 548246 w 857303"/>
                  <a:gd name="connsiteY3" fmla="*/ 65587 h 1042263"/>
                  <a:gd name="connsiteX0" fmla="*/ 838682 w 838682"/>
                  <a:gd name="connsiteY0" fmla="*/ 949615 h 1042541"/>
                  <a:gd name="connsiteX1" fmla="*/ 412132 w 838682"/>
                  <a:gd name="connsiteY1" fmla="*/ 888314 h 1042541"/>
                  <a:gd name="connsiteX2" fmla="*/ 182255 w 838682"/>
                  <a:gd name="connsiteY2" fmla="*/ 543498 h 1042541"/>
                  <a:gd name="connsiteX3" fmla="*/ 529625 w 838682"/>
                  <a:gd name="connsiteY3" fmla="*/ 65865 h 1042541"/>
                  <a:gd name="connsiteX0" fmla="*/ 858766 w 858766"/>
                  <a:gd name="connsiteY0" fmla="*/ 945930 h 1038856"/>
                  <a:gd name="connsiteX1" fmla="*/ 432216 w 858766"/>
                  <a:gd name="connsiteY1" fmla="*/ 884629 h 1038856"/>
                  <a:gd name="connsiteX2" fmla="*/ 202339 w 858766"/>
                  <a:gd name="connsiteY2" fmla="*/ 539813 h 1038856"/>
                  <a:gd name="connsiteX3" fmla="*/ 549709 w 858766"/>
                  <a:gd name="connsiteY3" fmla="*/ 62180 h 1038856"/>
                  <a:gd name="connsiteX0" fmla="*/ 846486 w 846486"/>
                  <a:gd name="connsiteY0" fmla="*/ 948098 h 1041024"/>
                  <a:gd name="connsiteX1" fmla="*/ 419936 w 846486"/>
                  <a:gd name="connsiteY1" fmla="*/ 886797 h 1041024"/>
                  <a:gd name="connsiteX2" fmla="*/ 190059 w 846486"/>
                  <a:gd name="connsiteY2" fmla="*/ 541981 h 1041024"/>
                  <a:gd name="connsiteX3" fmla="*/ 537429 w 846486"/>
                  <a:gd name="connsiteY3" fmla="*/ 64348 h 1041024"/>
                  <a:gd name="connsiteX0" fmla="*/ 833112 w 833112"/>
                  <a:gd name="connsiteY0" fmla="*/ 943445 h 1036371"/>
                  <a:gd name="connsiteX1" fmla="*/ 406562 w 833112"/>
                  <a:gd name="connsiteY1" fmla="*/ 882144 h 1036371"/>
                  <a:gd name="connsiteX2" fmla="*/ 176685 w 833112"/>
                  <a:gd name="connsiteY2" fmla="*/ 537328 h 1036371"/>
                  <a:gd name="connsiteX3" fmla="*/ 524055 w 833112"/>
                  <a:gd name="connsiteY3" fmla="*/ 59695 h 1036371"/>
                  <a:gd name="connsiteX0" fmla="*/ 851407 w 851407"/>
                  <a:gd name="connsiteY0" fmla="*/ 959866 h 1052792"/>
                  <a:gd name="connsiteX1" fmla="*/ 424857 w 851407"/>
                  <a:gd name="connsiteY1" fmla="*/ 898565 h 1052792"/>
                  <a:gd name="connsiteX2" fmla="*/ 194980 w 851407"/>
                  <a:gd name="connsiteY2" fmla="*/ 553749 h 1052792"/>
                  <a:gd name="connsiteX3" fmla="*/ 542350 w 851407"/>
                  <a:gd name="connsiteY3" fmla="*/ 76116 h 1052792"/>
                  <a:gd name="connsiteX0" fmla="*/ 847928 w 847928"/>
                  <a:gd name="connsiteY0" fmla="*/ 954004 h 1046930"/>
                  <a:gd name="connsiteX1" fmla="*/ 421378 w 847928"/>
                  <a:gd name="connsiteY1" fmla="*/ 892703 h 1046930"/>
                  <a:gd name="connsiteX2" fmla="*/ 191501 w 847928"/>
                  <a:gd name="connsiteY2" fmla="*/ 547887 h 1046930"/>
                  <a:gd name="connsiteX3" fmla="*/ 538871 w 847928"/>
                  <a:gd name="connsiteY3" fmla="*/ 70254 h 1046930"/>
                  <a:gd name="connsiteX0" fmla="*/ 853568 w 853568"/>
                  <a:gd name="connsiteY0" fmla="*/ 946287 h 1039213"/>
                  <a:gd name="connsiteX1" fmla="*/ 427018 w 853568"/>
                  <a:gd name="connsiteY1" fmla="*/ 884986 h 1039213"/>
                  <a:gd name="connsiteX2" fmla="*/ 197141 w 853568"/>
                  <a:gd name="connsiteY2" fmla="*/ 540170 h 1039213"/>
                  <a:gd name="connsiteX3" fmla="*/ 544511 w 853568"/>
                  <a:gd name="connsiteY3" fmla="*/ 62537 h 1039213"/>
                  <a:gd name="connsiteX0" fmla="*/ 851312 w 851312"/>
                  <a:gd name="connsiteY0" fmla="*/ 950161 h 1043087"/>
                  <a:gd name="connsiteX1" fmla="*/ 424762 w 851312"/>
                  <a:gd name="connsiteY1" fmla="*/ 888860 h 1043087"/>
                  <a:gd name="connsiteX2" fmla="*/ 194885 w 851312"/>
                  <a:gd name="connsiteY2" fmla="*/ 544044 h 1043087"/>
                  <a:gd name="connsiteX3" fmla="*/ 542255 w 851312"/>
                  <a:gd name="connsiteY3" fmla="*/ 66411 h 1043087"/>
                  <a:gd name="connsiteX0" fmla="*/ 851312 w 851312"/>
                  <a:gd name="connsiteY0" fmla="*/ 950161 h 1043087"/>
                  <a:gd name="connsiteX1" fmla="*/ 424762 w 851312"/>
                  <a:gd name="connsiteY1" fmla="*/ 888860 h 1043087"/>
                  <a:gd name="connsiteX2" fmla="*/ 194885 w 851312"/>
                  <a:gd name="connsiteY2" fmla="*/ 544044 h 1043087"/>
                  <a:gd name="connsiteX3" fmla="*/ 542255 w 851312"/>
                  <a:gd name="connsiteY3" fmla="*/ 66411 h 1043087"/>
                  <a:gd name="connsiteX0" fmla="*/ 851312 w 851312"/>
                  <a:gd name="connsiteY0" fmla="*/ 950161 h 1043087"/>
                  <a:gd name="connsiteX1" fmla="*/ 424762 w 851312"/>
                  <a:gd name="connsiteY1" fmla="*/ 888860 h 1043087"/>
                  <a:gd name="connsiteX2" fmla="*/ 194885 w 851312"/>
                  <a:gd name="connsiteY2" fmla="*/ 544044 h 1043087"/>
                  <a:gd name="connsiteX3" fmla="*/ 542255 w 851312"/>
                  <a:gd name="connsiteY3" fmla="*/ 66411 h 104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1312" h="1043087">
                    <a:moveTo>
                      <a:pt x="851312" y="950161"/>
                    </a:moveTo>
                    <a:cubicBezTo>
                      <a:pt x="770003" y="1119162"/>
                      <a:pt x="474143" y="1032746"/>
                      <a:pt x="424762" y="888860"/>
                    </a:cubicBezTo>
                    <a:cubicBezTo>
                      <a:pt x="204250" y="885455"/>
                      <a:pt x="68452" y="721986"/>
                      <a:pt x="194885" y="544044"/>
                    </a:cubicBezTo>
                    <a:cubicBezTo>
                      <a:pt x="-263591" y="343116"/>
                      <a:pt x="184029" y="-184752"/>
                      <a:pt x="542255" y="66411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0958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0">
                  <a:solidFill>
                    <a:srgbClr val="FFFFFF"/>
                  </a:solidFill>
                  <a:latin typeface="Nokia Pure Text Light"/>
                </a:endParaRPr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C8C9CE5D-A273-4A77-971D-030F44388122}"/>
                  </a:ext>
                </a:extLst>
              </p:cNvPr>
              <p:cNvSpPr/>
              <p:nvPr/>
            </p:nvSpPr>
            <p:spPr>
              <a:xfrm>
                <a:off x="3243821" y="3223388"/>
                <a:ext cx="316720" cy="252865"/>
              </a:xfrm>
              <a:custGeom>
                <a:avLst/>
                <a:gdLst>
                  <a:gd name="connsiteX0" fmla="*/ 0 w 316720"/>
                  <a:gd name="connsiteY0" fmla="*/ 0 h 252865"/>
                  <a:gd name="connsiteX1" fmla="*/ 316720 w 316720"/>
                  <a:gd name="connsiteY1" fmla="*/ 252865 h 252865"/>
                  <a:gd name="connsiteX0" fmla="*/ 0 w 316720"/>
                  <a:gd name="connsiteY0" fmla="*/ 0 h 252865"/>
                  <a:gd name="connsiteX1" fmla="*/ 316720 w 316720"/>
                  <a:gd name="connsiteY1" fmla="*/ 252865 h 252865"/>
                  <a:gd name="connsiteX0" fmla="*/ 0 w 316720"/>
                  <a:gd name="connsiteY0" fmla="*/ 0 h 252865"/>
                  <a:gd name="connsiteX1" fmla="*/ 316720 w 316720"/>
                  <a:gd name="connsiteY1" fmla="*/ 252865 h 252865"/>
                  <a:gd name="connsiteX0" fmla="*/ 0 w 316720"/>
                  <a:gd name="connsiteY0" fmla="*/ 0 h 252865"/>
                  <a:gd name="connsiteX1" fmla="*/ 316720 w 316720"/>
                  <a:gd name="connsiteY1" fmla="*/ 252865 h 25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6720" h="252865">
                    <a:moveTo>
                      <a:pt x="0" y="0"/>
                    </a:moveTo>
                    <a:cubicBezTo>
                      <a:pt x="23839" y="201781"/>
                      <a:pt x="175389" y="240095"/>
                      <a:pt x="316720" y="252865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0958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0">
                  <a:solidFill>
                    <a:srgbClr val="FFFFFF"/>
                  </a:solidFill>
                  <a:latin typeface="Nokia Pure Text Light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12F904F-C5FA-49EF-9EB0-B58A8A6A5736}"/>
                  </a:ext>
                </a:extLst>
              </p:cNvPr>
              <p:cNvSpPr/>
              <p:nvPr/>
            </p:nvSpPr>
            <p:spPr>
              <a:xfrm rot="17290444">
                <a:off x="2474257" y="3112647"/>
                <a:ext cx="240545" cy="215751"/>
              </a:xfrm>
              <a:custGeom>
                <a:avLst/>
                <a:gdLst>
                  <a:gd name="connsiteX0" fmla="*/ 0 w 316720"/>
                  <a:gd name="connsiteY0" fmla="*/ 0 h 252865"/>
                  <a:gd name="connsiteX1" fmla="*/ 316720 w 316720"/>
                  <a:gd name="connsiteY1" fmla="*/ 252865 h 252865"/>
                  <a:gd name="connsiteX0" fmla="*/ 0 w 316720"/>
                  <a:gd name="connsiteY0" fmla="*/ 0 h 252865"/>
                  <a:gd name="connsiteX1" fmla="*/ 316720 w 316720"/>
                  <a:gd name="connsiteY1" fmla="*/ 252865 h 252865"/>
                  <a:gd name="connsiteX0" fmla="*/ 0 w 316720"/>
                  <a:gd name="connsiteY0" fmla="*/ 0 h 252865"/>
                  <a:gd name="connsiteX1" fmla="*/ 316720 w 316720"/>
                  <a:gd name="connsiteY1" fmla="*/ 252865 h 252865"/>
                  <a:gd name="connsiteX0" fmla="*/ 0 w 316720"/>
                  <a:gd name="connsiteY0" fmla="*/ 0 h 252865"/>
                  <a:gd name="connsiteX1" fmla="*/ 316720 w 316720"/>
                  <a:gd name="connsiteY1" fmla="*/ 252865 h 25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6720" h="252865">
                    <a:moveTo>
                      <a:pt x="0" y="0"/>
                    </a:moveTo>
                    <a:cubicBezTo>
                      <a:pt x="23839" y="201781"/>
                      <a:pt x="175389" y="240095"/>
                      <a:pt x="316720" y="252865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0958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0">
                  <a:solidFill>
                    <a:srgbClr val="FFFFFF"/>
                  </a:solidFill>
                  <a:latin typeface="Nokia Pure Text Light"/>
                </a:endParaRPr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7CFBACF7-02A1-4F23-A714-D0A30F4122A1}"/>
                  </a:ext>
                </a:extLst>
              </p:cNvPr>
              <p:cNvSpPr/>
              <p:nvPr/>
            </p:nvSpPr>
            <p:spPr>
              <a:xfrm rot="11499638">
                <a:off x="2344438" y="3958262"/>
                <a:ext cx="316720" cy="252865"/>
              </a:xfrm>
              <a:custGeom>
                <a:avLst/>
                <a:gdLst>
                  <a:gd name="connsiteX0" fmla="*/ 0 w 316720"/>
                  <a:gd name="connsiteY0" fmla="*/ 0 h 252865"/>
                  <a:gd name="connsiteX1" fmla="*/ 316720 w 316720"/>
                  <a:gd name="connsiteY1" fmla="*/ 252865 h 252865"/>
                  <a:gd name="connsiteX0" fmla="*/ 0 w 316720"/>
                  <a:gd name="connsiteY0" fmla="*/ 0 h 252865"/>
                  <a:gd name="connsiteX1" fmla="*/ 316720 w 316720"/>
                  <a:gd name="connsiteY1" fmla="*/ 252865 h 252865"/>
                  <a:gd name="connsiteX0" fmla="*/ 0 w 316720"/>
                  <a:gd name="connsiteY0" fmla="*/ 0 h 252865"/>
                  <a:gd name="connsiteX1" fmla="*/ 316720 w 316720"/>
                  <a:gd name="connsiteY1" fmla="*/ 252865 h 252865"/>
                  <a:gd name="connsiteX0" fmla="*/ 0 w 316720"/>
                  <a:gd name="connsiteY0" fmla="*/ 0 h 252865"/>
                  <a:gd name="connsiteX1" fmla="*/ 316720 w 316720"/>
                  <a:gd name="connsiteY1" fmla="*/ 252865 h 25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6720" h="252865">
                    <a:moveTo>
                      <a:pt x="0" y="0"/>
                    </a:moveTo>
                    <a:cubicBezTo>
                      <a:pt x="23839" y="201781"/>
                      <a:pt x="175389" y="240095"/>
                      <a:pt x="316720" y="252865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0958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0">
                  <a:solidFill>
                    <a:srgbClr val="FFFFFF"/>
                  </a:solidFill>
                  <a:latin typeface="Nokia Pure Text Light"/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B457EC5-A40F-7647-88D7-BBBDBDD7F655}"/>
              </a:ext>
            </a:extLst>
          </p:cNvPr>
          <p:cNvGrpSpPr/>
          <p:nvPr/>
        </p:nvGrpSpPr>
        <p:grpSpPr>
          <a:xfrm>
            <a:off x="4453892" y="4169049"/>
            <a:ext cx="594568" cy="594568"/>
            <a:chOff x="4633897" y="3471683"/>
            <a:chExt cx="445926" cy="445926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273C425C-0EA7-D34B-8F6D-D80A693E446E}"/>
                </a:ext>
              </a:extLst>
            </p:cNvPr>
            <p:cNvSpPr/>
            <p:nvPr/>
          </p:nvSpPr>
          <p:spPr>
            <a:xfrm>
              <a:off x="4633897" y="3471683"/>
              <a:ext cx="445926" cy="4459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34945" indent="-234945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42" name="Freeform 179">
              <a:extLst>
                <a:ext uri="{FF2B5EF4-FFF2-40B4-BE49-F238E27FC236}">
                  <a16:creationId xmlns:a16="http://schemas.microsoft.com/office/drawing/2014/main" id="{E78A7422-7ED7-424C-9BCD-B87FC3449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8848" y="3584792"/>
              <a:ext cx="336025" cy="219709"/>
            </a:xfrm>
            <a:custGeom>
              <a:avLst/>
              <a:gdLst>
                <a:gd name="T0" fmla="*/ 79 w 94"/>
                <a:gd name="T1" fmla="*/ 65 h 65"/>
                <a:gd name="T2" fmla="*/ 79 w 94"/>
                <a:gd name="T3" fmla="*/ 65 h 65"/>
                <a:gd name="T4" fmla="*/ 78 w 94"/>
                <a:gd name="T5" fmla="*/ 65 h 65"/>
                <a:gd name="T6" fmla="*/ 22 w 94"/>
                <a:gd name="T7" fmla="*/ 65 h 65"/>
                <a:gd name="T8" fmla="*/ 0 w 94"/>
                <a:gd name="T9" fmla="*/ 44 h 65"/>
                <a:gd name="T10" fmla="*/ 21 w 94"/>
                <a:gd name="T11" fmla="*/ 23 h 65"/>
                <a:gd name="T12" fmla="*/ 48 w 94"/>
                <a:gd name="T13" fmla="*/ 0 h 65"/>
                <a:gd name="T14" fmla="*/ 76 w 94"/>
                <a:gd name="T15" fmla="*/ 27 h 65"/>
                <a:gd name="T16" fmla="*/ 76 w 94"/>
                <a:gd name="T17" fmla="*/ 33 h 65"/>
                <a:gd name="T18" fmla="*/ 78 w 94"/>
                <a:gd name="T19" fmla="*/ 33 h 65"/>
                <a:gd name="T20" fmla="*/ 94 w 94"/>
                <a:gd name="T21" fmla="*/ 49 h 65"/>
                <a:gd name="T22" fmla="*/ 90 w 94"/>
                <a:gd name="T23" fmla="*/ 61 h 65"/>
                <a:gd name="T24" fmla="*/ 79 w 94"/>
                <a:gd name="T2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65">
                  <a:moveTo>
                    <a:pt x="79" y="65"/>
                  </a:moveTo>
                  <a:cubicBezTo>
                    <a:pt x="79" y="65"/>
                    <a:pt x="79" y="65"/>
                    <a:pt x="79" y="65"/>
                  </a:cubicBezTo>
                  <a:cubicBezTo>
                    <a:pt x="79" y="65"/>
                    <a:pt x="78" y="65"/>
                    <a:pt x="78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10" y="65"/>
                    <a:pt x="0" y="56"/>
                    <a:pt x="0" y="44"/>
                  </a:cubicBezTo>
                  <a:cubicBezTo>
                    <a:pt x="0" y="33"/>
                    <a:pt x="10" y="23"/>
                    <a:pt x="21" y="23"/>
                  </a:cubicBezTo>
                  <a:cubicBezTo>
                    <a:pt x="23" y="10"/>
                    <a:pt x="35" y="0"/>
                    <a:pt x="48" y="0"/>
                  </a:cubicBezTo>
                  <a:cubicBezTo>
                    <a:pt x="64" y="0"/>
                    <a:pt x="76" y="12"/>
                    <a:pt x="76" y="27"/>
                  </a:cubicBezTo>
                  <a:cubicBezTo>
                    <a:pt x="76" y="29"/>
                    <a:pt x="76" y="31"/>
                    <a:pt x="76" y="33"/>
                  </a:cubicBezTo>
                  <a:cubicBezTo>
                    <a:pt x="77" y="33"/>
                    <a:pt x="77" y="33"/>
                    <a:pt x="78" y="33"/>
                  </a:cubicBezTo>
                  <a:cubicBezTo>
                    <a:pt x="87" y="33"/>
                    <a:pt x="94" y="40"/>
                    <a:pt x="94" y="49"/>
                  </a:cubicBezTo>
                  <a:cubicBezTo>
                    <a:pt x="94" y="53"/>
                    <a:pt x="93" y="57"/>
                    <a:pt x="90" y="61"/>
                  </a:cubicBezTo>
                  <a:cubicBezTo>
                    <a:pt x="87" y="64"/>
                    <a:pt x="83" y="65"/>
                    <a:pt x="79" y="65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8F6F26FB-43ED-9542-991E-1E4B6128C6B2}"/>
              </a:ext>
            </a:extLst>
          </p:cNvPr>
          <p:cNvGrpSpPr/>
          <p:nvPr/>
        </p:nvGrpSpPr>
        <p:grpSpPr>
          <a:xfrm>
            <a:off x="6975735" y="4169049"/>
            <a:ext cx="594568" cy="594568"/>
            <a:chOff x="4633897" y="3471683"/>
            <a:chExt cx="445926" cy="445926"/>
          </a:xfrm>
        </p:grpSpPr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68023988-5814-2649-A398-BBEAE80E2503}"/>
                </a:ext>
              </a:extLst>
            </p:cNvPr>
            <p:cNvSpPr/>
            <p:nvPr/>
          </p:nvSpPr>
          <p:spPr>
            <a:xfrm>
              <a:off x="4633897" y="3471683"/>
              <a:ext cx="445926" cy="4459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34945" indent="-234945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65" name="Freeform 179">
              <a:extLst>
                <a:ext uri="{FF2B5EF4-FFF2-40B4-BE49-F238E27FC236}">
                  <a16:creationId xmlns:a16="http://schemas.microsoft.com/office/drawing/2014/main" id="{AA703C60-4BDC-CC45-A274-B8E208424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8848" y="3584792"/>
              <a:ext cx="336025" cy="219709"/>
            </a:xfrm>
            <a:custGeom>
              <a:avLst/>
              <a:gdLst>
                <a:gd name="T0" fmla="*/ 79 w 94"/>
                <a:gd name="T1" fmla="*/ 65 h 65"/>
                <a:gd name="T2" fmla="*/ 79 w 94"/>
                <a:gd name="T3" fmla="*/ 65 h 65"/>
                <a:gd name="T4" fmla="*/ 78 w 94"/>
                <a:gd name="T5" fmla="*/ 65 h 65"/>
                <a:gd name="T6" fmla="*/ 22 w 94"/>
                <a:gd name="T7" fmla="*/ 65 h 65"/>
                <a:gd name="T8" fmla="*/ 0 w 94"/>
                <a:gd name="T9" fmla="*/ 44 h 65"/>
                <a:gd name="T10" fmla="*/ 21 w 94"/>
                <a:gd name="T11" fmla="*/ 23 h 65"/>
                <a:gd name="T12" fmla="*/ 48 w 94"/>
                <a:gd name="T13" fmla="*/ 0 h 65"/>
                <a:gd name="T14" fmla="*/ 76 w 94"/>
                <a:gd name="T15" fmla="*/ 27 h 65"/>
                <a:gd name="T16" fmla="*/ 76 w 94"/>
                <a:gd name="T17" fmla="*/ 33 h 65"/>
                <a:gd name="T18" fmla="*/ 78 w 94"/>
                <a:gd name="T19" fmla="*/ 33 h 65"/>
                <a:gd name="T20" fmla="*/ 94 w 94"/>
                <a:gd name="T21" fmla="*/ 49 h 65"/>
                <a:gd name="T22" fmla="*/ 90 w 94"/>
                <a:gd name="T23" fmla="*/ 61 h 65"/>
                <a:gd name="T24" fmla="*/ 79 w 94"/>
                <a:gd name="T2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65">
                  <a:moveTo>
                    <a:pt x="79" y="65"/>
                  </a:moveTo>
                  <a:cubicBezTo>
                    <a:pt x="79" y="65"/>
                    <a:pt x="79" y="65"/>
                    <a:pt x="79" y="65"/>
                  </a:cubicBezTo>
                  <a:cubicBezTo>
                    <a:pt x="79" y="65"/>
                    <a:pt x="78" y="65"/>
                    <a:pt x="78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10" y="65"/>
                    <a:pt x="0" y="56"/>
                    <a:pt x="0" y="44"/>
                  </a:cubicBezTo>
                  <a:cubicBezTo>
                    <a:pt x="0" y="33"/>
                    <a:pt x="10" y="23"/>
                    <a:pt x="21" y="23"/>
                  </a:cubicBezTo>
                  <a:cubicBezTo>
                    <a:pt x="23" y="10"/>
                    <a:pt x="35" y="0"/>
                    <a:pt x="48" y="0"/>
                  </a:cubicBezTo>
                  <a:cubicBezTo>
                    <a:pt x="64" y="0"/>
                    <a:pt x="76" y="12"/>
                    <a:pt x="76" y="27"/>
                  </a:cubicBezTo>
                  <a:cubicBezTo>
                    <a:pt x="76" y="29"/>
                    <a:pt x="76" y="31"/>
                    <a:pt x="76" y="33"/>
                  </a:cubicBezTo>
                  <a:cubicBezTo>
                    <a:pt x="77" y="33"/>
                    <a:pt x="77" y="33"/>
                    <a:pt x="78" y="33"/>
                  </a:cubicBezTo>
                  <a:cubicBezTo>
                    <a:pt x="87" y="33"/>
                    <a:pt x="94" y="40"/>
                    <a:pt x="94" y="49"/>
                  </a:cubicBezTo>
                  <a:cubicBezTo>
                    <a:pt x="94" y="53"/>
                    <a:pt x="93" y="57"/>
                    <a:pt x="90" y="61"/>
                  </a:cubicBezTo>
                  <a:cubicBezTo>
                    <a:pt x="87" y="64"/>
                    <a:pt x="83" y="65"/>
                    <a:pt x="79" y="65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pic>
        <p:nvPicPr>
          <p:cNvPr id="167" name="Grafik 92">
            <a:extLst>
              <a:ext uri="{FF2B5EF4-FFF2-40B4-BE49-F238E27FC236}">
                <a16:creationId xmlns:a16="http://schemas.microsoft.com/office/drawing/2014/main" id="{86F2A02F-7F80-784A-80AB-09A6067A47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34837" r="23500" b="36940"/>
          <a:stretch/>
        </p:blipFill>
        <p:spPr>
          <a:xfrm>
            <a:off x="1826909" y="2306531"/>
            <a:ext cx="1202567" cy="232208"/>
          </a:xfrm>
          <a:prstGeom prst="rect">
            <a:avLst/>
          </a:prstGeom>
          <a:ln w="9525">
            <a:noFill/>
          </a:ln>
        </p:spPr>
      </p:pic>
      <p:pic>
        <p:nvPicPr>
          <p:cNvPr id="135" name="Grafik 92">
            <a:extLst>
              <a:ext uri="{FF2B5EF4-FFF2-40B4-BE49-F238E27FC236}">
                <a16:creationId xmlns:a16="http://schemas.microsoft.com/office/drawing/2014/main" id="{2813118F-7F86-FF4D-81EF-FA66998D7E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34837" r="23500" b="36940"/>
          <a:stretch/>
        </p:blipFill>
        <p:spPr>
          <a:xfrm>
            <a:off x="1826909" y="2306531"/>
            <a:ext cx="1202567" cy="232208"/>
          </a:xfrm>
          <a:prstGeom prst="rect">
            <a:avLst/>
          </a:prstGeom>
          <a:ln w="9525">
            <a:noFill/>
          </a:ln>
        </p:spPr>
      </p:pic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9E3AE76E-52D2-B14F-A224-E2F7F8EB479B}"/>
              </a:ext>
            </a:extLst>
          </p:cNvPr>
          <p:cNvCxnSpPr>
            <a:cxnSpLocks/>
          </p:cNvCxnSpPr>
          <p:nvPr/>
        </p:nvCxnSpPr>
        <p:spPr>
          <a:xfrm flipV="1">
            <a:off x="1580239" y="2121906"/>
            <a:ext cx="3020143" cy="1527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AD2CEBD6-07CA-454B-A247-58CF2C653181}"/>
              </a:ext>
            </a:extLst>
          </p:cNvPr>
          <p:cNvCxnSpPr>
            <a:cxnSpLocks/>
          </p:cNvCxnSpPr>
          <p:nvPr/>
        </p:nvCxnSpPr>
        <p:spPr>
          <a:xfrm>
            <a:off x="4961805" y="2137184"/>
            <a:ext cx="2009411" cy="3209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AB019656-0896-0240-B42C-BAE052D3A0E2}"/>
              </a:ext>
            </a:extLst>
          </p:cNvPr>
          <p:cNvCxnSpPr>
            <a:cxnSpLocks/>
          </p:cNvCxnSpPr>
          <p:nvPr/>
        </p:nvCxnSpPr>
        <p:spPr>
          <a:xfrm>
            <a:off x="7008352" y="2169277"/>
            <a:ext cx="346035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" name="Text Box 112">
            <a:extLst>
              <a:ext uri="{FF2B5EF4-FFF2-40B4-BE49-F238E27FC236}">
                <a16:creationId xmlns:a16="http://schemas.microsoft.com/office/drawing/2014/main" id="{88DFB137-E4D0-3D4C-B20D-658CA0013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309" y="1899424"/>
            <a:ext cx="93086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332">
              <a:spcBef>
                <a:spcPct val="50000"/>
              </a:spcBef>
              <a:defRPr/>
            </a:pPr>
            <a:r>
              <a:rPr lang="en-US" sz="1600" dirty="0">
                <a:solidFill>
                  <a:schemeClr val="tx2"/>
                </a:solidFill>
                <a:latin typeface="Nokia Pure Headline" panose="020B0504040602060303" pitchFamily="34" charset="0"/>
                <a:ea typeface="Nokia Pure Text" panose="020B0504040602060303" pitchFamily="34" charset="0"/>
                <a:cs typeface="Nokia Pure Text" panose="020B0504040602060303" pitchFamily="34" charset="0"/>
              </a:rPr>
              <a:t>RAN slices</a:t>
            </a:r>
          </a:p>
        </p:txBody>
      </p:sp>
      <p:sp>
        <p:nvSpPr>
          <p:cNvPr id="170" name="Text Box 112">
            <a:extLst>
              <a:ext uri="{FF2B5EF4-FFF2-40B4-BE49-F238E27FC236}">
                <a16:creationId xmlns:a16="http://schemas.microsoft.com/office/drawing/2014/main" id="{25F4D423-769C-A94A-998C-34FB9E10F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8287" y="1894975"/>
            <a:ext cx="1229717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332">
              <a:spcBef>
                <a:spcPct val="50000"/>
              </a:spcBef>
              <a:defRPr/>
            </a:pPr>
            <a:r>
              <a:rPr lang="en-US" sz="1600" dirty="0">
                <a:solidFill>
                  <a:schemeClr val="tx2"/>
                </a:solidFill>
                <a:latin typeface="Nokia Pure Headline" panose="020B0504040602060303" pitchFamily="34" charset="0"/>
                <a:ea typeface="Nokia Pure Text" panose="020B0504040602060303" pitchFamily="34" charset="0"/>
                <a:cs typeface="Nokia Pure Text" panose="020B0504040602060303" pitchFamily="34" charset="0"/>
              </a:rPr>
              <a:t>Transport slices</a:t>
            </a:r>
          </a:p>
        </p:txBody>
      </p:sp>
      <p:sp>
        <p:nvSpPr>
          <p:cNvPr id="184" name="Text Box 112">
            <a:extLst>
              <a:ext uri="{FF2B5EF4-FFF2-40B4-BE49-F238E27FC236}">
                <a16:creationId xmlns:a16="http://schemas.microsoft.com/office/drawing/2014/main" id="{E1341587-4173-124A-A722-6C8B9F229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5937" y="1897958"/>
            <a:ext cx="845129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332">
              <a:spcBef>
                <a:spcPct val="50000"/>
              </a:spcBef>
              <a:defRPr/>
            </a:pPr>
            <a:r>
              <a:rPr lang="en-US" sz="1600" dirty="0">
                <a:solidFill>
                  <a:schemeClr val="tx2"/>
                </a:solidFill>
                <a:latin typeface="Nokia Pure Headline" panose="020B0504040602060303" pitchFamily="34" charset="0"/>
                <a:ea typeface="Nokia Pure Text" panose="020B0504040602060303" pitchFamily="34" charset="0"/>
                <a:cs typeface="Nokia Pure Text" panose="020B0504040602060303" pitchFamily="34" charset="0"/>
              </a:rPr>
              <a:t>Core</a:t>
            </a:r>
            <a:br>
              <a:rPr lang="en-US" sz="1600" dirty="0">
                <a:solidFill>
                  <a:schemeClr val="tx2"/>
                </a:solidFill>
                <a:latin typeface="Nokia Pure Headline" panose="020B0504040602060303" pitchFamily="34" charset="0"/>
                <a:ea typeface="Nokia Pure Text" panose="020B0504040602060303" pitchFamily="34" charset="0"/>
                <a:cs typeface="Nokia Pure Text" panose="020B0504040602060303" pitchFamily="34" charset="0"/>
              </a:rPr>
            </a:br>
            <a:r>
              <a:rPr lang="en-US" sz="1600" dirty="0">
                <a:solidFill>
                  <a:schemeClr val="tx2"/>
                </a:solidFill>
                <a:latin typeface="Nokia Pure Headline" panose="020B0504040602060303" pitchFamily="34" charset="0"/>
                <a:ea typeface="Nokia Pure Text" panose="020B0504040602060303" pitchFamily="34" charset="0"/>
                <a:cs typeface="Nokia Pure Text" panose="020B0504040602060303" pitchFamily="34" charset="0"/>
              </a:rPr>
              <a:t>slices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49E8129-BF4B-49CC-9D05-3F79DACDB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007" y="3711061"/>
            <a:ext cx="656377" cy="2505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64B4D90-4436-4ADC-899D-70513DC9E542}"/>
              </a:ext>
            </a:extLst>
          </p:cNvPr>
          <p:cNvSpPr txBox="1"/>
          <p:nvPr/>
        </p:nvSpPr>
        <p:spPr>
          <a:xfrm>
            <a:off x="4560158" y="5179297"/>
            <a:ext cx="3018301" cy="4224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2000" tIns="72000" rIns="72000" bIns="72000" rtlCol="0">
            <a:sp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GB" dirty="0">
                <a:solidFill>
                  <a:schemeClr val="tx2"/>
                </a:solidFill>
              </a:rPr>
              <a:t>Hard vs. Soft Slicing </a:t>
            </a:r>
          </a:p>
        </p:txBody>
      </p:sp>
      <p:sp>
        <p:nvSpPr>
          <p:cNvPr id="156" name="Footer Placeholder 3">
            <a:extLst>
              <a:ext uri="{FF2B5EF4-FFF2-40B4-BE49-F238E27FC236}">
                <a16:creationId xmlns:a16="http://schemas.microsoft.com/office/drawing/2014/main" id="{25D0B2F9-B96F-4189-9427-48F6C541A189}"/>
              </a:ext>
            </a:extLst>
          </p:cNvPr>
          <p:cNvSpPr txBox="1">
            <a:spLocks/>
          </p:cNvSpPr>
          <p:nvPr/>
        </p:nvSpPr>
        <p:spPr>
          <a:xfrm>
            <a:off x="3072000" y="6422400"/>
            <a:ext cx="6048000" cy="1632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667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70" dirty="0"/>
              <a:t>ITNOG5</a:t>
            </a:r>
            <a:endParaRPr lang="en-US" sz="1070" dirty="0"/>
          </a:p>
        </p:txBody>
      </p:sp>
    </p:spTree>
    <p:extLst>
      <p:ext uri="{BB962C8B-B14F-4D97-AF65-F5344CB8AC3E}">
        <p14:creationId xmlns:p14="http://schemas.microsoft.com/office/powerpoint/2010/main" val="1659592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animBg="1"/>
      <p:bldP spid="170" grpId="0" animBg="1"/>
      <p:bldP spid="184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D25C4283-1F01-F641-A949-869A96883A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On the road to 5G use cases</a:t>
            </a:r>
            <a:endParaRPr lang="en">
              <a:solidFill>
                <a:schemeClr val="bg2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8D1A68-2662-452C-9CB3-EEE54ACCF7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What we can do with all of this? 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37C5090-ED72-6D47-894D-97B55EE00DE6}"/>
              </a:ext>
            </a:extLst>
          </p:cNvPr>
          <p:cNvGrpSpPr/>
          <p:nvPr/>
        </p:nvGrpSpPr>
        <p:grpSpPr>
          <a:xfrm>
            <a:off x="442587" y="1360781"/>
            <a:ext cx="5920632" cy="893523"/>
            <a:chOff x="194154" y="826432"/>
            <a:chExt cx="4440474" cy="670142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64958F8E-C489-704B-91D1-DE47E020FC21}"/>
                </a:ext>
              </a:extLst>
            </p:cNvPr>
            <p:cNvSpPr/>
            <p:nvPr/>
          </p:nvSpPr>
          <p:spPr>
            <a:xfrm>
              <a:off x="404177" y="889020"/>
              <a:ext cx="4230451" cy="544967"/>
            </a:xfrm>
            <a:prstGeom prst="roundRect">
              <a:avLst>
                <a:gd name="adj" fmla="val 14217"/>
              </a:avLst>
            </a:prstGeom>
            <a:solidFill>
              <a:srgbClr val="BEC8D2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34945" indent="-234945" defTabSz="609585">
                <a:defRPr/>
              </a:pPr>
              <a:endParaRPr lang="en-GB" sz="1600" kern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0" name="Rechthoek 1">
              <a:extLst>
                <a:ext uri="{FF2B5EF4-FFF2-40B4-BE49-F238E27FC236}">
                  <a16:creationId xmlns:a16="http://schemas.microsoft.com/office/drawing/2014/main" id="{2F2122A5-9CB4-4946-AE65-B91796C92914}"/>
                </a:ext>
              </a:extLst>
            </p:cNvPr>
            <p:cNvSpPr/>
            <p:nvPr/>
          </p:nvSpPr>
          <p:spPr>
            <a:xfrm>
              <a:off x="948753" y="960473"/>
              <a:ext cx="2765216" cy="402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defRPr/>
              </a:pPr>
              <a:r>
                <a:rPr lang="en-GB" sz="2133" b="1">
                  <a:solidFill>
                    <a:schemeClr val="accent3"/>
                  </a:solidFill>
                  <a:sym typeface="Nokia Pure Text Light"/>
                </a:rPr>
                <a:t>1</a:t>
              </a:r>
              <a:r>
                <a:rPr lang="en-GB" sz="2133">
                  <a:solidFill>
                    <a:schemeClr val="tx2"/>
                  </a:solidFill>
                  <a:latin typeface="+mj-lt"/>
                  <a:sym typeface="Nokia Pure Text Light"/>
                </a:rPr>
                <a:t> Video surveillance &amp; analytics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62F3543E-B564-3245-B406-8BC5C7FAC105}"/>
                </a:ext>
              </a:extLst>
            </p:cNvPr>
            <p:cNvSpPr/>
            <p:nvPr/>
          </p:nvSpPr>
          <p:spPr>
            <a:xfrm>
              <a:off x="194154" y="826432"/>
              <a:ext cx="670142" cy="670142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-25039" t="-1707" r="-11473" b="-7809"/>
              </a:stretch>
            </a:blipFill>
            <a:ln w="6350">
              <a:solidFill>
                <a:schemeClr val="accent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fi-FI" sz="1067">
                <a:solidFill>
                  <a:srgbClr val="FFFFFF"/>
                </a:solidFill>
                <a:latin typeface="Nokia Pure Text Light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8F35B2F-F099-704D-B034-FA75291F62E5}"/>
              </a:ext>
            </a:extLst>
          </p:cNvPr>
          <p:cNvGrpSpPr/>
          <p:nvPr/>
        </p:nvGrpSpPr>
        <p:grpSpPr>
          <a:xfrm>
            <a:off x="442587" y="2399051"/>
            <a:ext cx="5920635" cy="893523"/>
            <a:chOff x="194154" y="1509101"/>
            <a:chExt cx="4440476" cy="670142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33CAE523-62EE-424B-83E2-2E4A6C6742A1}"/>
                </a:ext>
              </a:extLst>
            </p:cNvPr>
            <p:cNvSpPr/>
            <p:nvPr/>
          </p:nvSpPr>
          <p:spPr>
            <a:xfrm>
              <a:off x="404178" y="1571689"/>
              <a:ext cx="4230452" cy="544967"/>
            </a:xfrm>
            <a:prstGeom prst="roundRect">
              <a:avLst>
                <a:gd name="adj" fmla="val 14217"/>
              </a:avLst>
            </a:prstGeom>
            <a:solidFill>
              <a:srgbClr val="BEC8D2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34945" indent="-234945" defTabSz="609585">
                <a:defRPr/>
              </a:pPr>
              <a:endParaRPr lang="en-GB" sz="1600" kern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8" name="Rechthoek 1">
              <a:extLst>
                <a:ext uri="{FF2B5EF4-FFF2-40B4-BE49-F238E27FC236}">
                  <a16:creationId xmlns:a16="http://schemas.microsoft.com/office/drawing/2014/main" id="{68A44B7B-D586-664D-BC6D-6887E26F90FE}"/>
                </a:ext>
              </a:extLst>
            </p:cNvPr>
            <p:cNvSpPr/>
            <p:nvPr/>
          </p:nvSpPr>
          <p:spPr>
            <a:xfrm>
              <a:off x="948753" y="1643142"/>
              <a:ext cx="2765216" cy="402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defRPr/>
              </a:pPr>
              <a:r>
                <a:rPr lang="en-GB" sz="2133" b="1">
                  <a:solidFill>
                    <a:schemeClr val="accent3"/>
                  </a:solidFill>
                  <a:sym typeface="Nokia Pure Text Light"/>
                </a:rPr>
                <a:t>2</a:t>
              </a:r>
              <a:r>
                <a:rPr lang="en-GB" sz="2133">
                  <a:solidFill>
                    <a:schemeClr val="tx2"/>
                  </a:solidFill>
                  <a:latin typeface="+mj-lt"/>
                  <a:sym typeface="Nokia Pure Text Light"/>
                </a:rPr>
                <a:t> Machine remote control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D6EEC06-77C3-EF41-ACC6-9F537069FC2C}"/>
                </a:ext>
              </a:extLst>
            </p:cNvPr>
            <p:cNvSpPr/>
            <p:nvPr/>
          </p:nvSpPr>
          <p:spPr>
            <a:xfrm>
              <a:off x="194154" y="1509101"/>
              <a:ext cx="670142" cy="670142"/>
            </a:xfrm>
            <a:prstGeom prst="ellipse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-7014" r="-7014"/>
              </a:stretch>
            </a:blipFill>
            <a:ln w="6350">
              <a:solidFill>
                <a:schemeClr val="accent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fi-FI" sz="1067">
                <a:solidFill>
                  <a:srgbClr val="FFFFFF"/>
                </a:solidFill>
                <a:latin typeface="Nokia Pure Text Ligh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42A7541-0418-9E4F-BF30-020F4909E1BE}"/>
              </a:ext>
            </a:extLst>
          </p:cNvPr>
          <p:cNvGrpSpPr/>
          <p:nvPr/>
        </p:nvGrpSpPr>
        <p:grpSpPr>
          <a:xfrm>
            <a:off x="442587" y="3437320"/>
            <a:ext cx="5920635" cy="893523"/>
            <a:chOff x="194154" y="2229348"/>
            <a:chExt cx="4440476" cy="670142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451A43C9-16F9-8B42-B8D4-386EB8A54C9E}"/>
                </a:ext>
              </a:extLst>
            </p:cNvPr>
            <p:cNvSpPr/>
            <p:nvPr/>
          </p:nvSpPr>
          <p:spPr>
            <a:xfrm>
              <a:off x="404177" y="2291936"/>
              <a:ext cx="4230453" cy="544967"/>
            </a:xfrm>
            <a:prstGeom prst="roundRect">
              <a:avLst>
                <a:gd name="adj" fmla="val 14217"/>
              </a:avLst>
            </a:prstGeom>
            <a:solidFill>
              <a:srgbClr val="BEC8D2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34945" indent="-234945" defTabSz="609585">
                <a:defRPr/>
              </a:pPr>
              <a:endParaRPr lang="en-GB" sz="1600" kern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30" name="Rechthoek 1">
              <a:extLst>
                <a:ext uri="{FF2B5EF4-FFF2-40B4-BE49-F238E27FC236}">
                  <a16:creationId xmlns:a16="http://schemas.microsoft.com/office/drawing/2014/main" id="{7E799185-C457-A741-970D-EDFBBA74FB22}"/>
                </a:ext>
              </a:extLst>
            </p:cNvPr>
            <p:cNvSpPr/>
            <p:nvPr/>
          </p:nvSpPr>
          <p:spPr>
            <a:xfrm>
              <a:off x="948752" y="2363389"/>
              <a:ext cx="3363536" cy="402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defRPr/>
              </a:pPr>
              <a:r>
                <a:rPr lang="en-GB" sz="2133" b="1">
                  <a:solidFill>
                    <a:schemeClr val="accent3"/>
                  </a:solidFill>
                  <a:sym typeface="Nokia Pure Text Light"/>
                </a:rPr>
                <a:t>3</a:t>
              </a:r>
              <a:r>
                <a:rPr lang="en-GB" sz="2133">
                  <a:solidFill>
                    <a:schemeClr val="tx2"/>
                  </a:solidFill>
                  <a:latin typeface="+mj-lt"/>
                  <a:sym typeface="Nokia Pure Text Light"/>
                </a:rPr>
                <a:t> Assisted &amp; autonomous vehicles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DADCC7C-73AC-FC42-B29A-1431B081BD73}"/>
                </a:ext>
              </a:extLst>
            </p:cNvPr>
            <p:cNvSpPr/>
            <p:nvPr/>
          </p:nvSpPr>
          <p:spPr>
            <a:xfrm>
              <a:off x="194154" y="2229348"/>
              <a:ext cx="670142" cy="670142"/>
            </a:xfrm>
            <a:prstGeom prst="ellipse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-7014" r="-7014"/>
              </a:stretch>
            </a:blipFill>
            <a:ln w="6350">
              <a:solidFill>
                <a:schemeClr val="accent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fi-FI" sz="1067">
                <a:solidFill>
                  <a:srgbClr val="FFFFFF"/>
                </a:solidFill>
                <a:latin typeface="Nokia Pure Text Light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B0A3F62-A40C-8249-A4F7-FFE28F5BA037}"/>
              </a:ext>
            </a:extLst>
          </p:cNvPr>
          <p:cNvGrpSpPr/>
          <p:nvPr/>
        </p:nvGrpSpPr>
        <p:grpSpPr>
          <a:xfrm>
            <a:off x="442587" y="4475588"/>
            <a:ext cx="5920637" cy="893523"/>
            <a:chOff x="194154" y="2930805"/>
            <a:chExt cx="4440478" cy="670142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329F90B8-C9F6-E44E-AC65-ACC38EEE5625}"/>
                </a:ext>
              </a:extLst>
            </p:cNvPr>
            <p:cNvSpPr/>
            <p:nvPr/>
          </p:nvSpPr>
          <p:spPr>
            <a:xfrm>
              <a:off x="404178" y="2993393"/>
              <a:ext cx="4230454" cy="544967"/>
            </a:xfrm>
            <a:prstGeom prst="roundRect">
              <a:avLst>
                <a:gd name="adj" fmla="val 14217"/>
              </a:avLst>
            </a:prstGeom>
            <a:solidFill>
              <a:srgbClr val="BEC8D2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34945" indent="-234945" defTabSz="609585">
                <a:defRPr/>
              </a:pPr>
              <a:endParaRPr lang="en-GB" sz="1600" kern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32" name="Rechthoek 1">
              <a:extLst>
                <a:ext uri="{FF2B5EF4-FFF2-40B4-BE49-F238E27FC236}">
                  <a16:creationId xmlns:a16="http://schemas.microsoft.com/office/drawing/2014/main" id="{BAFCB7D7-D7F2-D542-9E83-7305E72D7094}"/>
                </a:ext>
              </a:extLst>
            </p:cNvPr>
            <p:cNvSpPr/>
            <p:nvPr/>
          </p:nvSpPr>
          <p:spPr>
            <a:xfrm>
              <a:off x="948753" y="3064846"/>
              <a:ext cx="3531290" cy="402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defRPr/>
              </a:pPr>
              <a:r>
                <a:rPr lang="en-GB" sz="2133" b="1">
                  <a:solidFill>
                    <a:schemeClr val="accent3"/>
                  </a:solidFill>
                  <a:sym typeface="Nokia Pure Text Light"/>
                </a:rPr>
                <a:t>4</a:t>
              </a:r>
              <a:r>
                <a:rPr lang="en-GB" sz="2133">
                  <a:solidFill>
                    <a:schemeClr val="tx2"/>
                  </a:solidFill>
                  <a:latin typeface="+mj-lt"/>
                  <a:sym typeface="Nokia Pure Text Light"/>
                </a:rPr>
                <a:t> Cloud robotics &amp; process automation</a:t>
              </a: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AF3EE54-A89D-594B-B11E-461A8E5EEF60}"/>
                </a:ext>
              </a:extLst>
            </p:cNvPr>
            <p:cNvSpPr/>
            <p:nvPr/>
          </p:nvSpPr>
          <p:spPr>
            <a:xfrm>
              <a:off x="194154" y="2930805"/>
              <a:ext cx="670142" cy="670142"/>
            </a:xfrm>
            <a:prstGeom prst="ellipse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-7014" r="-7014"/>
              </a:stretch>
            </a:blipFill>
            <a:ln w="6350">
              <a:solidFill>
                <a:schemeClr val="accent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fi-FI" sz="1067">
                <a:solidFill>
                  <a:srgbClr val="FFFFFF"/>
                </a:solidFill>
                <a:latin typeface="Nokia Pure Text Light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B740CD7-572B-8644-BE64-D38B00D9E5EC}"/>
              </a:ext>
            </a:extLst>
          </p:cNvPr>
          <p:cNvGrpSpPr/>
          <p:nvPr/>
        </p:nvGrpSpPr>
        <p:grpSpPr>
          <a:xfrm>
            <a:off x="6642557" y="1860624"/>
            <a:ext cx="5056748" cy="893523"/>
            <a:chOff x="4781501" y="825533"/>
            <a:chExt cx="3792561" cy="670142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EFFA8BA4-9406-1E4A-A5A5-961D8FD0F201}"/>
                </a:ext>
              </a:extLst>
            </p:cNvPr>
            <p:cNvSpPr/>
            <p:nvPr/>
          </p:nvSpPr>
          <p:spPr>
            <a:xfrm>
              <a:off x="5064675" y="888121"/>
              <a:ext cx="3509387" cy="544967"/>
            </a:xfrm>
            <a:prstGeom prst="roundRect">
              <a:avLst>
                <a:gd name="adj" fmla="val 14217"/>
              </a:avLst>
            </a:prstGeom>
            <a:solidFill>
              <a:srgbClr val="BEC8D2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34945" indent="-234945" defTabSz="609585">
                <a:defRPr/>
              </a:pPr>
              <a:endParaRPr lang="en-GB" sz="1600" kern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49" name="Rechthoek 1">
              <a:extLst>
                <a:ext uri="{FF2B5EF4-FFF2-40B4-BE49-F238E27FC236}">
                  <a16:creationId xmlns:a16="http://schemas.microsoft.com/office/drawing/2014/main" id="{05FED536-6237-E84C-B59E-A93FB7352D4D}"/>
                </a:ext>
              </a:extLst>
            </p:cNvPr>
            <p:cNvSpPr/>
            <p:nvPr/>
          </p:nvSpPr>
          <p:spPr>
            <a:xfrm>
              <a:off x="5546620" y="959574"/>
              <a:ext cx="2307199" cy="402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defRPr/>
              </a:pPr>
              <a:r>
                <a:rPr lang="en-GB" sz="2133" b="1">
                  <a:solidFill>
                    <a:schemeClr val="accent3"/>
                  </a:solidFill>
                  <a:sym typeface="Nokia Pure Text Light"/>
                </a:rPr>
                <a:t>5</a:t>
              </a:r>
              <a:r>
                <a:rPr lang="en-GB" sz="2133">
                  <a:solidFill>
                    <a:schemeClr val="tx2"/>
                  </a:solidFill>
                  <a:latin typeface="+mj-lt"/>
                  <a:sym typeface="Nokia Pure Text Light"/>
                </a:rPr>
                <a:t> eHealth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AA1EC75-BEFD-6447-BFE1-BD723C3E0000}"/>
                </a:ext>
              </a:extLst>
            </p:cNvPr>
            <p:cNvSpPr/>
            <p:nvPr/>
          </p:nvSpPr>
          <p:spPr>
            <a:xfrm>
              <a:off x="4781501" y="825533"/>
              <a:ext cx="670142" cy="670142"/>
            </a:xfrm>
            <a:prstGeom prst="ellipse">
              <a:avLst/>
            </a:pr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-7014" r="-7014"/>
              </a:stretch>
            </a:blipFill>
            <a:ln w="6350">
              <a:solidFill>
                <a:schemeClr val="accent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fi-FI" sz="1067">
                <a:solidFill>
                  <a:srgbClr val="FFFFFF"/>
                </a:solidFill>
                <a:latin typeface="Nokia Pure Text Light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CC9E407-78B9-1248-89C6-B34558AD1312}"/>
              </a:ext>
            </a:extLst>
          </p:cNvPr>
          <p:cNvGrpSpPr/>
          <p:nvPr/>
        </p:nvGrpSpPr>
        <p:grpSpPr>
          <a:xfrm>
            <a:off x="6642556" y="2901676"/>
            <a:ext cx="5056752" cy="893523"/>
            <a:chOff x="4781501" y="1526991"/>
            <a:chExt cx="3792564" cy="670142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5797F211-FE6F-1D47-9A93-0B697B08305F}"/>
                </a:ext>
              </a:extLst>
            </p:cNvPr>
            <p:cNvSpPr/>
            <p:nvPr/>
          </p:nvSpPr>
          <p:spPr>
            <a:xfrm>
              <a:off x="5064677" y="1589579"/>
              <a:ext cx="3509388" cy="544967"/>
            </a:xfrm>
            <a:prstGeom prst="roundRect">
              <a:avLst>
                <a:gd name="adj" fmla="val 14217"/>
              </a:avLst>
            </a:prstGeom>
            <a:solidFill>
              <a:srgbClr val="BEC8D2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34945" indent="-234945" defTabSz="609585">
                <a:defRPr/>
              </a:pPr>
              <a:endParaRPr lang="en-GB" sz="1600" kern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52" name="Rechthoek 1">
              <a:extLst>
                <a:ext uri="{FF2B5EF4-FFF2-40B4-BE49-F238E27FC236}">
                  <a16:creationId xmlns:a16="http://schemas.microsoft.com/office/drawing/2014/main" id="{6835DE42-446D-0D44-8060-6416AC23B826}"/>
                </a:ext>
              </a:extLst>
            </p:cNvPr>
            <p:cNvSpPr/>
            <p:nvPr/>
          </p:nvSpPr>
          <p:spPr>
            <a:xfrm>
              <a:off x="5546620" y="1661032"/>
              <a:ext cx="2307199" cy="402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defRPr/>
              </a:pPr>
              <a:r>
                <a:rPr lang="en-GB" sz="2133" b="1">
                  <a:solidFill>
                    <a:schemeClr val="accent3"/>
                  </a:solidFill>
                  <a:sym typeface="Nokia Pure Text Light"/>
                </a:rPr>
                <a:t>6</a:t>
              </a:r>
              <a:r>
                <a:rPr lang="en-GB" sz="2133">
                  <a:solidFill>
                    <a:schemeClr val="tx2"/>
                  </a:solidFill>
                  <a:latin typeface="+mj-lt"/>
                  <a:sym typeface="Nokia Pure Text Light"/>
                </a:rPr>
                <a:t> Fixed Wireless Access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A317E714-F095-1D4F-B1BB-FEB12D9A26A7}"/>
                </a:ext>
              </a:extLst>
            </p:cNvPr>
            <p:cNvSpPr/>
            <p:nvPr/>
          </p:nvSpPr>
          <p:spPr>
            <a:xfrm>
              <a:off x="4781501" y="1526991"/>
              <a:ext cx="670142" cy="670142"/>
            </a:xfrm>
            <a:prstGeom prst="ellipse">
              <a:avLst/>
            </a:prstGeom>
            <a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-7014" r="-7014"/>
              </a:stretch>
            </a:blipFill>
            <a:ln w="6350">
              <a:solidFill>
                <a:schemeClr val="accent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fi-FI" sz="1067">
                <a:solidFill>
                  <a:srgbClr val="FFFFFF"/>
                </a:solidFill>
                <a:latin typeface="Nokia Pure Text Light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53DDF4C-D83A-A349-8507-614F220A2473}"/>
              </a:ext>
            </a:extLst>
          </p:cNvPr>
          <p:cNvGrpSpPr/>
          <p:nvPr/>
        </p:nvGrpSpPr>
        <p:grpSpPr>
          <a:xfrm>
            <a:off x="6642556" y="3942728"/>
            <a:ext cx="5056752" cy="893523"/>
            <a:chOff x="4781501" y="2272290"/>
            <a:chExt cx="3792564" cy="670142"/>
          </a:xfrm>
        </p:grpSpPr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55A6D841-7BE5-4E43-B92D-4FE958650845}"/>
                </a:ext>
              </a:extLst>
            </p:cNvPr>
            <p:cNvSpPr/>
            <p:nvPr/>
          </p:nvSpPr>
          <p:spPr>
            <a:xfrm>
              <a:off x="5064677" y="2334878"/>
              <a:ext cx="3509388" cy="544967"/>
            </a:xfrm>
            <a:prstGeom prst="roundRect">
              <a:avLst>
                <a:gd name="adj" fmla="val 14217"/>
              </a:avLst>
            </a:prstGeom>
            <a:solidFill>
              <a:srgbClr val="BEC8D2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34945" indent="-234945" defTabSz="609585">
                <a:defRPr/>
              </a:pPr>
              <a:endParaRPr lang="en-GB" sz="1600" kern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55" name="Rechthoek 1">
              <a:extLst>
                <a:ext uri="{FF2B5EF4-FFF2-40B4-BE49-F238E27FC236}">
                  <a16:creationId xmlns:a16="http://schemas.microsoft.com/office/drawing/2014/main" id="{2CA2029E-76E2-BC4D-B800-D961646156C3}"/>
                </a:ext>
              </a:extLst>
            </p:cNvPr>
            <p:cNvSpPr/>
            <p:nvPr/>
          </p:nvSpPr>
          <p:spPr>
            <a:xfrm>
              <a:off x="5546620" y="2406331"/>
              <a:ext cx="2307199" cy="402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defRPr/>
              </a:pPr>
              <a:r>
                <a:rPr lang="en-GB" sz="2133" b="1" dirty="0">
                  <a:solidFill>
                    <a:schemeClr val="accent3"/>
                  </a:solidFill>
                  <a:sym typeface="Nokia Pure Text Light"/>
                </a:rPr>
                <a:t>7</a:t>
              </a:r>
              <a:r>
                <a:rPr lang="en-GB" sz="2133" dirty="0">
                  <a:solidFill>
                    <a:schemeClr val="tx2"/>
                  </a:solidFill>
                  <a:latin typeface="+mj-lt"/>
                  <a:sym typeface="Nokia Pure Text Light"/>
                </a:rPr>
                <a:t> Immersive experience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1440325-2533-0740-B15F-217A166F43BB}"/>
                </a:ext>
              </a:extLst>
            </p:cNvPr>
            <p:cNvSpPr/>
            <p:nvPr/>
          </p:nvSpPr>
          <p:spPr>
            <a:xfrm>
              <a:off x="4781501" y="2272290"/>
              <a:ext cx="670142" cy="670142"/>
            </a:xfrm>
            <a:prstGeom prst="ellipse">
              <a:avLst/>
            </a:prstGeom>
            <a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-7014" r="-7014"/>
              </a:stretch>
            </a:blipFill>
            <a:ln w="6350">
              <a:solidFill>
                <a:schemeClr val="accent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fi-FI" sz="1067">
                <a:solidFill>
                  <a:srgbClr val="FFFFFF"/>
                </a:solidFill>
                <a:latin typeface="Nokia Pure Text Light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9518939-7705-CB44-B339-33A7F0D8AABE}"/>
              </a:ext>
            </a:extLst>
          </p:cNvPr>
          <p:cNvGrpSpPr/>
          <p:nvPr/>
        </p:nvGrpSpPr>
        <p:grpSpPr>
          <a:xfrm>
            <a:off x="6642556" y="4983780"/>
            <a:ext cx="5056752" cy="893523"/>
            <a:chOff x="4781501" y="2998799"/>
            <a:chExt cx="3792564" cy="670142"/>
          </a:xfrm>
        </p:grpSpPr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95C6D7CB-0637-BE49-BB81-FDF746E380D5}"/>
                </a:ext>
              </a:extLst>
            </p:cNvPr>
            <p:cNvSpPr/>
            <p:nvPr/>
          </p:nvSpPr>
          <p:spPr>
            <a:xfrm>
              <a:off x="5064676" y="3061387"/>
              <a:ext cx="3509389" cy="544967"/>
            </a:xfrm>
            <a:prstGeom prst="roundRect">
              <a:avLst>
                <a:gd name="adj" fmla="val 14217"/>
              </a:avLst>
            </a:prstGeom>
            <a:solidFill>
              <a:srgbClr val="BEC8D2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34945" indent="-234945" defTabSz="609585">
                <a:defRPr/>
              </a:pPr>
              <a:endParaRPr lang="en-GB" sz="1600" kern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58" name="Rechthoek 1">
              <a:extLst>
                <a:ext uri="{FF2B5EF4-FFF2-40B4-BE49-F238E27FC236}">
                  <a16:creationId xmlns:a16="http://schemas.microsoft.com/office/drawing/2014/main" id="{7BA250B9-D70B-864E-B06B-ED47722C84C9}"/>
                </a:ext>
              </a:extLst>
            </p:cNvPr>
            <p:cNvSpPr/>
            <p:nvPr/>
          </p:nvSpPr>
          <p:spPr>
            <a:xfrm>
              <a:off x="5546621" y="3132840"/>
              <a:ext cx="1727162" cy="402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defRPr/>
              </a:pPr>
              <a:r>
                <a:rPr lang="en-GB" sz="2133" b="1">
                  <a:solidFill>
                    <a:schemeClr val="accent3"/>
                  </a:solidFill>
                  <a:sym typeface="Nokia Pure Text Light"/>
                </a:rPr>
                <a:t>8</a:t>
              </a:r>
              <a:r>
                <a:rPr lang="en-GB" sz="2133">
                  <a:solidFill>
                    <a:schemeClr val="tx2"/>
                  </a:solidFill>
                  <a:latin typeface="+mj-lt"/>
                  <a:sym typeface="Nokia Pure Text Light"/>
                </a:rPr>
                <a:t> Smart Stadium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0A29667-E58D-B846-BD7B-CAA57213394E}"/>
                </a:ext>
              </a:extLst>
            </p:cNvPr>
            <p:cNvSpPr/>
            <p:nvPr/>
          </p:nvSpPr>
          <p:spPr>
            <a:xfrm>
              <a:off x="4781501" y="2998799"/>
              <a:ext cx="670142" cy="670142"/>
            </a:xfrm>
            <a:prstGeom prst="ellipse">
              <a:avLst/>
            </a:prstGeom>
            <a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-7014" r="-7014"/>
              </a:stretch>
            </a:blipFill>
            <a:ln w="6350">
              <a:solidFill>
                <a:schemeClr val="accent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fi-FI" sz="1067">
                <a:solidFill>
                  <a:srgbClr val="FFFFFF"/>
                </a:solidFill>
                <a:latin typeface="Nokia Pure Text Light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6D571C1-6A06-4682-9DE0-995E5BE6CD67}"/>
              </a:ext>
            </a:extLst>
          </p:cNvPr>
          <p:cNvSpPr/>
          <p:nvPr/>
        </p:nvSpPr>
        <p:spPr>
          <a:xfrm>
            <a:off x="6553200" y="2871196"/>
            <a:ext cx="5196213" cy="957603"/>
          </a:xfrm>
          <a:prstGeom prst="roundRect">
            <a:avLst>
              <a:gd name="adj" fmla="val 4996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GB" sz="1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10789-9AD1-45C9-B04F-DDD7D8F058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ITNOG5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72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: Single Corner Snipped 122">
            <a:extLst>
              <a:ext uri="{FF2B5EF4-FFF2-40B4-BE49-F238E27FC236}">
                <a16:creationId xmlns:a16="http://schemas.microsoft.com/office/drawing/2014/main" id="{993B4497-334C-4957-9BC9-146553624CFE}"/>
              </a:ext>
            </a:extLst>
          </p:cNvPr>
          <p:cNvSpPr/>
          <p:nvPr/>
        </p:nvSpPr>
        <p:spPr>
          <a:xfrm>
            <a:off x="484267" y="2258117"/>
            <a:ext cx="2302176" cy="1693225"/>
          </a:xfrm>
          <a:prstGeom prst="snip1Rect">
            <a:avLst>
              <a:gd name="adj" fmla="val 44071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00"/>
              </a:spcAft>
              <a:buSzPct val="100000"/>
            </a:pPr>
            <a:endParaRPr lang="en-CA" sz="1600" dirty="0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F0E6B5BF-F474-4A75-BF9F-76E45E765A07}"/>
              </a:ext>
            </a:extLst>
          </p:cNvPr>
          <p:cNvSpPr/>
          <p:nvPr/>
        </p:nvSpPr>
        <p:spPr>
          <a:xfrm>
            <a:off x="2795549" y="4006763"/>
            <a:ext cx="3465048" cy="879429"/>
          </a:xfrm>
          <a:prstGeom prst="rect">
            <a:avLst/>
          </a:prstGeom>
          <a:solidFill>
            <a:schemeClr val="accent3">
              <a:lumMod val="40000"/>
              <a:lumOff val="60000"/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00"/>
              </a:spcAft>
              <a:buSzPct val="100000"/>
            </a:pPr>
            <a:endParaRPr lang="en-CA" sz="1600" dirty="0"/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BDE49D6D-882E-4942-954A-0C2EB5AF79DE}"/>
              </a:ext>
            </a:extLst>
          </p:cNvPr>
          <p:cNvSpPr txBox="1"/>
          <p:nvPr/>
        </p:nvSpPr>
        <p:spPr>
          <a:xfrm>
            <a:off x="5491670" y="4159095"/>
            <a:ext cx="694388" cy="6160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none" lIns="96000" tIns="96000" rIns="96000" bIns="96000" rtlCol="0" anchor="ctr">
            <a:noAutofit/>
          </a:bodyPr>
          <a:lstStyle/>
          <a:p>
            <a:pPr algn="ctr">
              <a:buSzPct val="100000"/>
            </a:pPr>
            <a:r>
              <a:rPr lang="en-US" sz="1600" dirty="0">
                <a:solidFill>
                  <a:schemeClr val="bg1"/>
                </a:solidFill>
              </a:rPr>
              <a:t>UPF</a:t>
            </a:r>
            <a:endParaRPr lang="en-CA" sz="1600" dirty="0">
              <a:solidFill>
                <a:schemeClr val="bg1"/>
              </a:solidFill>
            </a:endParaRPr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041700D6-7DD6-4FAD-A408-43FEB30FA8B9}"/>
              </a:ext>
            </a:extLst>
          </p:cNvPr>
          <p:cNvGrpSpPr/>
          <p:nvPr/>
        </p:nvGrpSpPr>
        <p:grpSpPr>
          <a:xfrm>
            <a:off x="2795869" y="4707664"/>
            <a:ext cx="877824" cy="877824"/>
            <a:chOff x="4247633" y="3420556"/>
            <a:chExt cx="658368" cy="658368"/>
          </a:xfrm>
        </p:grpSpPr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44CC1063-BBDA-457A-B3AC-E5651C37CCD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247633" y="3420556"/>
              <a:ext cx="658368" cy="658368"/>
            </a:xfrm>
            <a:prstGeom prst="ellipse">
              <a:avLst/>
            </a:prstGeom>
            <a:solidFill>
              <a:schemeClr val="bg1"/>
            </a:solidFill>
            <a:ln w="952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9140">
                <a:defRPr/>
              </a:pPr>
              <a:endParaRPr lang="en-US" sz="1600" dirty="0">
                <a:solidFill>
                  <a:srgbClr val="FFFFFF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endParaRPr>
            </a:p>
          </p:txBody>
        </p:sp>
        <p:sp>
          <p:nvSpPr>
            <p:cNvPr id="241" name="Freeform 179">
              <a:extLst>
                <a:ext uri="{FF2B5EF4-FFF2-40B4-BE49-F238E27FC236}">
                  <a16:creationId xmlns:a16="http://schemas.microsoft.com/office/drawing/2014/main" id="{C21B2925-8FB5-4946-A4E0-CEFEF9B1F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578" y="3578985"/>
              <a:ext cx="442880" cy="334728"/>
            </a:xfrm>
            <a:custGeom>
              <a:avLst/>
              <a:gdLst>
                <a:gd name="T0" fmla="*/ 79 w 94"/>
                <a:gd name="T1" fmla="*/ 65 h 65"/>
                <a:gd name="T2" fmla="*/ 79 w 94"/>
                <a:gd name="T3" fmla="*/ 65 h 65"/>
                <a:gd name="T4" fmla="*/ 78 w 94"/>
                <a:gd name="T5" fmla="*/ 65 h 65"/>
                <a:gd name="T6" fmla="*/ 22 w 94"/>
                <a:gd name="T7" fmla="*/ 65 h 65"/>
                <a:gd name="T8" fmla="*/ 0 w 94"/>
                <a:gd name="T9" fmla="*/ 44 h 65"/>
                <a:gd name="T10" fmla="*/ 21 w 94"/>
                <a:gd name="T11" fmla="*/ 23 h 65"/>
                <a:gd name="T12" fmla="*/ 48 w 94"/>
                <a:gd name="T13" fmla="*/ 0 h 65"/>
                <a:gd name="T14" fmla="*/ 76 w 94"/>
                <a:gd name="T15" fmla="*/ 27 h 65"/>
                <a:gd name="T16" fmla="*/ 76 w 94"/>
                <a:gd name="T17" fmla="*/ 33 h 65"/>
                <a:gd name="T18" fmla="*/ 78 w 94"/>
                <a:gd name="T19" fmla="*/ 33 h 65"/>
                <a:gd name="T20" fmla="*/ 94 w 94"/>
                <a:gd name="T21" fmla="*/ 49 h 65"/>
                <a:gd name="T22" fmla="*/ 90 w 94"/>
                <a:gd name="T23" fmla="*/ 61 h 65"/>
                <a:gd name="T24" fmla="*/ 79 w 94"/>
                <a:gd name="T2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65">
                  <a:moveTo>
                    <a:pt x="79" y="65"/>
                  </a:moveTo>
                  <a:cubicBezTo>
                    <a:pt x="79" y="65"/>
                    <a:pt x="79" y="65"/>
                    <a:pt x="79" y="65"/>
                  </a:cubicBezTo>
                  <a:cubicBezTo>
                    <a:pt x="79" y="65"/>
                    <a:pt x="78" y="65"/>
                    <a:pt x="78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10" y="65"/>
                    <a:pt x="0" y="56"/>
                    <a:pt x="0" y="44"/>
                  </a:cubicBezTo>
                  <a:cubicBezTo>
                    <a:pt x="0" y="33"/>
                    <a:pt x="10" y="23"/>
                    <a:pt x="21" y="23"/>
                  </a:cubicBezTo>
                  <a:cubicBezTo>
                    <a:pt x="23" y="10"/>
                    <a:pt x="35" y="0"/>
                    <a:pt x="48" y="0"/>
                  </a:cubicBezTo>
                  <a:cubicBezTo>
                    <a:pt x="64" y="0"/>
                    <a:pt x="76" y="12"/>
                    <a:pt x="76" y="27"/>
                  </a:cubicBezTo>
                  <a:cubicBezTo>
                    <a:pt x="76" y="29"/>
                    <a:pt x="76" y="31"/>
                    <a:pt x="76" y="33"/>
                  </a:cubicBezTo>
                  <a:cubicBezTo>
                    <a:pt x="77" y="33"/>
                    <a:pt x="77" y="33"/>
                    <a:pt x="78" y="33"/>
                  </a:cubicBezTo>
                  <a:cubicBezTo>
                    <a:pt x="87" y="33"/>
                    <a:pt x="94" y="40"/>
                    <a:pt x="94" y="49"/>
                  </a:cubicBezTo>
                  <a:cubicBezTo>
                    <a:pt x="94" y="53"/>
                    <a:pt x="93" y="57"/>
                    <a:pt x="90" y="61"/>
                  </a:cubicBezTo>
                  <a:cubicBezTo>
                    <a:pt x="87" y="64"/>
                    <a:pt x="83" y="65"/>
                    <a:pt x="79" y="65"/>
                  </a:cubicBezTo>
                </a:path>
              </a:pathLst>
            </a:custGeom>
            <a:noFill/>
            <a:ln w="6350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</a:endParaRPr>
            </a:p>
          </p:txBody>
        </p: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BB500F2D-7B3B-493B-8DCD-AE011FFF4D2A}"/>
                </a:ext>
              </a:extLst>
            </p:cNvPr>
            <p:cNvGrpSpPr/>
            <p:nvPr/>
          </p:nvGrpSpPr>
          <p:grpSpPr>
            <a:xfrm>
              <a:off x="4495484" y="3638575"/>
              <a:ext cx="165345" cy="218688"/>
              <a:chOff x="7654975" y="3938996"/>
              <a:chExt cx="165345" cy="218688"/>
            </a:xfrm>
          </p:grpSpPr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C6275F06-8F4A-4575-822B-53E1479DEDA5}"/>
                  </a:ext>
                </a:extLst>
              </p:cNvPr>
              <p:cNvGrpSpPr/>
              <p:nvPr/>
            </p:nvGrpSpPr>
            <p:grpSpPr>
              <a:xfrm>
                <a:off x="7654975" y="3938996"/>
                <a:ext cx="165345" cy="218688"/>
                <a:chOff x="7543405" y="3839106"/>
                <a:chExt cx="165345" cy="218688"/>
              </a:xfrm>
            </p:grpSpPr>
            <p:sp>
              <p:nvSpPr>
                <p:cNvPr id="246" name="Rectangle 245">
                  <a:extLst>
                    <a:ext uri="{FF2B5EF4-FFF2-40B4-BE49-F238E27FC236}">
                      <a16:creationId xmlns:a16="http://schemas.microsoft.com/office/drawing/2014/main" id="{62B64CE3-F591-4C3C-A224-ED418F9F8254}"/>
                    </a:ext>
                  </a:extLst>
                </p:cNvPr>
                <p:cNvSpPr/>
                <p:nvPr/>
              </p:nvSpPr>
              <p:spPr>
                <a:xfrm rot="16200000" flipV="1">
                  <a:off x="7514609" y="3868451"/>
                  <a:ext cx="218139" cy="1605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1219140">
                    <a:defRPr/>
                  </a:pPr>
                  <a:endParaRPr lang="en-CA" sz="1600" dirty="0">
                    <a:solidFill>
                      <a:srgbClr val="FFFFFF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endParaRPr>
                </a:p>
              </p:txBody>
            </p:sp>
            <p:sp>
              <p:nvSpPr>
                <p:cNvPr id="248" name="Rectangle 247">
                  <a:extLst>
                    <a:ext uri="{FF2B5EF4-FFF2-40B4-BE49-F238E27FC236}">
                      <a16:creationId xmlns:a16="http://schemas.microsoft.com/office/drawing/2014/main" id="{34518581-98C4-44AC-98AC-40737DFEB41D}"/>
                    </a:ext>
                  </a:extLst>
                </p:cNvPr>
                <p:cNvSpPr/>
                <p:nvPr/>
              </p:nvSpPr>
              <p:spPr>
                <a:xfrm flipV="1">
                  <a:off x="7546156" y="3839106"/>
                  <a:ext cx="54864" cy="73152"/>
                </a:xfrm>
                <a:prstGeom prst="rect">
                  <a:avLst/>
                </a:prstGeom>
                <a:solidFill>
                  <a:schemeClr val="accent1"/>
                </a:solidFill>
                <a:ln w="6350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1219140">
                    <a:defRPr/>
                  </a:pPr>
                  <a:endParaRPr lang="en-CA" sz="1600" dirty="0">
                    <a:solidFill>
                      <a:srgbClr val="FFFFFF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endParaRPr>
                </a:p>
              </p:txBody>
            </p:sp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AAA41F21-9B56-4C00-B6FD-4E22EA390120}"/>
                    </a:ext>
                  </a:extLst>
                </p:cNvPr>
                <p:cNvSpPr/>
                <p:nvPr/>
              </p:nvSpPr>
              <p:spPr>
                <a:xfrm flipV="1">
                  <a:off x="7598733" y="3911586"/>
                  <a:ext cx="54864" cy="73152"/>
                </a:xfrm>
                <a:prstGeom prst="rect">
                  <a:avLst/>
                </a:prstGeom>
                <a:solidFill>
                  <a:schemeClr val="accent1"/>
                </a:solidFill>
                <a:ln w="6350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1219140">
                    <a:defRPr/>
                  </a:pPr>
                  <a:endParaRPr lang="en-CA" sz="1600" dirty="0">
                    <a:solidFill>
                      <a:srgbClr val="FFFFFF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endParaRPr>
                </a:p>
              </p:txBody>
            </p:sp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710AC54C-7A40-4A50-9255-F5FB4DC6C8A8}"/>
                    </a:ext>
                  </a:extLst>
                </p:cNvPr>
                <p:cNvSpPr/>
                <p:nvPr/>
              </p:nvSpPr>
              <p:spPr>
                <a:xfrm flipV="1">
                  <a:off x="7653886" y="3839106"/>
                  <a:ext cx="54864" cy="73152"/>
                </a:xfrm>
                <a:prstGeom prst="rect">
                  <a:avLst/>
                </a:prstGeom>
                <a:solidFill>
                  <a:schemeClr val="accent1"/>
                </a:solidFill>
                <a:ln w="6350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1219140">
                    <a:defRPr/>
                  </a:pPr>
                  <a:endParaRPr lang="en-CA" sz="1600" dirty="0">
                    <a:solidFill>
                      <a:srgbClr val="FFFFFF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endParaRPr>
                </a:p>
              </p:txBody>
            </p:sp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84389601-655C-456F-B3B0-E9690DB94681}"/>
                    </a:ext>
                  </a:extLst>
                </p:cNvPr>
                <p:cNvSpPr/>
                <p:nvPr/>
              </p:nvSpPr>
              <p:spPr>
                <a:xfrm flipV="1">
                  <a:off x="7546156" y="3982298"/>
                  <a:ext cx="54864" cy="73152"/>
                </a:xfrm>
                <a:prstGeom prst="rect">
                  <a:avLst/>
                </a:prstGeom>
                <a:solidFill>
                  <a:schemeClr val="accent1"/>
                </a:solidFill>
                <a:ln w="6350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1219140">
                    <a:defRPr/>
                  </a:pPr>
                  <a:endParaRPr lang="en-CA" sz="1600" dirty="0">
                    <a:solidFill>
                      <a:srgbClr val="FFFFFF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endParaRPr>
                </a:p>
              </p:txBody>
            </p:sp>
            <p:sp>
              <p:nvSpPr>
                <p:cNvPr id="254" name="Rectangle 253">
                  <a:extLst>
                    <a:ext uri="{FF2B5EF4-FFF2-40B4-BE49-F238E27FC236}">
                      <a16:creationId xmlns:a16="http://schemas.microsoft.com/office/drawing/2014/main" id="{435437C0-BBC3-4E99-9E4B-56BB1009E98D}"/>
                    </a:ext>
                  </a:extLst>
                </p:cNvPr>
                <p:cNvSpPr/>
                <p:nvPr/>
              </p:nvSpPr>
              <p:spPr>
                <a:xfrm flipV="1">
                  <a:off x="7653886" y="3982298"/>
                  <a:ext cx="54864" cy="73152"/>
                </a:xfrm>
                <a:prstGeom prst="rect">
                  <a:avLst/>
                </a:prstGeom>
                <a:solidFill>
                  <a:schemeClr val="accent1"/>
                </a:solidFill>
                <a:ln w="6350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1219140">
                    <a:defRPr/>
                  </a:pPr>
                  <a:endParaRPr lang="en-CA" sz="1600" dirty="0">
                    <a:solidFill>
                      <a:srgbClr val="FFFFFF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endParaRPr>
                </a:p>
              </p:txBody>
            </p:sp>
          </p:grp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C7CB6277-243B-46C4-8F1A-17D98D6B81F0}"/>
                  </a:ext>
                </a:extLst>
              </p:cNvPr>
              <p:cNvSpPr/>
              <p:nvPr/>
            </p:nvSpPr>
            <p:spPr>
              <a:xfrm rot="16200000" flipV="1">
                <a:off x="7628578" y="3968066"/>
                <a:ext cx="218139" cy="160548"/>
              </a:xfrm>
              <a:prstGeom prst="rect">
                <a:avLst/>
              </a:prstGeom>
              <a:noFill/>
              <a:ln w="6350">
                <a:solidFill>
                  <a:srgbClr val="001135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219140">
                  <a:defRPr/>
                </a:pPr>
                <a:endParaRPr lang="en-CA" sz="1600" dirty="0">
                  <a:solidFill>
                    <a:srgbClr val="FFFFFF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p:grp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F0FA1CDE-3B04-41B0-AE87-670C0CF39B4E}"/>
              </a:ext>
            </a:extLst>
          </p:cNvPr>
          <p:cNvGrpSpPr/>
          <p:nvPr/>
        </p:nvGrpSpPr>
        <p:grpSpPr>
          <a:xfrm>
            <a:off x="5390949" y="4702579"/>
            <a:ext cx="877824" cy="877824"/>
            <a:chOff x="4247633" y="3420556"/>
            <a:chExt cx="658368" cy="658368"/>
          </a:xfrm>
        </p:grpSpPr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6D846BE5-1E3F-4862-9B91-432E5F35F01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247633" y="3420556"/>
              <a:ext cx="658368" cy="658368"/>
            </a:xfrm>
            <a:prstGeom prst="ellipse">
              <a:avLst/>
            </a:prstGeom>
            <a:solidFill>
              <a:schemeClr val="bg1"/>
            </a:solidFill>
            <a:ln w="952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9140">
                <a:defRPr/>
              </a:pPr>
              <a:endParaRPr lang="en-US" sz="1600" dirty="0">
                <a:solidFill>
                  <a:srgbClr val="FFFFFF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endParaRPr>
            </a:p>
          </p:txBody>
        </p:sp>
        <p:sp>
          <p:nvSpPr>
            <p:cNvPr id="269" name="Freeform 179">
              <a:extLst>
                <a:ext uri="{FF2B5EF4-FFF2-40B4-BE49-F238E27FC236}">
                  <a16:creationId xmlns:a16="http://schemas.microsoft.com/office/drawing/2014/main" id="{069AFE5E-4EEC-41DC-A0BE-7EA5674D3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578" y="3578985"/>
              <a:ext cx="442880" cy="334728"/>
            </a:xfrm>
            <a:custGeom>
              <a:avLst/>
              <a:gdLst>
                <a:gd name="T0" fmla="*/ 79 w 94"/>
                <a:gd name="T1" fmla="*/ 65 h 65"/>
                <a:gd name="T2" fmla="*/ 79 w 94"/>
                <a:gd name="T3" fmla="*/ 65 h 65"/>
                <a:gd name="T4" fmla="*/ 78 w 94"/>
                <a:gd name="T5" fmla="*/ 65 h 65"/>
                <a:gd name="T6" fmla="*/ 22 w 94"/>
                <a:gd name="T7" fmla="*/ 65 h 65"/>
                <a:gd name="T8" fmla="*/ 0 w 94"/>
                <a:gd name="T9" fmla="*/ 44 h 65"/>
                <a:gd name="T10" fmla="*/ 21 w 94"/>
                <a:gd name="T11" fmla="*/ 23 h 65"/>
                <a:gd name="T12" fmla="*/ 48 w 94"/>
                <a:gd name="T13" fmla="*/ 0 h 65"/>
                <a:gd name="T14" fmla="*/ 76 w 94"/>
                <a:gd name="T15" fmla="*/ 27 h 65"/>
                <a:gd name="T16" fmla="*/ 76 w 94"/>
                <a:gd name="T17" fmla="*/ 33 h 65"/>
                <a:gd name="T18" fmla="*/ 78 w 94"/>
                <a:gd name="T19" fmla="*/ 33 h 65"/>
                <a:gd name="T20" fmla="*/ 94 w 94"/>
                <a:gd name="T21" fmla="*/ 49 h 65"/>
                <a:gd name="T22" fmla="*/ 90 w 94"/>
                <a:gd name="T23" fmla="*/ 61 h 65"/>
                <a:gd name="T24" fmla="*/ 79 w 94"/>
                <a:gd name="T2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65">
                  <a:moveTo>
                    <a:pt x="79" y="65"/>
                  </a:moveTo>
                  <a:cubicBezTo>
                    <a:pt x="79" y="65"/>
                    <a:pt x="79" y="65"/>
                    <a:pt x="79" y="65"/>
                  </a:cubicBezTo>
                  <a:cubicBezTo>
                    <a:pt x="79" y="65"/>
                    <a:pt x="78" y="65"/>
                    <a:pt x="78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10" y="65"/>
                    <a:pt x="0" y="56"/>
                    <a:pt x="0" y="44"/>
                  </a:cubicBezTo>
                  <a:cubicBezTo>
                    <a:pt x="0" y="33"/>
                    <a:pt x="10" y="23"/>
                    <a:pt x="21" y="23"/>
                  </a:cubicBezTo>
                  <a:cubicBezTo>
                    <a:pt x="23" y="10"/>
                    <a:pt x="35" y="0"/>
                    <a:pt x="48" y="0"/>
                  </a:cubicBezTo>
                  <a:cubicBezTo>
                    <a:pt x="64" y="0"/>
                    <a:pt x="76" y="12"/>
                    <a:pt x="76" y="27"/>
                  </a:cubicBezTo>
                  <a:cubicBezTo>
                    <a:pt x="76" y="29"/>
                    <a:pt x="76" y="31"/>
                    <a:pt x="76" y="33"/>
                  </a:cubicBezTo>
                  <a:cubicBezTo>
                    <a:pt x="77" y="33"/>
                    <a:pt x="77" y="33"/>
                    <a:pt x="78" y="33"/>
                  </a:cubicBezTo>
                  <a:cubicBezTo>
                    <a:pt x="87" y="33"/>
                    <a:pt x="94" y="40"/>
                    <a:pt x="94" y="49"/>
                  </a:cubicBezTo>
                  <a:cubicBezTo>
                    <a:pt x="94" y="53"/>
                    <a:pt x="93" y="57"/>
                    <a:pt x="90" y="61"/>
                  </a:cubicBezTo>
                  <a:cubicBezTo>
                    <a:pt x="87" y="64"/>
                    <a:pt x="83" y="65"/>
                    <a:pt x="79" y="65"/>
                  </a:cubicBezTo>
                </a:path>
              </a:pathLst>
            </a:custGeom>
            <a:noFill/>
            <a:ln w="6350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</a:endParaRPr>
            </a:p>
          </p:txBody>
        </p: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9F82496A-5D53-40CB-8BCE-2DBEE46E62BE}"/>
                </a:ext>
              </a:extLst>
            </p:cNvPr>
            <p:cNvGrpSpPr/>
            <p:nvPr/>
          </p:nvGrpSpPr>
          <p:grpSpPr>
            <a:xfrm>
              <a:off x="4495484" y="3638575"/>
              <a:ext cx="165345" cy="218688"/>
              <a:chOff x="7654975" y="3938996"/>
              <a:chExt cx="165345" cy="218688"/>
            </a:xfrm>
          </p:grpSpPr>
          <p:grpSp>
            <p:nvGrpSpPr>
              <p:cNvPr id="271" name="Group 270">
                <a:extLst>
                  <a:ext uri="{FF2B5EF4-FFF2-40B4-BE49-F238E27FC236}">
                    <a16:creationId xmlns:a16="http://schemas.microsoft.com/office/drawing/2014/main" id="{4A0F4190-C9D8-4B42-8824-FE01EF96B2DD}"/>
                  </a:ext>
                </a:extLst>
              </p:cNvPr>
              <p:cNvGrpSpPr/>
              <p:nvPr/>
            </p:nvGrpSpPr>
            <p:grpSpPr>
              <a:xfrm>
                <a:off x="7654975" y="3938996"/>
                <a:ext cx="165345" cy="218688"/>
                <a:chOff x="7543405" y="3839106"/>
                <a:chExt cx="165345" cy="218688"/>
              </a:xfrm>
            </p:grpSpPr>
            <p:sp>
              <p:nvSpPr>
                <p:cNvPr id="273" name="Rectangle 272">
                  <a:extLst>
                    <a:ext uri="{FF2B5EF4-FFF2-40B4-BE49-F238E27FC236}">
                      <a16:creationId xmlns:a16="http://schemas.microsoft.com/office/drawing/2014/main" id="{5DF37D48-6605-4D82-8CF6-9304081C703E}"/>
                    </a:ext>
                  </a:extLst>
                </p:cNvPr>
                <p:cNvSpPr/>
                <p:nvPr/>
              </p:nvSpPr>
              <p:spPr>
                <a:xfrm rot="16200000" flipV="1">
                  <a:off x="7514609" y="3868451"/>
                  <a:ext cx="218139" cy="1605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1219140">
                    <a:defRPr/>
                  </a:pPr>
                  <a:endParaRPr lang="en-CA" sz="1600" dirty="0">
                    <a:solidFill>
                      <a:srgbClr val="FFFFFF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endParaRPr>
                </a:p>
              </p:txBody>
            </p:sp>
            <p:sp>
              <p:nvSpPr>
                <p:cNvPr id="274" name="Rectangle 273">
                  <a:extLst>
                    <a:ext uri="{FF2B5EF4-FFF2-40B4-BE49-F238E27FC236}">
                      <a16:creationId xmlns:a16="http://schemas.microsoft.com/office/drawing/2014/main" id="{AF589789-9693-4F3B-B5E3-C7868A7878B6}"/>
                    </a:ext>
                  </a:extLst>
                </p:cNvPr>
                <p:cNvSpPr/>
                <p:nvPr/>
              </p:nvSpPr>
              <p:spPr>
                <a:xfrm flipV="1">
                  <a:off x="7546156" y="3839106"/>
                  <a:ext cx="54864" cy="73152"/>
                </a:xfrm>
                <a:prstGeom prst="rect">
                  <a:avLst/>
                </a:prstGeom>
                <a:solidFill>
                  <a:schemeClr val="accent1"/>
                </a:solidFill>
                <a:ln w="6350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1219140">
                    <a:defRPr/>
                  </a:pPr>
                  <a:endParaRPr lang="en-CA" sz="1600" dirty="0">
                    <a:solidFill>
                      <a:srgbClr val="FFFFFF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endParaRPr>
                </a:p>
              </p:txBody>
            </p:sp>
            <p:sp>
              <p:nvSpPr>
                <p:cNvPr id="275" name="Rectangle 274">
                  <a:extLst>
                    <a:ext uri="{FF2B5EF4-FFF2-40B4-BE49-F238E27FC236}">
                      <a16:creationId xmlns:a16="http://schemas.microsoft.com/office/drawing/2014/main" id="{AC7BBF77-FBFC-49C5-9353-EA2A637E294F}"/>
                    </a:ext>
                  </a:extLst>
                </p:cNvPr>
                <p:cNvSpPr/>
                <p:nvPr/>
              </p:nvSpPr>
              <p:spPr>
                <a:xfrm flipV="1">
                  <a:off x="7598733" y="3911586"/>
                  <a:ext cx="54864" cy="73152"/>
                </a:xfrm>
                <a:prstGeom prst="rect">
                  <a:avLst/>
                </a:prstGeom>
                <a:solidFill>
                  <a:schemeClr val="accent1"/>
                </a:solidFill>
                <a:ln w="6350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1219140">
                    <a:defRPr/>
                  </a:pPr>
                  <a:endParaRPr lang="en-CA" sz="1600" dirty="0">
                    <a:solidFill>
                      <a:srgbClr val="FFFFFF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endParaRPr>
                </a:p>
              </p:txBody>
            </p:sp>
            <p:sp>
              <p:nvSpPr>
                <p:cNvPr id="276" name="Rectangle 275">
                  <a:extLst>
                    <a:ext uri="{FF2B5EF4-FFF2-40B4-BE49-F238E27FC236}">
                      <a16:creationId xmlns:a16="http://schemas.microsoft.com/office/drawing/2014/main" id="{7571771E-5B9A-4FB5-A75F-AB7B96FD979F}"/>
                    </a:ext>
                  </a:extLst>
                </p:cNvPr>
                <p:cNvSpPr/>
                <p:nvPr/>
              </p:nvSpPr>
              <p:spPr>
                <a:xfrm flipV="1">
                  <a:off x="7653886" y="3839106"/>
                  <a:ext cx="54864" cy="73152"/>
                </a:xfrm>
                <a:prstGeom prst="rect">
                  <a:avLst/>
                </a:prstGeom>
                <a:solidFill>
                  <a:schemeClr val="accent1"/>
                </a:solidFill>
                <a:ln w="6350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1219140">
                    <a:defRPr/>
                  </a:pPr>
                  <a:endParaRPr lang="en-CA" sz="1600" dirty="0">
                    <a:solidFill>
                      <a:srgbClr val="FFFFFF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endParaRPr>
                </a:p>
              </p:txBody>
            </p:sp>
            <p:sp>
              <p:nvSpPr>
                <p:cNvPr id="277" name="Rectangle 276">
                  <a:extLst>
                    <a:ext uri="{FF2B5EF4-FFF2-40B4-BE49-F238E27FC236}">
                      <a16:creationId xmlns:a16="http://schemas.microsoft.com/office/drawing/2014/main" id="{AE67DC7F-15EF-47FE-8ADF-4BB1ECFD2313}"/>
                    </a:ext>
                  </a:extLst>
                </p:cNvPr>
                <p:cNvSpPr/>
                <p:nvPr/>
              </p:nvSpPr>
              <p:spPr>
                <a:xfrm flipV="1">
                  <a:off x="7546156" y="3982298"/>
                  <a:ext cx="54864" cy="73152"/>
                </a:xfrm>
                <a:prstGeom prst="rect">
                  <a:avLst/>
                </a:prstGeom>
                <a:solidFill>
                  <a:schemeClr val="accent1"/>
                </a:solidFill>
                <a:ln w="6350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1219140">
                    <a:defRPr/>
                  </a:pPr>
                  <a:endParaRPr lang="en-CA" sz="1600" dirty="0">
                    <a:solidFill>
                      <a:srgbClr val="FFFFFF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endParaRPr>
                </a:p>
              </p:txBody>
            </p:sp>
            <p:sp>
              <p:nvSpPr>
                <p:cNvPr id="278" name="Rectangle 277">
                  <a:extLst>
                    <a:ext uri="{FF2B5EF4-FFF2-40B4-BE49-F238E27FC236}">
                      <a16:creationId xmlns:a16="http://schemas.microsoft.com/office/drawing/2014/main" id="{175AFC0F-87F1-4F05-BD20-DE56CD0C4568}"/>
                    </a:ext>
                  </a:extLst>
                </p:cNvPr>
                <p:cNvSpPr/>
                <p:nvPr/>
              </p:nvSpPr>
              <p:spPr>
                <a:xfrm flipV="1">
                  <a:off x="7653886" y="3982298"/>
                  <a:ext cx="54864" cy="73152"/>
                </a:xfrm>
                <a:prstGeom prst="rect">
                  <a:avLst/>
                </a:prstGeom>
                <a:solidFill>
                  <a:schemeClr val="accent1"/>
                </a:solidFill>
                <a:ln w="6350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1219140">
                    <a:defRPr/>
                  </a:pPr>
                  <a:endParaRPr lang="en-CA" sz="1600" dirty="0">
                    <a:solidFill>
                      <a:srgbClr val="FFFFFF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endParaRPr>
                </a:p>
              </p:txBody>
            </p:sp>
          </p:grp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44AFFDDE-0EDD-4F08-812E-60A26AD604F8}"/>
                  </a:ext>
                </a:extLst>
              </p:cNvPr>
              <p:cNvSpPr/>
              <p:nvPr/>
            </p:nvSpPr>
            <p:spPr>
              <a:xfrm rot="16200000" flipV="1">
                <a:off x="7628578" y="3968066"/>
                <a:ext cx="218139" cy="160548"/>
              </a:xfrm>
              <a:prstGeom prst="rect">
                <a:avLst/>
              </a:prstGeom>
              <a:noFill/>
              <a:ln w="6350">
                <a:solidFill>
                  <a:srgbClr val="001135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219140">
                  <a:defRPr/>
                </a:pPr>
                <a:endParaRPr lang="en-CA" sz="1600" dirty="0">
                  <a:solidFill>
                    <a:srgbClr val="FFFFFF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p:grpSp>
      </p:grpSp>
      <p:sp>
        <p:nvSpPr>
          <p:cNvPr id="283" name="TextBox 282">
            <a:extLst>
              <a:ext uri="{FF2B5EF4-FFF2-40B4-BE49-F238E27FC236}">
                <a16:creationId xmlns:a16="http://schemas.microsoft.com/office/drawing/2014/main" id="{EBD8F150-94AA-4A45-9D58-DDA37CAAD489}"/>
              </a:ext>
            </a:extLst>
          </p:cNvPr>
          <p:cNvSpPr txBox="1"/>
          <p:nvPr/>
        </p:nvSpPr>
        <p:spPr>
          <a:xfrm>
            <a:off x="2882611" y="4152738"/>
            <a:ext cx="694388" cy="6160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none" lIns="96000" tIns="96000" rIns="96000" bIns="96000" rtlCol="0" anchor="ctr">
            <a:noAutofit/>
          </a:bodyPr>
          <a:lstStyle/>
          <a:p>
            <a:pPr algn="ctr">
              <a:buSzPct val="100000"/>
            </a:pPr>
            <a:r>
              <a:rPr lang="en-US" sz="1600" dirty="0">
                <a:solidFill>
                  <a:schemeClr val="bg1"/>
                </a:solidFill>
              </a:rPr>
              <a:t>UPF</a:t>
            </a:r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284" name="Freeform 179">
            <a:extLst>
              <a:ext uri="{FF2B5EF4-FFF2-40B4-BE49-F238E27FC236}">
                <a16:creationId xmlns:a16="http://schemas.microsoft.com/office/drawing/2014/main" id="{328F593F-88FD-43DF-874B-A25B5447600A}"/>
              </a:ext>
            </a:extLst>
          </p:cNvPr>
          <p:cNvSpPr>
            <a:spLocks/>
          </p:cNvSpPr>
          <p:nvPr/>
        </p:nvSpPr>
        <p:spPr bwMode="auto">
          <a:xfrm>
            <a:off x="6721780" y="3923378"/>
            <a:ext cx="1223937" cy="800265"/>
          </a:xfrm>
          <a:custGeom>
            <a:avLst/>
            <a:gdLst>
              <a:gd name="T0" fmla="*/ 79 w 94"/>
              <a:gd name="T1" fmla="*/ 65 h 65"/>
              <a:gd name="T2" fmla="*/ 79 w 94"/>
              <a:gd name="T3" fmla="*/ 65 h 65"/>
              <a:gd name="T4" fmla="*/ 78 w 94"/>
              <a:gd name="T5" fmla="*/ 65 h 65"/>
              <a:gd name="T6" fmla="*/ 22 w 94"/>
              <a:gd name="T7" fmla="*/ 65 h 65"/>
              <a:gd name="T8" fmla="*/ 0 w 94"/>
              <a:gd name="T9" fmla="*/ 44 h 65"/>
              <a:gd name="T10" fmla="*/ 21 w 94"/>
              <a:gd name="T11" fmla="*/ 23 h 65"/>
              <a:gd name="T12" fmla="*/ 48 w 94"/>
              <a:gd name="T13" fmla="*/ 0 h 65"/>
              <a:gd name="T14" fmla="*/ 76 w 94"/>
              <a:gd name="T15" fmla="*/ 27 h 65"/>
              <a:gd name="T16" fmla="*/ 76 w 94"/>
              <a:gd name="T17" fmla="*/ 33 h 65"/>
              <a:gd name="T18" fmla="*/ 78 w 94"/>
              <a:gd name="T19" fmla="*/ 33 h 65"/>
              <a:gd name="T20" fmla="*/ 94 w 94"/>
              <a:gd name="T21" fmla="*/ 49 h 65"/>
              <a:gd name="T22" fmla="*/ 90 w 94"/>
              <a:gd name="T23" fmla="*/ 61 h 65"/>
              <a:gd name="T24" fmla="*/ 79 w 94"/>
              <a:gd name="T25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4" h="65">
                <a:moveTo>
                  <a:pt x="7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79" y="65"/>
                  <a:pt x="78" y="65"/>
                  <a:pt x="78" y="65"/>
                </a:cubicBezTo>
                <a:cubicBezTo>
                  <a:pt x="22" y="65"/>
                  <a:pt x="22" y="65"/>
                  <a:pt x="22" y="65"/>
                </a:cubicBezTo>
                <a:cubicBezTo>
                  <a:pt x="10" y="65"/>
                  <a:pt x="0" y="56"/>
                  <a:pt x="0" y="44"/>
                </a:cubicBezTo>
                <a:cubicBezTo>
                  <a:pt x="0" y="33"/>
                  <a:pt x="10" y="23"/>
                  <a:pt x="21" y="23"/>
                </a:cubicBezTo>
                <a:cubicBezTo>
                  <a:pt x="23" y="10"/>
                  <a:pt x="35" y="0"/>
                  <a:pt x="48" y="0"/>
                </a:cubicBezTo>
                <a:cubicBezTo>
                  <a:pt x="64" y="0"/>
                  <a:pt x="76" y="12"/>
                  <a:pt x="76" y="27"/>
                </a:cubicBezTo>
                <a:cubicBezTo>
                  <a:pt x="76" y="29"/>
                  <a:pt x="76" y="31"/>
                  <a:pt x="76" y="33"/>
                </a:cubicBezTo>
                <a:cubicBezTo>
                  <a:pt x="77" y="33"/>
                  <a:pt x="77" y="33"/>
                  <a:pt x="78" y="33"/>
                </a:cubicBezTo>
                <a:cubicBezTo>
                  <a:pt x="87" y="33"/>
                  <a:pt x="94" y="40"/>
                  <a:pt x="94" y="49"/>
                </a:cubicBezTo>
                <a:cubicBezTo>
                  <a:pt x="94" y="53"/>
                  <a:pt x="93" y="57"/>
                  <a:pt x="90" y="61"/>
                </a:cubicBezTo>
                <a:cubicBezTo>
                  <a:pt x="87" y="64"/>
                  <a:pt x="83" y="65"/>
                  <a:pt x="79" y="65"/>
                </a:cubicBezTo>
              </a:path>
            </a:pathLst>
          </a:custGeom>
          <a:noFill/>
          <a:ln w="9525" cap="flat">
            <a:solidFill>
              <a:srgbClr val="00113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892DD145-E761-4ED6-8352-63860A23D449}"/>
              </a:ext>
            </a:extLst>
          </p:cNvPr>
          <p:cNvSpPr txBox="1"/>
          <p:nvPr/>
        </p:nvSpPr>
        <p:spPr>
          <a:xfrm>
            <a:off x="6712476" y="4261406"/>
            <a:ext cx="1219200" cy="731865"/>
          </a:xfrm>
          <a:prstGeom prst="rect">
            <a:avLst/>
          </a:prstGeom>
          <a:noFill/>
        </p:spPr>
        <p:txBody>
          <a:bodyPr wrap="none" lIns="96000" tIns="96000" rIns="96000" bIns="96000" rtlCol="0">
            <a:noAutofit/>
          </a:bodyPr>
          <a:lstStyle/>
          <a:p>
            <a:pPr algn="ctr">
              <a:buSzPct val="100000"/>
            </a:pPr>
            <a:r>
              <a:rPr lang="en-US" sz="1600" dirty="0">
                <a:solidFill>
                  <a:schemeClr val="tx2"/>
                </a:solidFill>
              </a:rPr>
              <a:t>Internet</a:t>
            </a:r>
            <a:endParaRPr lang="en-CA" sz="1600" dirty="0">
              <a:solidFill>
                <a:schemeClr val="tx2"/>
              </a:solidFill>
            </a:endParaRPr>
          </a:p>
        </p:txBody>
      </p: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4DBB79E2-14BE-40FF-A4A6-BF857135E768}"/>
              </a:ext>
            </a:extLst>
          </p:cNvPr>
          <p:cNvCxnSpPr>
            <a:cxnSpLocks/>
            <a:stCxn id="213" idx="3"/>
          </p:cNvCxnSpPr>
          <p:nvPr/>
        </p:nvCxnSpPr>
        <p:spPr>
          <a:xfrm>
            <a:off x="6260598" y="4446477"/>
            <a:ext cx="46014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Rectangle 223">
            <a:extLst>
              <a:ext uri="{FF2B5EF4-FFF2-40B4-BE49-F238E27FC236}">
                <a16:creationId xmlns:a16="http://schemas.microsoft.com/office/drawing/2014/main" id="{CCD75A42-FC9A-45D6-9BDF-F2A9216B90FE}"/>
              </a:ext>
            </a:extLst>
          </p:cNvPr>
          <p:cNvSpPr/>
          <p:nvPr/>
        </p:nvSpPr>
        <p:spPr>
          <a:xfrm>
            <a:off x="8200307" y="0"/>
            <a:ext cx="3971851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00"/>
              </a:spcAft>
              <a:buSzPct val="100000"/>
            </a:pPr>
            <a:endParaRPr lang="en-CA" sz="1600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C507302-3495-4C5A-BDAD-88908623F9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6683" y="787200"/>
            <a:ext cx="7063013" cy="412800"/>
          </a:xfrm>
        </p:spPr>
        <p:txBody>
          <a:bodyPr/>
          <a:lstStyle/>
          <a:p>
            <a:r>
              <a:rPr lang="en-US" dirty="0"/>
              <a:t>Rapid broadband coverage in greenfield areas</a:t>
            </a:r>
            <a:endParaRPr lang="en-CA" strike="sngStrike" dirty="0">
              <a:solidFill>
                <a:srgbClr val="FF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FD2A4C-C391-4E5C-BB1B-5723833F50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Fixed-wireless Access with LTE and 5G (NSA)</a:t>
            </a:r>
            <a:endParaRPr lang="en-CA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87C17BE-C5C6-430B-ACE1-018B9BE49750}"/>
              </a:ext>
            </a:extLst>
          </p:cNvPr>
          <p:cNvSpPr txBox="1"/>
          <p:nvPr/>
        </p:nvSpPr>
        <p:spPr>
          <a:xfrm>
            <a:off x="511929" y="2169541"/>
            <a:ext cx="1578447" cy="686318"/>
          </a:xfrm>
          <a:prstGeom prst="rect">
            <a:avLst/>
          </a:prstGeom>
          <a:noFill/>
        </p:spPr>
        <p:txBody>
          <a:bodyPr wrap="square" lIns="96000" tIns="96000" rIns="96000" bIns="96000" rtlCol="0">
            <a:spAutoFit/>
          </a:bodyPr>
          <a:lstStyle/>
          <a:p>
            <a:pPr defTabSz="609585" fontAlgn="base">
              <a:spcAft>
                <a:spcPct val="0"/>
              </a:spcAft>
              <a:buClr>
                <a:srgbClr val="001135"/>
              </a:buClr>
            </a:pPr>
            <a:r>
              <a:rPr lang="en-US" sz="1600" dirty="0">
                <a:ea typeface="Nokia Pure Text" panose="020B0503020202020204" pitchFamily="34" charset="0"/>
                <a:cs typeface="Nokia Pure Headline Light"/>
              </a:rPr>
              <a:t>Fixed-wireless access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5377703-A34E-48D7-8E96-4BD0C87137AE}"/>
              </a:ext>
            </a:extLst>
          </p:cNvPr>
          <p:cNvSpPr txBox="1"/>
          <p:nvPr/>
        </p:nvSpPr>
        <p:spPr>
          <a:xfrm>
            <a:off x="588101" y="3009819"/>
            <a:ext cx="762075" cy="4308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228594" indent="-228594" fontAlgn="base">
              <a:spcAft>
                <a:spcPct val="0"/>
              </a:spcAft>
              <a:buClr>
                <a:srgbClr val="001135"/>
              </a:buClr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rgbClr val="001135"/>
                </a:solidFill>
                <a:ea typeface="Nokia Pure Text" panose="020B0503020202020204" pitchFamily="34" charset="0"/>
                <a:cs typeface="Nokia Pure Headline Light"/>
              </a:rPr>
              <a:t>LTE</a:t>
            </a:r>
          </a:p>
          <a:p>
            <a:pPr marL="228594" indent="-228594" fontAlgn="base">
              <a:spcAft>
                <a:spcPct val="0"/>
              </a:spcAft>
              <a:buClr>
                <a:srgbClr val="001135"/>
              </a:buClr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rgbClr val="001135"/>
                </a:solidFill>
                <a:ea typeface="Nokia Pure Text" panose="020B0503020202020204" pitchFamily="34" charset="0"/>
                <a:cs typeface="Nokia Pure Headline Light"/>
              </a:rPr>
              <a:t>5G NR</a:t>
            </a:r>
            <a:endParaRPr lang="en-US" sz="1400" kern="0" dirty="0">
              <a:solidFill>
                <a:srgbClr val="001135"/>
              </a:solidFill>
              <a:latin typeface="Nokia Pure Text Light"/>
              <a:ea typeface="Nokia Pure Text" panose="020B0503020202020204" pitchFamily="34" charset="0"/>
              <a:cs typeface="Nokia Pure Headline Light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6AC689C-7FED-4549-A346-833AF4716D15}"/>
              </a:ext>
            </a:extLst>
          </p:cNvPr>
          <p:cNvSpPr txBox="1"/>
          <p:nvPr/>
        </p:nvSpPr>
        <p:spPr>
          <a:xfrm>
            <a:off x="3204073" y="3471277"/>
            <a:ext cx="1287964" cy="278487"/>
          </a:xfrm>
          <a:prstGeom prst="rect">
            <a:avLst/>
          </a:prstGeom>
          <a:noFill/>
        </p:spPr>
        <p:txBody>
          <a:bodyPr wrap="square" lIns="92915" tIns="46457" rIns="92915" bIns="46457" rtlCol="0">
            <a:spAutoFit/>
          </a:bodyPr>
          <a:lstStyle/>
          <a:p>
            <a:pPr defTabSz="1208054">
              <a:defRPr/>
            </a:pPr>
            <a:r>
              <a:rPr lang="en-US" sz="12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GTP (S1-U)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93B8E63-0887-455F-8064-3E094F25A0C5}"/>
              </a:ext>
            </a:extLst>
          </p:cNvPr>
          <p:cNvSpPr txBox="1"/>
          <p:nvPr/>
        </p:nvSpPr>
        <p:spPr>
          <a:xfrm>
            <a:off x="4668183" y="2792700"/>
            <a:ext cx="895925" cy="463153"/>
          </a:xfrm>
          <a:prstGeom prst="rect">
            <a:avLst/>
          </a:prstGeom>
          <a:noFill/>
        </p:spPr>
        <p:txBody>
          <a:bodyPr wrap="square" lIns="92915" tIns="46457" rIns="92915" bIns="46457" rtlCol="0">
            <a:spAutoFit/>
          </a:bodyPr>
          <a:lstStyle/>
          <a:p>
            <a:pPr algn="ctr" defTabSz="1208054">
              <a:defRPr/>
            </a:pPr>
            <a:r>
              <a:rPr lang="en-US" sz="12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GTPv2 (S11)</a:t>
            </a:r>
          </a:p>
        </p:txBody>
      </p: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70F1A8BD-88D2-466D-8106-108168DC6543}"/>
              </a:ext>
            </a:extLst>
          </p:cNvPr>
          <p:cNvCxnSpPr>
            <a:cxnSpLocks/>
            <a:stCxn id="102" idx="2"/>
          </p:cNvCxnSpPr>
          <p:nvPr/>
        </p:nvCxnSpPr>
        <p:spPr>
          <a:xfrm flipH="1">
            <a:off x="5827592" y="3481935"/>
            <a:ext cx="0" cy="520391"/>
          </a:xfrm>
          <a:prstGeom prst="line">
            <a:avLst/>
          </a:prstGeom>
          <a:ln w="3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8C06D6D-F479-4D9C-82DB-C8CC66AD9957}"/>
              </a:ext>
            </a:extLst>
          </p:cNvPr>
          <p:cNvSpPr txBox="1"/>
          <p:nvPr/>
        </p:nvSpPr>
        <p:spPr>
          <a:xfrm>
            <a:off x="4188533" y="2876570"/>
            <a:ext cx="694388" cy="6160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96000" tIns="96000" rIns="96000" bIns="96000" rtlCol="0" anchor="ctr">
            <a:noAutofit/>
          </a:bodyPr>
          <a:lstStyle/>
          <a:p>
            <a:pPr algn="ctr">
              <a:buSzPct val="100000"/>
            </a:pPr>
            <a:r>
              <a:rPr lang="en-US" sz="1600" dirty="0">
                <a:solidFill>
                  <a:schemeClr val="bg1"/>
                </a:solidFill>
              </a:rPr>
              <a:t>MME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D721F81-5235-4E99-9651-D8999A60B2C9}"/>
              </a:ext>
            </a:extLst>
          </p:cNvPr>
          <p:cNvSpPr txBox="1"/>
          <p:nvPr/>
        </p:nvSpPr>
        <p:spPr>
          <a:xfrm>
            <a:off x="5463050" y="2887227"/>
            <a:ext cx="751628" cy="594708"/>
          </a:xfrm>
          <a:prstGeom prst="rect">
            <a:avLst/>
          </a:prstGeom>
          <a:solidFill>
            <a:schemeClr val="accent3"/>
          </a:solidFill>
          <a:ln>
            <a:noFill/>
            <a:prstDash val="dash"/>
          </a:ln>
        </p:spPr>
        <p:txBody>
          <a:bodyPr wrap="none" lIns="96000" tIns="96000" rIns="96000" bIns="96000" rtlCol="0" anchor="ctr">
            <a:noAutofit/>
          </a:bodyPr>
          <a:lstStyle/>
          <a:p>
            <a:pPr>
              <a:buSzPct val="100000"/>
            </a:pPr>
            <a:r>
              <a:rPr lang="en-US" sz="1600" dirty="0">
                <a:solidFill>
                  <a:schemeClr val="bg1"/>
                </a:solidFill>
              </a:rPr>
              <a:t>BNG +</a:t>
            </a:r>
          </a:p>
          <a:p>
            <a:pPr>
              <a:buSzPct val="100000"/>
            </a:pPr>
            <a:r>
              <a:rPr lang="en-US" sz="1600" dirty="0">
                <a:solidFill>
                  <a:schemeClr val="bg1"/>
                </a:solidFill>
              </a:rPr>
              <a:t>S/PGW</a:t>
            </a:r>
            <a:endParaRPr lang="en-US" sz="1333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513C02D-A42F-4A2A-9BF3-BA230EFF80C6}"/>
              </a:ext>
            </a:extLst>
          </p:cNvPr>
          <p:cNvCxnSpPr>
            <a:cxnSpLocks/>
            <a:stCxn id="5" idx="3"/>
            <a:endCxn id="102" idx="1"/>
          </p:cNvCxnSpPr>
          <p:nvPr/>
        </p:nvCxnSpPr>
        <p:spPr>
          <a:xfrm>
            <a:off x="4882921" y="3184581"/>
            <a:ext cx="580129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0DF64831-00DC-4F73-8AF3-8A37D3429B6D}"/>
              </a:ext>
            </a:extLst>
          </p:cNvPr>
          <p:cNvSpPr txBox="1"/>
          <p:nvPr/>
        </p:nvSpPr>
        <p:spPr>
          <a:xfrm>
            <a:off x="5491670" y="1797334"/>
            <a:ext cx="694388" cy="6160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96000" tIns="96000" rIns="96000" bIns="96000" rtlCol="0" anchor="ctr">
            <a:noAutofit/>
          </a:bodyPr>
          <a:lstStyle/>
          <a:p>
            <a:pPr algn="ctr">
              <a:buSzPct val="100000"/>
            </a:pPr>
            <a:r>
              <a:rPr lang="en-US" sz="1600" dirty="0">
                <a:solidFill>
                  <a:schemeClr val="bg1"/>
                </a:solidFill>
              </a:rPr>
              <a:t>PCRF/</a:t>
            </a:r>
          </a:p>
          <a:p>
            <a:pPr algn="ctr">
              <a:buSzPct val="100000"/>
            </a:pPr>
            <a:r>
              <a:rPr lang="en-US" sz="1600" dirty="0">
                <a:solidFill>
                  <a:schemeClr val="bg1"/>
                </a:solidFill>
              </a:rPr>
              <a:t>AAA</a:t>
            </a:r>
            <a:endParaRPr lang="en-CA" sz="1600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AC9B010-2A4D-430B-94FD-DC156FFE7085}"/>
              </a:ext>
            </a:extLst>
          </p:cNvPr>
          <p:cNvCxnSpPr>
            <a:cxnSpLocks/>
            <a:stCxn id="108" idx="2"/>
            <a:endCxn id="102" idx="0"/>
          </p:cNvCxnSpPr>
          <p:nvPr/>
        </p:nvCxnSpPr>
        <p:spPr>
          <a:xfrm>
            <a:off x="5838864" y="2413357"/>
            <a:ext cx="0" cy="473871"/>
          </a:xfrm>
          <a:prstGeom prst="straightConnector1">
            <a:avLst/>
          </a:prstGeom>
          <a:ln w="31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ctangle 189">
            <a:extLst>
              <a:ext uri="{FF2B5EF4-FFF2-40B4-BE49-F238E27FC236}">
                <a16:creationId xmlns:a16="http://schemas.microsoft.com/office/drawing/2014/main" id="{4C77550E-2774-4AEB-BA87-6999119A2BB6}"/>
              </a:ext>
            </a:extLst>
          </p:cNvPr>
          <p:cNvSpPr/>
          <p:nvPr/>
        </p:nvSpPr>
        <p:spPr>
          <a:xfrm>
            <a:off x="5860061" y="3543448"/>
            <a:ext cx="3818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rgbClr val="001135"/>
                </a:solidFill>
                <a:ea typeface="Nokia Pure Text" panose="020B0503020202020204" pitchFamily="34" charset="0"/>
                <a:cs typeface="Nokia Pure Headline Light"/>
              </a:rPr>
              <a:t>Sx</a:t>
            </a:r>
            <a:endParaRPr lang="en-US" sz="1400" b="1" dirty="0"/>
          </a:p>
        </p:txBody>
      </p: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263AC941-14BC-4E51-A62F-56A939679F32}"/>
              </a:ext>
            </a:extLst>
          </p:cNvPr>
          <p:cNvCxnSpPr>
            <a:cxnSpLocks/>
          </p:cNvCxnSpPr>
          <p:nvPr/>
        </p:nvCxnSpPr>
        <p:spPr>
          <a:xfrm flipV="1">
            <a:off x="1948981" y="3182523"/>
            <a:ext cx="503777" cy="1901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TextBox 246">
            <a:extLst>
              <a:ext uri="{FF2B5EF4-FFF2-40B4-BE49-F238E27FC236}">
                <a16:creationId xmlns:a16="http://schemas.microsoft.com/office/drawing/2014/main" id="{9C1D0346-B2C5-4EFB-A69D-415D064FE5D4}"/>
              </a:ext>
            </a:extLst>
          </p:cNvPr>
          <p:cNvSpPr txBox="1"/>
          <p:nvPr/>
        </p:nvSpPr>
        <p:spPr>
          <a:xfrm>
            <a:off x="1676964" y="2564481"/>
            <a:ext cx="504944" cy="394503"/>
          </a:xfrm>
          <a:prstGeom prst="rect">
            <a:avLst/>
          </a:prstGeom>
          <a:noFill/>
        </p:spPr>
        <p:txBody>
          <a:bodyPr wrap="none" lIns="96000" tIns="96000" rIns="96000" bIns="96000" rtlCol="0">
            <a:noAutofit/>
          </a:bodyPr>
          <a:lstStyle/>
          <a:p>
            <a:pPr>
              <a:spcAft>
                <a:spcPts val="4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EPC-NAS</a:t>
            </a:r>
            <a:endParaRPr lang="en-CA" sz="1200" dirty="0">
              <a:solidFill>
                <a:schemeClr val="tx2"/>
              </a:solidFill>
            </a:endParaRPr>
          </a:p>
        </p:txBody>
      </p:sp>
      <p:cxnSp>
        <p:nvCxnSpPr>
          <p:cNvPr id="253" name="Connector: Elbow 252">
            <a:extLst>
              <a:ext uri="{FF2B5EF4-FFF2-40B4-BE49-F238E27FC236}">
                <a16:creationId xmlns:a16="http://schemas.microsoft.com/office/drawing/2014/main" id="{37BB26D5-37CA-44B5-B252-B9D3390E76A8}"/>
              </a:ext>
            </a:extLst>
          </p:cNvPr>
          <p:cNvCxnSpPr>
            <a:cxnSpLocks/>
            <a:endCxn id="5" idx="0"/>
          </p:cNvCxnSpPr>
          <p:nvPr/>
        </p:nvCxnSpPr>
        <p:spPr>
          <a:xfrm rot="5400000" flipH="1" flipV="1">
            <a:off x="3088428" y="1495223"/>
            <a:ext cx="65953" cy="2828648"/>
          </a:xfrm>
          <a:prstGeom prst="bentConnector3">
            <a:avLst>
              <a:gd name="adj1" fmla="val 562145"/>
            </a:avLst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2794ADBC-21A7-4ABC-8285-B8D8AD853D78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2932758" y="3182523"/>
            <a:ext cx="1255775" cy="205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AE1B27DD-60A6-4232-B0B2-937C5DC8AA4F}"/>
              </a:ext>
            </a:extLst>
          </p:cNvPr>
          <p:cNvSpPr txBox="1"/>
          <p:nvPr/>
        </p:nvSpPr>
        <p:spPr>
          <a:xfrm>
            <a:off x="3151732" y="2885183"/>
            <a:ext cx="556800" cy="330604"/>
          </a:xfrm>
          <a:prstGeom prst="rect">
            <a:avLst/>
          </a:prstGeom>
          <a:noFill/>
        </p:spPr>
        <p:txBody>
          <a:bodyPr wrap="none" lIns="96000" tIns="96000" rIns="96000" bIns="96000" rtlCol="0">
            <a:noAutofit/>
          </a:bodyPr>
          <a:lstStyle/>
          <a:p>
            <a:pPr>
              <a:spcAft>
                <a:spcPts val="4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S1-MME</a:t>
            </a:r>
            <a:endParaRPr lang="en-CA" sz="1200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809E2C-A01A-4A5E-A24C-04968E7FC6FD}"/>
              </a:ext>
            </a:extLst>
          </p:cNvPr>
          <p:cNvSpPr txBox="1"/>
          <p:nvPr/>
        </p:nvSpPr>
        <p:spPr>
          <a:xfrm>
            <a:off x="5815768" y="2450883"/>
            <a:ext cx="531785" cy="433132"/>
          </a:xfrm>
          <a:prstGeom prst="rect">
            <a:avLst/>
          </a:prstGeom>
          <a:noFill/>
        </p:spPr>
        <p:txBody>
          <a:bodyPr wrap="none" lIns="96000" tIns="96000" rIns="96000" bIns="96000" rtlCol="0">
            <a:noAutofit/>
          </a:bodyPr>
          <a:lstStyle/>
          <a:p>
            <a:pPr>
              <a:spcAft>
                <a:spcPts val="400"/>
              </a:spcAft>
              <a:buSzPct val="100000"/>
            </a:pPr>
            <a:r>
              <a:rPr lang="en-US" sz="1200" dirty="0" err="1">
                <a:solidFill>
                  <a:schemeClr val="tx2"/>
                </a:solidFill>
              </a:rPr>
              <a:t>Gx</a:t>
            </a:r>
            <a:endParaRPr lang="en-CA" sz="1200" dirty="0">
              <a:solidFill>
                <a:schemeClr val="tx2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EE2F132-A9F4-4272-981C-67962A51B3BE}"/>
              </a:ext>
            </a:extLst>
          </p:cNvPr>
          <p:cNvSpPr txBox="1"/>
          <p:nvPr/>
        </p:nvSpPr>
        <p:spPr>
          <a:xfrm>
            <a:off x="8761416" y="555333"/>
            <a:ext cx="2893229" cy="481198"/>
          </a:xfrm>
          <a:prstGeom prst="rect">
            <a:avLst/>
          </a:prstGeom>
          <a:noFill/>
        </p:spPr>
        <p:txBody>
          <a:bodyPr wrap="square" lIns="96000" tIns="96000" rIns="96000" bIns="96000" rtlCol="0">
            <a:spAutoFit/>
          </a:bodyPr>
          <a:lstStyle/>
          <a:p>
            <a:pPr defTabSz="609585" fontAlgn="base">
              <a:spcAft>
                <a:spcPct val="0"/>
              </a:spcAft>
              <a:buClr>
                <a:srgbClr val="001135"/>
              </a:buClr>
            </a:pPr>
            <a:r>
              <a:rPr lang="en-US" sz="1867" b="1" dirty="0">
                <a:solidFill>
                  <a:schemeClr val="tx2"/>
                </a:solidFill>
                <a:ea typeface="Nokia Pure Text" panose="020B0503020202020204" pitchFamily="34" charset="0"/>
                <a:cs typeface="Nokia Pure Headline Light"/>
              </a:rPr>
              <a:t>Fixed Wireless Gateway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01E90950-C30B-4E4D-B905-0D60046B1A88}"/>
              </a:ext>
            </a:extLst>
          </p:cNvPr>
          <p:cNvSpPr/>
          <p:nvPr/>
        </p:nvSpPr>
        <p:spPr>
          <a:xfrm>
            <a:off x="9383986" y="1198651"/>
            <a:ext cx="1892141" cy="762627"/>
          </a:xfrm>
          <a:prstGeom prst="rect">
            <a:avLst/>
          </a:prstGeom>
          <a:solidFill>
            <a:schemeClr val="accent3">
              <a:lumMod val="40000"/>
              <a:lumOff val="60000"/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00"/>
              </a:spcAft>
              <a:buSzPct val="100000"/>
            </a:pPr>
            <a:endParaRPr lang="en-CA" sz="16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5C82B08-CD34-4F2E-A5DF-DEB3D1B0EFFE}"/>
              </a:ext>
            </a:extLst>
          </p:cNvPr>
          <p:cNvSpPr txBox="1"/>
          <p:nvPr/>
        </p:nvSpPr>
        <p:spPr>
          <a:xfrm>
            <a:off x="9554343" y="1271953"/>
            <a:ext cx="694388" cy="6160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none" lIns="96000" tIns="96000" rIns="96000" bIns="96000" rtlCol="0" anchor="ctr">
            <a:noAutofit/>
          </a:bodyPr>
          <a:lstStyle/>
          <a:p>
            <a:pPr algn="ctr">
              <a:buSzPct val="100000"/>
            </a:pPr>
            <a:r>
              <a:rPr lang="en-US" sz="1600" dirty="0">
                <a:solidFill>
                  <a:schemeClr val="bg1"/>
                </a:solidFill>
              </a:rPr>
              <a:t>S/PGW</a:t>
            </a:r>
          </a:p>
          <a:p>
            <a:pPr algn="ctr">
              <a:buSzPct val="100000"/>
            </a:pPr>
            <a:r>
              <a:rPr lang="en-US" sz="1600" dirty="0">
                <a:solidFill>
                  <a:schemeClr val="bg1"/>
                </a:solidFill>
              </a:rPr>
              <a:t>CPF</a:t>
            </a:r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38D5028-6B4F-4D02-9D91-34A60D064172}"/>
              </a:ext>
            </a:extLst>
          </p:cNvPr>
          <p:cNvSpPr txBox="1"/>
          <p:nvPr/>
        </p:nvSpPr>
        <p:spPr>
          <a:xfrm>
            <a:off x="10420842" y="1276466"/>
            <a:ext cx="694388" cy="6160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none" lIns="96000" tIns="96000" rIns="96000" bIns="96000" rtlCol="0" anchor="ctr">
            <a:noAutofit/>
          </a:bodyPr>
          <a:lstStyle/>
          <a:p>
            <a:pPr algn="ctr">
              <a:buSzPct val="100000"/>
            </a:pPr>
            <a:r>
              <a:rPr lang="en-US" sz="1600" dirty="0">
                <a:solidFill>
                  <a:schemeClr val="bg1"/>
                </a:solidFill>
              </a:rPr>
              <a:t>BNG</a:t>
            </a:r>
          </a:p>
          <a:p>
            <a:pPr algn="ctr">
              <a:buSzPct val="100000"/>
            </a:pPr>
            <a:r>
              <a:rPr lang="en-US" sz="1600" dirty="0">
                <a:solidFill>
                  <a:schemeClr val="bg1"/>
                </a:solidFill>
              </a:rPr>
              <a:t>CPF</a:t>
            </a:r>
            <a:endParaRPr lang="en-CA" sz="1600" dirty="0">
              <a:solidFill>
                <a:schemeClr val="bg1"/>
              </a:solidFill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AC1239A-09FA-43D9-8EB9-F6A8FE0168F1}"/>
              </a:ext>
            </a:extLst>
          </p:cNvPr>
          <p:cNvCxnSpPr>
            <a:cxnSpLocks/>
            <a:stCxn id="74" idx="2"/>
          </p:cNvCxnSpPr>
          <p:nvPr/>
        </p:nvCxnSpPr>
        <p:spPr>
          <a:xfrm flipH="1">
            <a:off x="10334788" y="1892489"/>
            <a:ext cx="433249" cy="529081"/>
          </a:xfrm>
          <a:prstGeom prst="line">
            <a:avLst/>
          </a:prstGeom>
          <a:ln w="3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A723D76-41E5-49F5-AE70-0769C9A73D23}"/>
              </a:ext>
            </a:extLst>
          </p:cNvPr>
          <p:cNvCxnSpPr>
            <a:cxnSpLocks/>
            <a:stCxn id="73" idx="2"/>
          </p:cNvCxnSpPr>
          <p:nvPr/>
        </p:nvCxnSpPr>
        <p:spPr>
          <a:xfrm>
            <a:off x="9901538" y="1887975"/>
            <a:ext cx="433249" cy="533595"/>
          </a:xfrm>
          <a:prstGeom prst="line">
            <a:avLst/>
          </a:prstGeom>
          <a:ln w="3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1D1BD20-E99A-4B15-9B35-D9AD0EC6F828}"/>
              </a:ext>
            </a:extLst>
          </p:cNvPr>
          <p:cNvSpPr txBox="1"/>
          <p:nvPr/>
        </p:nvSpPr>
        <p:spPr>
          <a:xfrm>
            <a:off x="10624655" y="2367378"/>
            <a:ext cx="1396688" cy="732385"/>
          </a:xfrm>
          <a:prstGeom prst="rect">
            <a:avLst/>
          </a:prstGeom>
          <a:noFill/>
        </p:spPr>
        <p:txBody>
          <a:bodyPr wrap="none" lIns="96000" tIns="96000" rIns="96000" bIns="96000" rtlCol="0">
            <a:noAutofit/>
          </a:bodyPr>
          <a:lstStyle/>
          <a:p>
            <a:pPr>
              <a:spcAft>
                <a:spcPts val="400"/>
              </a:spcAft>
              <a:buSzPct val="100000"/>
            </a:pPr>
            <a:r>
              <a:rPr lang="en-US" sz="1600" dirty="0">
                <a:solidFill>
                  <a:schemeClr val="tx2"/>
                </a:solidFill>
              </a:rPr>
              <a:t>Multi-access </a:t>
            </a:r>
          </a:p>
          <a:p>
            <a:pPr>
              <a:spcAft>
                <a:spcPts val="400"/>
              </a:spcAft>
              <a:buSzPct val="100000"/>
            </a:pPr>
            <a:r>
              <a:rPr lang="en-US" sz="1600" dirty="0">
                <a:solidFill>
                  <a:schemeClr val="tx2"/>
                </a:solidFill>
              </a:rPr>
              <a:t>User Plane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C76C103-5407-4338-879E-BA1F8936D56A}"/>
              </a:ext>
            </a:extLst>
          </p:cNvPr>
          <p:cNvCxnSpPr>
            <a:cxnSpLocks/>
          </p:cNvCxnSpPr>
          <p:nvPr/>
        </p:nvCxnSpPr>
        <p:spPr>
          <a:xfrm flipV="1">
            <a:off x="9282846" y="2725033"/>
            <a:ext cx="737692" cy="287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TextBox 214">
            <a:extLst>
              <a:ext uri="{FF2B5EF4-FFF2-40B4-BE49-F238E27FC236}">
                <a16:creationId xmlns:a16="http://schemas.microsoft.com/office/drawing/2014/main" id="{F2158E2B-2AAB-43CE-B399-B08D7D94ACDE}"/>
              </a:ext>
            </a:extLst>
          </p:cNvPr>
          <p:cNvSpPr txBox="1"/>
          <p:nvPr/>
        </p:nvSpPr>
        <p:spPr>
          <a:xfrm>
            <a:off x="4101456" y="4393789"/>
            <a:ext cx="253187" cy="481198"/>
          </a:xfrm>
          <a:prstGeom prst="rect">
            <a:avLst/>
          </a:prstGeom>
          <a:noFill/>
        </p:spPr>
        <p:txBody>
          <a:bodyPr wrap="none" lIns="96000" tIns="96000" rIns="96000" bIns="96000" rtlCol="0">
            <a:spAutoFit/>
          </a:bodyPr>
          <a:lstStyle/>
          <a:p>
            <a:pPr defTabSz="609585" fontAlgn="base">
              <a:spcAft>
                <a:spcPct val="0"/>
              </a:spcAft>
              <a:buClr>
                <a:srgbClr val="001135"/>
              </a:buClr>
            </a:pPr>
            <a:r>
              <a:rPr lang="en-US" sz="1867" dirty="0">
                <a:solidFill>
                  <a:schemeClr val="tx2"/>
                </a:solidFill>
                <a:ea typeface="Nokia Pure Text" panose="020B0503020202020204" pitchFamily="34" charset="0"/>
                <a:cs typeface="Nokia Pure Headline Light"/>
              </a:rPr>
              <a:t>: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5D49A4CB-B0E2-4FA6-876D-FE8F258FF6E3}"/>
              </a:ext>
            </a:extLst>
          </p:cNvPr>
          <p:cNvSpPr txBox="1"/>
          <p:nvPr/>
        </p:nvSpPr>
        <p:spPr>
          <a:xfrm>
            <a:off x="4134959" y="4152738"/>
            <a:ext cx="694388" cy="6160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none" lIns="96000" tIns="96000" rIns="96000" bIns="96000" rtlCol="0" anchor="ctr">
            <a:noAutofit/>
          </a:bodyPr>
          <a:lstStyle/>
          <a:p>
            <a:pPr algn="ctr">
              <a:buSzPct val="100000"/>
            </a:pPr>
            <a:r>
              <a:rPr lang="en-US" sz="1600" dirty="0">
                <a:solidFill>
                  <a:schemeClr val="bg1"/>
                </a:solidFill>
              </a:rPr>
              <a:t>UPF</a:t>
            </a:r>
            <a:endParaRPr lang="en-CA" sz="1600" dirty="0">
              <a:solidFill>
                <a:schemeClr val="bg1"/>
              </a:solidFill>
            </a:endParaRPr>
          </a:p>
        </p:txBody>
      </p: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0A2A756E-D368-4506-977C-439A4A49E82E}"/>
              </a:ext>
            </a:extLst>
          </p:cNvPr>
          <p:cNvGrpSpPr/>
          <p:nvPr/>
        </p:nvGrpSpPr>
        <p:grpSpPr>
          <a:xfrm>
            <a:off x="4045901" y="4709777"/>
            <a:ext cx="877824" cy="877824"/>
            <a:chOff x="4247633" y="3420556"/>
            <a:chExt cx="658368" cy="658368"/>
          </a:xfrm>
        </p:grpSpPr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7DD834C1-2A5E-4C74-A8A2-9683CA16656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247633" y="3420556"/>
              <a:ext cx="658368" cy="658368"/>
            </a:xfrm>
            <a:prstGeom prst="ellipse">
              <a:avLst/>
            </a:prstGeom>
            <a:solidFill>
              <a:schemeClr val="bg1"/>
            </a:solidFill>
            <a:ln w="952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9140">
                <a:defRPr/>
              </a:pPr>
              <a:endParaRPr lang="en-US" sz="1600" dirty="0">
                <a:solidFill>
                  <a:srgbClr val="FFFFFF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endParaRPr>
            </a:p>
          </p:txBody>
        </p:sp>
        <p:sp>
          <p:nvSpPr>
            <p:cNvPr id="257" name="Freeform 179">
              <a:extLst>
                <a:ext uri="{FF2B5EF4-FFF2-40B4-BE49-F238E27FC236}">
                  <a16:creationId xmlns:a16="http://schemas.microsoft.com/office/drawing/2014/main" id="{BD800C4E-C29C-4C57-B728-683E5668C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578" y="3578985"/>
              <a:ext cx="442880" cy="334728"/>
            </a:xfrm>
            <a:custGeom>
              <a:avLst/>
              <a:gdLst>
                <a:gd name="T0" fmla="*/ 79 w 94"/>
                <a:gd name="T1" fmla="*/ 65 h 65"/>
                <a:gd name="T2" fmla="*/ 79 w 94"/>
                <a:gd name="T3" fmla="*/ 65 h 65"/>
                <a:gd name="T4" fmla="*/ 78 w 94"/>
                <a:gd name="T5" fmla="*/ 65 h 65"/>
                <a:gd name="T6" fmla="*/ 22 w 94"/>
                <a:gd name="T7" fmla="*/ 65 h 65"/>
                <a:gd name="T8" fmla="*/ 0 w 94"/>
                <a:gd name="T9" fmla="*/ 44 h 65"/>
                <a:gd name="T10" fmla="*/ 21 w 94"/>
                <a:gd name="T11" fmla="*/ 23 h 65"/>
                <a:gd name="T12" fmla="*/ 48 w 94"/>
                <a:gd name="T13" fmla="*/ 0 h 65"/>
                <a:gd name="T14" fmla="*/ 76 w 94"/>
                <a:gd name="T15" fmla="*/ 27 h 65"/>
                <a:gd name="T16" fmla="*/ 76 w 94"/>
                <a:gd name="T17" fmla="*/ 33 h 65"/>
                <a:gd name="T18" fmla="*/ 78 w 94"/>
                <a:gd name="T19" fmla="*/ 33 h 65"/>
                <a:gd name="T20" fmla="*/ 94 w 94"/>
                <a:gd name="T21" fmla="*/ 49 h 65"/>
                <a:gd name="T22" fmla="*/ 90 w 94"/>
                <a:gd name="T23" fmla="*/ 61 h 65"/>
                <a:gd name="T24" fmla="*/ 79 w 94"/>
                <a:gd name="T2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65">
                  <a:moveTo>
                    <a:pt x="79" y="65"/>
                  </a:moveTo>
                  <a:cubicBezTo>
                    <a:pt x="79" y="65"/>
                    <a:pt x="79" y="65"/>
                    <a:pt x="79" y="65"/>
                  </a:cubicBezTo>
                  <a:cubicBezTo>
                    <a:pt x="79" y="65"/>
                    <a:pt x="78" y="65"/>
                    <a:pt x="78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10" y="65"/>
                    <a:pt x="0" y="56"/>
                    <a:pt x="0" y="44"/>
                  </a:cubicBezTo>
                  <a:cubicBezTo>
                    <a:pt x="0" y="33"/>
                    <a:pt x="10" y="23"/>
                    <a:pt x="21" y="23"/>
                  </a:cubicBezTo>
                  <a:cubicBezTo>
                    <a:pt x="23" y="10"/>
                    <a:pt x="35" y="0"/>
                    <a:pt x="48" y="0"/>
                  </a:cubicBezTo>
                  <a:cubicBezTo>
                    <a:pt x="64" y="0"/>
                    <a:pt x="76" y="12"/>
                    <a:pt x="76" y="27"/>
                  </a:cubicBezTo>
                  <a:cubicBezTo>
                    <a:pt x="76" y="29"/>
                    <a:pt x="76" y="31"/>
                    <a:pt x="76" y="33"/>
                  </a:cubicBezTo>
                  <a:cubicBezTo>
                    <a:pt x="77" y="33"/>
                    <a:pt x="77" y="33"/>
                    <a:pt x="78" y="33"/>
                  </a:cubicBezTo>
                  <a:cubicBezTo>
                    <a:pt x="87" y="33"/>
                    <a:pt x="94" y="40"/>
                    <a:pt x="94" y="49"/>
                  </a:cubicBezTo>
                  <a:cubicBezTo>
                    <a:pt x="94" y="53"/>
                    <a:pt x="93" y="57"/>
                    <a:pt x="90" y="61"/>
                  </a:cubicBezTo>
                  <a:cubicBezTo>
                    <a:pt x="87" y="64"/>
                    <a:pt x="83" y="65"/>
                    <a:pt x="79" y="65"/>
                  </a:cubicBezTo>
                </a:path>
              </a:pathLst>
            </a:custGeom>
            <a:noFill/>
            <a:ln w="6350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</a:endParaRPr>
            </a:p>
          </p:txBody>
        </p: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F54E2CFA-AA1B-4837-9695-955158F1AEA5}"/>
                </a:ext>
              </a:extLst>
            </p:cNvPr>
            <p:cNvGrpSpPr/>
            <p:nvPr/>
          </p:nvGrpSpPr>
          <p:grpSpPr>
            <a:xfrm>
              <a:off x="4495484" y="3638575"/>
              <a:ext cx="165345" cy="218688"/>
              <a:chOff x="7654975" y="3938996"/>
              <a:chExt cx="165345" cy="218688"/>
            </a:xfrm>
          </p:grpSpPr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460629FA-C702-45C9-B92C-4120623DD2CF}"/>
                  </a:ext>
                </a:extLst>
              </p:cNvPr>
              <p:cNvGrpSpPr/>
              <p:nvPr/>
            </p:nvGrpSpPr>
            <p:grpSpPr>
              <a:xfrm>
                <a:off x="7654975" y="3938996"/>
                <a:ext cx="165345" cy="218688"/>
                <a:chOff x="7543405" y="3839106"/>
                <a:chExt cx="165345" cy="218688"/>
              </a:xfrm>
            </p:grpSpPr>
            <p:sp>
              <p:nvSpPr>
                <p:cNvPr id="261" name="Rectangle 260">
                  <a:extLst>
                    <a:ext uri="{FF2B5EF4-FFF2-40B4-BE49-F238E27FC236}">
                      <a16:creationId xmlns:a16="http://schemas.microsoft.com/office/drawing/2014/main" id="{51B488A8-3CC3-41A8-B157-276CE91B819A}"/>
                    </a:ext>
                  </a:extLst>
                </p:cNvPr>
                <p:cNvSpPr/>
                <p:nvPr/>
              </p:nvSpPr>
              <p:spPr>
                <a:xfrm rot="16200000" flipV="1">
                  <a:off x="7514609" y="3868451"/>
                  <a:ext cx="218139" cy="1605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1219140">
                    <a:defRPr/>
                  </a:pPr>
                  <a:endParaRPr lang="en-CA" sz="1600" dirty="0">
                    <a:solidFill>
                      <a:srgbClr val="FFFFFF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endParaRPr>
                </a:p>
              </p:txBody>
            </p:sp>
            <p:sp>
              <p:nvSpPr>
                <p:cNvPr id="262" name="Rectangle 261">
                  <a:extLst>
                    <a:ext uri="{FF2B5EF4-FFF2-40B4-BE49-F238E27FC236}">
                      <a16:creationId xmlns:a16="http://schemas.microsoft.com/office/drawing/2014/main" id="{C7F0C71C-87E6-4E4D-972F-3FB0269B26AA}"/>
                    </a:ext>
                  </a:extLst>
                </p:cNvPr>
                <p:cNvSpPr/>
                <p:nvPr/>
              </p:nvSpPr>
              <p:spPr>
                <a:xfrm flipV="1">
                  <a:off x="7546156" y="3839106"/>
                  <a:ext cx="54864" cy="73152"/>
                </a:xfrm>
                <a:prstGeom prst="rect">
                  <a:avLst/>
                </a:prstGeom>
                <a:solidFill>
                  <a:schemeClr val="accent1"/>
                </a:solidFill>
                <a:ln w="6350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1219140">
                    <a:defRPr/>
                  </a:pPr>
                  <a:endParaRPr lang="en-CA" sz="1600" dirty="0">
                    <a:solidFill>
                      <a:srgbClr val="FFFFFF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endParaRPr>
                </a:p>
              </p:txBody>
            </p:sp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id="{C8336FB6-2BFA-4A0C-934C-CC8322293732}"/>
                    </a:ext>
                  </a:extLst>
                </p:cNvPr>
                <p:cNvSpPr/>
                <p:nvPr/>
              </p:nvSpPr>
              <p:spPr>
                <a:xfrm flipV="1">
                  <a:off x="7598733" y="3911586"/>
                  <a:ext cx="54864" cy="73152"/>
                </a:xfrm>
                <a:prstGeom prst="rect">
                  <a:avLst/>
                </a:prstGeom>
                <a:solidFill>
                  <a:schemeClr val="accent1"/>
                </a:solidFill>
                <a:ln w="6350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1219140">
                    <a:defRPr/>
                  </a:pPr>
                  <a:endParaRPr lang="en-CA" sz="1600" dirty="0">
                    <a:solidFill>
                      <a:srgbClr val="FFFFFF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endParaRPr>
                </a:p>
              </p:txBody>
            </p:sp>
            <p:sp>
              <p:nvSpPr>
                <p:cNvPr id="264" name="Rectangle 263">
                  <a:extLst>
                    <a:ext uri="{FF2B5EF4-FFF2-40B4-BE49-F238E27FC236}">
                      <a16:creationId xmlns:a16="http://schemas.microsoft.com/office/drawing/2014/main" id="{E30F0EEB-B6D2-444C-AA99-F22B3B4C84FB}"/>
                    </a:ext>
                  </a:extLst>
                </p:cNvPr>
                <p:cNvSpPr/>
                <p:nvPr/>
              </p:nvSpPr>
              <p:spPr>
                <a:xfrm flipV="1">
                  <a:off x="7653886" y="3839106"/>
                  <a:ext cx="54864" cy="73152"/>
                </a:xfrm>
                <a:prstGeom prst="rect">
                  <a:avLst/>
                </a:prstGeom>
                <a:solidFill>
                  <a:schemeClr val="accent1"/>
                </a:solidFill>
                <a:ln w="6350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1219140">
                    <a:defRPr/>
                  </a:pPr>
                  <a:endParaRPr lang="en-CA" sz="1600" dirty="0">
                    <a:solidFill>
                      <a:srgbClr val="FFFFFF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endParaRPr>
                </a:p>
              </p:txBody>
            </p:sp>
            <p:sp>
              <p:nvSpPr>
                <p:cNvPr id="265" name="Rectangle 264">
                  <a:extLst>
                    <a:ext uri="{FF2B5EF4-FFF2-40B4-BE49-F238E27FC236}">
                      <a16:creationId xmlns:a16="http://schemas.microsoft.com/office/drawing/2014/main" id="{835D5C86-BB75-43AA-A7C2-ACF870F678F8}"/>
                    </a:ext>
                  </a:extLst>
                </p:cNvPr>
                <p:cNvSpPr/>
                <p:nvPr/>
              </p:nvSpPr>
              <p:spPr>
                <a:xfrm flipV="1">
                  <a:off x="7546156" y="3982298"/>
                  <a:ext cx="54864" cy="73152"/>
                </a:xfrm>
                <a:prstGeom prst="rect">
                  <a:avLst/>
                </a:prstGeom>
                <a:solidFill>
                  <a:schemeClr val="accent1"/>
                </a:solidFill>
                <a:ln w="6350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1219140">
                    <a:defRPr/>
                  </a:pPr>
                  <a:endParaRPr lang="en-CA" sz="1600" dirty="0">
                    <a:solidFill>
                      <a:srgbClr val="FFFFFF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endParaRPr>
                </a:p>
              </p:txBody>
            </p:sp>
            <p:sp>
              <p:nvSpPr>
                <p:cNvPr id="266" name="Rectangle 265">
                  <a:extLst>
                    <a:ext uri="{FF2B5EF4-FFF2-40B4-BE49-F238E27FC236}">
                      <a16:creationId xmlns:a16="http://schemas.microsoft.com/office/drawing/2014/main" id="{E4CC8F87-64AC-4790-B05F-CC8AB3148232}"/>
                    </a:ext>
                  </a:extLst>
                </p:cNvPr>
                <p:cNvSpPr/>
                <p:nvPr/>
              </p:nvSpPr>
              <p:spPr>
                <a:xfrm flipV="1">
                  <a:off x="7653886" y="3982298"/>
                  <a:ext cx="54864" cy="73152"/>
                </a:xfrm>
                <a:prstGeom prst="rect">
                  <a:avLst/>
                </a:prstGeom>
                <a:solidFill>
                  <a:schemeClr val="accent1"/>
                </a:solidFill>
                <a:ln w="6350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1219140">
                    <a:defRPr/>
                  </a:pPr>
                  <a:endParaRPr lang="en-CA" sz="1600" dirty="0">
                    <a:solidFill>
                      <a:srgbClr val="FFFFFF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endParaRPr>
                </a:p>
              </p:txBody>
            </p:sp>
          </p:grp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FC1F1299-C11A-4E73-B4C6-220720472C6F}"/>
                  </a:ext>
                </a:extLst>
              </p:cNvPr>
              <p:cNvSpPr/>
              <p:nvPr/>
            </p:nvSpPr>
            <p:spPr>
              <a:xfrm rot="16200000" flipV="1">
                <a:off x="7628578" y="3968066"/>
                <a:ext cx="218139" cy="160548"/>
              </a:xfrm>
              <a:prstGeom prst="rect">
                <a:avLst/>
              </a:prstGeom>
              <a:noFill/>
              <a:ln w="6350">
                <a:solidFill>
                  <a:srgbClr val="001135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219140">
                  <a:defRPr/>
                </a:pPr>
                <a:endParaRPr lang="en-CA" sz="1600" dirty="0">
                  <a:solidFill>
                    <a:srgbClr val="FFFFFF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p:grpSp>
      </p:grpSp>
      <p:pic>
        <p:nvPicPr>
          <p:cNvPr id="116" name="Picture 7" descr="C:\Users\DML - Sarah T\Desktop\21314 - Nokia Icon update March 2016\Artwork\NOKIA Network Icons - All PNGs\Light Blue PNG Icons\ARROWS ICON 3_Light Blue_RGB.png">
            <a:extLst>
              <a:ext uri="{FF2B5EF4-FFF2-40B4-BE49-F238E27FC236}">
                <a16:creationId xmlns:a16="http://schemas.microsoft.com/office/drawing/2014/main" id="{90960E9A-9F95-419B-A06A-E53038A56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537" y="2413033"/>
            <a:ext cx="624000" cy="6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C74A20BD-6CBD-4376-A547-54BD2E4E1F81}"/>
              </a:ext>
            </a:extLst>
          </p:cNvPr>
          <p:cNvSpPr txBox="1"/>
          <p:nvPr/>
        </p:nvSpPr>
        <p:spPr>
          <a:xfrm>
            <a:off x="2396513" y="3339535"/>
            <a:ext cx="566548" cy="433787"/>
          </a:xfrm>
          <a:prstGeom prst="rect">
            <a:avLst/>
          </a:prstGeom>
          <a:noFill/>
        </p:spPr>
        <p:txBody>
          <a:bodyPr wrap="none" lIns="96000" tIns="96000" rIns="96000" bIns="96000" rtlCol="0">
            <a:noAutofit/>
          </a:bodyPr>
          <a:lstStyle/>
          <a:p>
            <a:pPr algn="l">
              <a:buSzPct val="100000"/>
            </a:pPr>
            <a:r>
              <a:rPr lang="en-US" sz="1333" dirty="0" err="1">
                <a:solidFill>
                  <a:schemeClr val="tx2"/>
                </a:solidFill>
              </a:rPr>
              <a:t>eNB</a:t>
            </a:r>
            <a:endParaRPr lang="en-US" sz="1333" dirty="0">
              <a:solidFill>
                <a:schemeClr val="tx2"/>
              </a:solidFill>
            </a:endParaRPr>
          </a:p>
          <a:p>
            <a:pPr algn="l">
              <a:buSzPct val="100000"/>
            </a:pPr>
            <a:r>
              <a:rPr lang="en-US" sz="1333" dirty="0" err="1">
                <a:solidFill>
                  <a:schemeClr val="tx2"/>
                </a:solidFill>
              </a:rPr>
              <a:t>gNB</a:t>
            </a:r>
            <a:endParaRPr lang="en-CA" sz="1333" dirty="0">
              <a:solidFill>
                <a:schemeClr val="tx2"/>
              </a:solidFill>
            </a:endParaRP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71072407-ED75-4562-A23E-F3C3B29CD48E}"/>
              </a:ext>
            </a:extLst>
          </p:cNvPr>
          <p:cNvCxnSpPr>
            <a:cxnSpLocks/>
          </p:cNvCxnSpPr>
          <p:nvPr/>
        </p:nvCxnSpPr>
        <p:spPr>
          <a:xfrm>
            <a:off x="2932758" y="3283283"/>
            <a:ext cx="267351" cy="720000"/>
          </a:xfrm>
          <a:prstGeom prst="bentConnector2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BE63B044-845E-4463-A2F4-C64C25C0422D}"/>
              </a:ext>
            </a:extLst>
          </p:cNvPr>
          <p:cNvSpPr txBox="1"/>
          <p:nvPr/>
        </p:nvSpPr>
        <p:spPr>
          <a:xfrm>
            <a:off x="2932088" y="5573448"/>
            <a:ext cx="654981" cy="440096"/>
          </a:xfrm>
          <a:prstGeom prst="rect">
            <a:avLst/>
          </a:prstGeom>
          <a:noFill/>
        </p:spPr>
        <p:txBody>
          <a:bodyPr wrap="none" lIns="96000" tIns="96000" rIns="96000" bIns="96000" rtlCol="0">
            <a:noAutofit/>
          </a:bodyPr>
          <a:lstStyle/>
          <a:p>
            <a:pPr algn="ctr">
              <a:spcAft>
                <a:spcPts val="400"/>
              </a:spcAft>
              <a:buSzPct val="100000"/>
            </a:pPr>
            <a:r>
              <a:rPr lang="en-US" sz="1600" dirty="0">
                <a:solidFill>
                  <a:schemeClr val="tx2"/>
                </a:solidFill>
              </a:rPr>
              <a:t>Far Edge</a:t>
            </a:r>
          </a:p>
          <a:p>
            <a:pPr algn="ctr">
              <a:spcAft>
                <a:spcPts val="400"/>
              </a:spcAft>
              <a:buSzPct val="100000"/>
            </a:pPr>
            <a:r>
              <a:rPr lang="en-US" sz="1600" dirty="0">
                <a:solidFill>
                  <a:schemeClr val="tx2"/>
                </a:solidFill>
              </a:rPr>
              <a:t>(CO)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F1F209B-AC08-4A0C-8CF4-383B21F6E584}"/>
              </a:ext>
            </a:extLst>
          </p:cNvPr>
          <p:cNvSpPr txBox="1"/>
          <p:nvPr/>
        </p:nvSpPr>
        <p:spPr>
          <a:xfrm>
            <a:off x="4195802" y="5573448"/>
            <a:ext cx="654981" cy="440096"/>
          </a:xfrm>
          <a:prstGeom prst="rect">
            <a:avLst/>
          </a:prstGeom>
          <a:noFill/>
        </p:spPr>
        <p:txBody>
          <a:bodyPr wrap="none" lIns="96000" tIns="96000" rIns="96000" bIns="96000" rtlCol="0">
            <a:noAutofit/>
          </a:bodyPr>
          <a:lstStyle/>
          <a:p>
            <a:pPr algn="ctr">
              <a:spcAft>
                <a:spcPts val="400"/>
              </a:spcAft>
              <a:buSzPct val="100000"/>
            </a:pPr>
            <a:r>
              <a:rPr lang="en-US" sz="1600" dirty="0">
                <a:solidFill>
                  <a:schemeClr val="tx2"/>
                </a:solidFill>
              </a:rPr>
              <a:t>Aggregated </a:t>
            </a:r>
          </a:p>
          <a:p>
            <a:pPr algn="ctr">
              <a:spcAft>
                <a:spcPts val="400"/>
              </a:spcAft>
              <a:buSzPct val="100000"/>
            </a:pPr>
            <a:r>
              <a:rPr lang="en-US" sz="1600" dirty="0">
                <a:solidFill>
                  <a:schemeClr val="tx2"/>
                </a:solidFill>
              </a:rPr>
              <a:t>Edge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20D8CD9-35E2-434B-BB24-F4F634B474C5}"/>
              </a:ext>
            </a:extLst>
          </p:cNvPr>
          <p:cNvSpPr txBox="1"/>
          <p:nvPr/>
        </p:nvSpPr>
        <p:spPr>
          <a:xfrm>
            <a:off x="5546922" y="5573448"/>
            <a:ext cx="654981" cy="440096"/>
          </a:xfrm>
          <a:prstGeom prst="rect">
            <a:avLst/>
          </a:prstGeom>
          <a:noFill/>
        </p:spPr>
        <p:txBody>
          <a:bodyPr wrap="none" lIns="96000" tIns="96000" rIns="96000" bIns="96000" rtlCol="0">
            <a:noAutofit/>
          </a:bodyPr>
          <a:lstStyle/>
          <a:p>
            <a:pPr algn="ctr">
              <a:spcAft>
                <a:spcPts val="400"/>
              </a:spcAft>
              <a:buSzPct val="100000"/>
            </a:pPr>
            <a:r>
              <a:rPr lang="en-US" sz="1600" dirty="0">
                <a:solidFill>
                  <a:schemeClr val="tx2"/>
                </a:solidFill>
              </a:rPr>
              <a:t>Data </a:t>
            </a:r>
          </a:p>
          <a:p>
            <a:pPr algn="ctr">
              <a:spcAft>
                <a:spcPts val="400"/>
              </a:spcAft>
              <a:buSzPct val="100000"/>
            </a:pPr>
            <a:r>
              <a:rPr lang="en-US" sz="1600" dirty="0">
                <a:solidFill>
                  <a:schemeClr val="tx2"/>
                </a:solidFill>
              </a:rPr>
              <a:t>Center</a:t>
            </a:r>
          </a:p>
        </p:txBody>
      </p:sp>
      <p:pic>
        <p:nvPicPr>
          <p:cNvPr id="118" name="Picture 117" descr="AERIAL ICON_Gray 2_RGB.png">
            <a:extLst>
              <a:ext uri="{FF2B5EF4-FFF2-40B4-BE49-F238E27FC236}">
                <a16:creationId xmlns:a16="http://schemas.microsoft.com/office/drawing/2014/main" id="{AEEF1E32-1474-4DAD-AC30-841601CEDA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369" y="2923297"/>
            <a:ext cx="489600" cy="489600"/>
          </a:xfrm>
          <a:prstGeom prst="rect">
            <a:avLst/>
          </a:prstGeom>
        </p:spPr>
      </p:pic>
      <p:pic>
        <p:nvPicPr>
          <p:cNvPr id="112" name="Picture 111" descr="PRODUCT ICON 2_Gray 2_RGB.png">
            <a:extLst>
              <a:ext uri="{FF2B5EF4-FFF2-40B4-BE49-F238E27FC236}">
                <a16:creationId xmlns:a16="http://schemas.microsoft.com/office/drawing/2014/main" id="{501D380C-7614-467F-AF13-3B66D232AC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088" y="2919787"/>
            <a:ext cx="489600" cy="489600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07EFD442-30EC-4F7D-ACEC-40FE81559B18}"/>
              </a:ext>
            </a:extLst>
          </p:cNvPr>
          <p:cNvSpPr txBox="1"/>
          <p:nvPr/>
        </p:nvSpPr>
        <p:spPr>
          <a:xfrm>
            <a:off x="1468202" y="3327132"/>
            <a:ext cx="363085" cy="440096"/>
          </a:xfrm>
          <a:prstGeom prst="rect">
            <a:avLst/>
          </a:prstGeom>
          <a:noFill/>
        </p:spPr>
        <p:txBody>
          <a:bodyPr wrap="none" lIns="96000" tIns="96000" rIns="96000" bIns="96000" rtlCol="0">
            <a:noAutofit/>
          </a:bodyPr>
          <a:lstStyle/>
          <a:p>
            <a:pPr>
              <a:spcAft>
                <a:spcPts val="400"/>
              </a:spcAft>
              <a:buSzPct val="100000"/>
            </a:pPr>
            <a:r>
              <a:rPr lang="en-US" sz="1333" dirty="0">
                <a:solidFill>
                  <a:schemeClr val="tx2"/>
                </a:solidFill>
              </a:rPr>
              <a:t>UE</a:t>
            </a:r>
            <a:endParaRPr lang="en-CA" sz="1333" dirty="0">
              <a:solidFill>
                <a:schemeClr val="tx2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94B90B3C-D842-4727-967A-A14889D25EF2}"/>
              </a:ext>
            </a:extLst>
          </p:cNvPr>
          <p:cNvSpPr/>
          <p:nvPr/>
        </p:nvSpPr>
        <p:spPr>
          <a:xfrm>
            <a:off x="8424704" y="3327132"/>
            <a:ext cx="3710840" cy="3395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1867" b="1" dirty="0">
                <a:solidFill>
                  <a:schemeClr val="tx2"/>
                </a:solidFill>
              </a:rPr>
              <a:t>Fixed-wireless Access Gateway</a:t>
            </a:r>
          </a:p>
          <a:p>
            <a:pPr marL="228594" indent="-228594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Combined SGW/PGW/BNG function</a:t>
            </a:r>
          </a:p>
          <a:p>
            <a:pPr marL="228594" indent="-228594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Features limited/relevant to residential broadband deployment (fixed-wireless APN).</a:t>
            </a:r>
          </a:p>
          <a:p>
            <a:pPr marL="228594" indent="-228594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Enable rapid broadband coverage in greenfield through fixed-wireless.</a:t>
            </a:r>
          </a:p>
          <a:p>
            <a:pPr marL="228594" indent="-228594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5G trials for fixed-wireless (FTTH alternative).</a:t>
            </a:r>
          </a:p>
          <a:p>
            <a:pPr marL="228594" indent="-228594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Software upgrade on existing BNGs.</a:t>
            </a:r>
          </a:p>
          <a:p>
            <a:pPr marL="228594" indent="-228594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DHCP (including DHCPv6-PD) over GTP-u supported.</a:t>
            </a:r>
          </a:p>
        </p:txBody>
      </p:sp>
      <p:pic>
        <p:nvPicPr>
          <p:cNvPr id="117" name="Picture 116" descr="WIFI SIGNAL ICON_Gray 2_RGB.png">
            <a:extLst>
              <a:ext uri="{FF2B5EF4-FFF2-40B4-BE49-F238E27FC236}">
                <a16:creationId xmlns:a16="http://schemas.microsoft.com/office/drawing/2014/main" id="{50A94F49-2914-4496-B14E-81AFA12DE5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973" y="2485033"/>
            <a:ext cx="480000" cy="480000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631FD1B1-D5AD-427B-AEFF-68EB792FC606}"/>
              </a:ext>
            </a:extLst>
          </p:cNvPr>
          <p:cNvSpPr txBox="1"/>
          <p:nvPr/>
        </p:nvSpPr>
        <p:spPr>
          <a:xfrm>
            <a:off x="6186853" y="2976782"/>
            <a:ext cx="641828" cy="335479"/>
          </a:xfrm>
          <a:prstGeom prst="rect">
            <a:avLst/>
          </a:prstGeom>
          <a:noFill/>
        </p:spPr>
        <p:txBody>
          <a:bodyPr wrap="none" lIns="96000" tIns="96000" rIns="96000" bIns="96000" rtlCol="0">
            <a:noAutofit/>
          </a:bodyPr>
          <a:lstStyle/>
          <a:p>
            <a:pPr>
              <a:spcAft>
                <a:spcPts val="400"/>
              </a:spcAft>
              <a:buSzPct val="100000"/>
            </a:pPr>
            <a:r>
              <a:rPr lang="en-US" sz="1600" dirty="0">
                <a:solidFill>
                  <a:schemeClr val="tx2"/>
                </a:solidFill>
              </a:rPr>
              <a:t>CPF</a:t>
            </a:r>
            <a:endParaRPr lang="en-CA" sz="1600" dirty="0">
              <a:solidFill>
                <a:schemeClr val="tx2"/>
              </a:solidFill>
            </a:endParaRPr>
          </a:p>
        </p:txBody>
      </p:sp>
      <p:sp>
        <p:nvSpPr>
          <p:cNvPr id="90" name="Footer Placeholder 3">
            <a:extLst>
              <a:ext uri="{FF2B5EF4-FFF2-40B4-BE49-F238E27FC236}">
                <a16:creationId xmlns:a16="http://schemas.microsoft.com/office/drawing/2014/main" id="{5C6D5553-8B2E-406B-ABDA-3F9ED2862533}"/>
              </a:ext>
            </a:extLst>
          </p:cNvPr>
          <p:cNvSpPr txBox="1">
            <a:spLocks/>
          </p:cNvSpPr>
          <p:nvPr/>
        </p:nvSpPr>
        <p:spPr>
          <a:xfrm>
            <a:off x="3072000" y="6422400"/>
            <a:ext cx="6048000" cy="1632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667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70" dirty="0"/>
              <a:t>ITNOG5</a:t>
            </a:r>
            <a:endParaRPr lang="en-US" sz="1070" dirty="0"/>
          </a:p>
        </p:txBody>
      </p:sp>
    </p:spTree>
    <p:extLst>
      <p:ext uri="{BB962C8B-B14F-4D97-AF65-F5344CB8AC3E}">
        <p14:creationId xmlns:p14="http://schemas.microsoft.com/office/powerpoint/2010/main" val="2860722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: Single Corner Snipped 122">
            <a:extLst>
              <a:ext uri="{FF2B5EF4-FFF2-40B4-BE49-F238E27FC236}">
                <a16:creationId xmlns:a16="http://schemas.microsoft.com/office/drawing/2014/main" id="{993B4497-334C-4957-9BC9-146553624CFE}"/>
              </a:ext>
            </a:extLst>
          </p:cNvPr>
          <p:cNvSpPr/>
          <p:nvPr/>
        </p:nvSpPr>
        <p:spPr>
          <a:xfrm>
            <a:off x="484267" y="2258117"/>
            <a:ext cx="2302176" cy="1693225"/>
          </a:xfrm>
          <a:prstGeom prst="snip1Rect">
            <a:avLst>
              <a:gd name="adj" fmla="val 44071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00"/>
              </a:spcAft>
              <a:buSzPct val="100000"/>
            </a:pPr>
            <a:endParaRPr lang="en-CA" sz="1600" dirty="0"/>
          </a:p>
        </p:txBody>
      </p:sp>
      <p:sp>
        <p:nvSpPr>
          <p:cNvPr id="120" name="Rectangle: Single Corner Snipped 119">
            <a:extLst>
              <a:ext uri="{FF2B5EF4-FFF2-40B4-BE49-F238E27FC236}">
                <a16:creationId xmlns:a16="http://schemas.microsoft.com/office/drawing/2014/main" id="{64EFEFFB-BA7E-4172-AF39-9CDF16037A26}"/>
              </a:ext>
            </a:extLst>
          </p:cNvPr>
          <p:cNvSpPr/>
          <p:nvPr/>
        </p:nvSpPr>
        <p:spPr>
          <a:xfrm flipV="1">
            <a:off x="476968" y="3992970"/>
            <a:ext cx="2302176" cy="1592519"/>
          </a:xfrm>
          <a:prstGeom prst="snip1Rect">
            <a:avLst>
              <a:gd name="adj" fmla="val 44071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00"/>
              </a:spcAft>
              <a:buSzPct val="100000"/>
            </a:pPr>
            <a:endParaRPr lang="en-CA" sz="1600" dirty="0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F0E6B5BF-F474-4A75-BF9F-76E45E765A07}"/>
              </a:ext>
            </a:extLst>
          </p:cNvPr>
          <p:cNvSpPr/>
          <p:nvPr/>
        </p:nvSpPr>
        <p:spPr>
          <a:xfrm>
            <a:off x="2795549" y="4006763"/>
            <a:ext cx="3465048" cy="879429"/>
          </a:xfrm>
          <a:prstGeom prst="rect">
            <a:avLst/>
          </a:prstGeom>
          <a:solidFill>
            <a:schemeClr val="accent3">
              <a:lumMod val="40000"/>
              <a:lumOff val="60000"/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00"/>
              </a:spcAft>
              <a:buSzPct val="100000"/>
            </a:pPr>
            <a:endParaRPr lang="en-CA" sz="1600" dirty="0"/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BDE49D6D-882E-4942-954A-0C2EB5AF79DE}"/>
              </a:ext>
            </a:extLst>
          </p:cNvPr>
          <p:cNvSpPr txBox="1"/>
          <p:nvPr/>
        </p:nvSpPr>
        <p:spPr>
          <a:xfrm>
            <a:off x="5491670" y="4159095"/>
            <a:ext cx="694388" cy="6160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none" lIns="96000" tIns="96000" rIns="96000" bIns="96000" rtlCol="0" anchor="ctr">
            <a:noAutofit/>
          </a:bodyPr>
          <a:lstStyle/>
          <a:p>
            <a:pPr algn="ctr">
              <a:buSzPct val="100000"/>
            </a:pPr>
            <a:r>
              <a:rPr lang="en-US" sz="1600" dirty="0">
                <a:solidFill>
                  <a:schemeClr val="bg1"/>
                </a:solidFill>
              </a:rPr>
              <a:t>UPF</a:t>
            </a:r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83238AA0-4DB2-4EE0-9A9A-E065A5F54B81}"/>
              </a:ext>
            </a:extLst>
          </p:cNvPr>
          <p:cNvSpPr/>
          <p:nvPr/>
        </p:nvSpPr>
        <p:spPr>
          <a:xfrm>
            <a:off x="6264651" y="4125524"/>
            <a:ext cx="3433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001135"/>
                </a:solidFill>
                <a:ea typeface="Nokia Pure Text" panose="020B0503020202020204" pitchFamily="34" charset="0"/>
                <a:cs typeface="Nokia Pure Headline Light"/>
              </a:rPr>
              <a:t>Gi</a:t>
            </a:r>
            <a:endParaRPr lang="en-US" sz="1400" dirty="0"/>
          </a:p>
        </p:txBody>
      </p: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723CB37E-9C0C-43FC-AFFE-9E477C60B0D0}"/>
              </a:ext>
            </a:extLst>
          </p:cNvPr>
          <p:cNvCxnSpPr/>
          <p:nvPr/>
        </p:nvCxnSpPr>
        <p:spPr>
          <a:xfrm>
            <a:off x="1916719" y="4498624"/>
            <a:ext cx="432000" cy="0"/>
          </a:xfrm>
          <a:prstGeom prst="line">
            <a:avLst/>
          </a:prstGeom>
          <a:ln w="6350" cmpd="sng">
            <a:solidFill>
              <a:schemeClr val="bg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2" name="Oval 221">
            <a:extLst>
              <a:ext uri="{FF2B5EF4-FFF2-40B4-BE49-F238E27FC236}">
                <a16:creationId xmlns:a16="http://schemas.microsoft.com/office/drawing/2014/main" id="{E6347058-B361-47F0-97A6-53C37FCB90DA}"/>
              </a:ext>
            </a:extLst>
          </p:cNvPr>
          <p:cNvSpPr/>
          <p:nvPr/>
        </p:nvSpPr>
        <p:spPr>
          <a:xfrm flipV="1">
            <a:off x="2032465" y="3792674"/>
            <a:ext cx="122516" cy="319553"/>
          </a:xfrm>
          <a:prstGeom prst="ellipse">
            <a:avLst/>
          </a:prstGeom>
          <a:noFill/>
          <a:ln w="6350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 dirty="0" err="1">
              <a:solidFill>
                <a:schemeClr val="bg1"/>
              </a:solidFill>
            </a:endParaRPr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041700D6-7DD6-4FAD-A408-43FEB30FA8B9}"/>
              </a:ext>
            </a:extLst>
          </p:cNvPr>
          <p:cNvGrpSpPr/>
          <p:nvPr/>
        </p:nvGrpSpPr>
        <p:grpSpPr>
          <a:xfrm>
            <a:off x="2795869" y="4707664"/>
            <a:ext cx="877824" cy="877824"/>
            <a:chOff x="4247633" y="3420556"/>
            <a:chExt cx="658368" cy="658368"/>
          </a:xfrm>
        </p:grpSpPr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44CC1063-BBDA-457A-B3AC-E5651C37CCD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247633" y="3420556"/>
              <a:ext cx="658368" cy="658368"/>
            </a:xfrm>
            <a:prstGeom prst="ellipse">
              <a:avLst/>
            </a:prstGeom>
            <a:solidFill>
              <a:schemeClr val="bg1"/>
            </a:solidFill>
            <a:ln w="952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9140">
                <a:defRPr/>
              </a:pPr>
              <a:endParaRPr lang="en-US" sz="1600" dirty="0">
                <a:solidFill>
                  <a:srgbClr val="FFFFFF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endParaRPr>
            </a:p>
          </p:txBody>
        </p:sp>
        <p:sp>
          <p:nvSpPr>
            <p:cNvPr id="241" name="Freeform 179">
              <a:extLst>
                <a:ext uri="{FF2B5EF4-FFF2-40B4-BE49-F238E27FC236}">
                  <a16:creationId xmlns:a16="http://schemas.microsoft.com/office/drawing/2014/main" id="{C21B2925-8FB5-4946-A4E0-CEFEF9B1F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578" y="3578985"/>
              <a:ext cx="442880" cy="334728"/>
            </a:xfrm>
            <a:custGeom>
              <a:avLst/>
              <a:gdLst>
                <a:gd name="T0" fmla="*/ 79 w 94"/>
                <a:gd name="T1" fmla="*/ 65 h 65"/>
                <a:gd name="T2" fmla="*/ 79 w 94"/>
                <a:gd name="T3" fmla="*/ 65 h 65"/>
                <a:gd name="T4" fmla="*/ 78 w 94"/>
                <a:gd name="T5" fmla="*/ 65 h 65"/>
                <a:gd name="T6" fmla="*/ 22 w 94"/>
                <a:gd name="T7" fmla="*/ 65 h 65"/>
                <a:gd name="T8" fmla="*/ 0 w 94"/>
                <a:gd name="T9" fmla="*/ 44 h 65"/>
                <a:gd name="T10" fmla="*/ 21 w 94"/>
                <a:gd name="T11" fmla="*/ 23 h 65"/>
                <a:gd name="T12" fmla="*/ 48 w 94"/>
                <a:gd name="T13" fmla="*/ 0 h 65"/>
                <a:gd name="T14" fmla="*/ 76 w 94"/>
                <a:gd name="T15" fmla="*/ 27 h 65"/>
                <a:gd name="T16" fmla="*/ 76 w 94"/>
                <a:gd name="T17" fmla="*/ 33 h 65"/>
                <a:gd name="T18" fmla="*/ 78 w 94"/>
                <a:gd name="T19" fmla="*/ 33 h 65"/>
                <a:gd name="T20" fmla="*/ 94 w 94"/>
                <a:gd name="T21" fmla="*/ 49 h 65"/>
                <a:gd name="T22" fmla="*/ 90 w 94"/>
                <a:gd name="T23" fmla="*/ 61 h 65"/>
                <a:gd name="T24" fmla="*/ 79 w 94"/>
                <a:gd name="T2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65">
                  <a:moveTo>
                    <a:pt x="79" y="65"/>
                  </a:moveTo>
                  <a:cubicBezTo>
                    <a:pt x="79" y="65"/>
                    <a:pt x="79" y="65"/>
                    <a:pt x="79" y="65"/>
                  </a:cubicBezTo>
                  <a:cubicBezTo>
                    <a:pt x="79" y="65"/>
                    <a:pt x="78" y="65"/>
                    <a:pt x="78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10" y="65"/>
                    <a:pt x="0" y="56"/>
                    <a:pt x="0" y="44"/>
                  </a:cubicBezTo>
                  <a:cubicBezTo>
                    <a:pt x="0" y="33"/>
                    <a:pt x="10" y="23"/>
                    <a:pt x="21" y="23"/>
                  </a:cubicBezTo>
                  <a:cubicBezTo>
                    <a:pt x="23" y="10"/>
                    <a:pt x="35" y="0"/>
                    <a:pt x="48" y="0"/>
                  </a:cubicBezTo>
                  <a:cubicBezTo>
                    <a:pt x="64" y="0"/>
                    <a:pt x="76" y="12"/>
                    <a:pt x="76" y="27"/>
                  </a:cubicBezTo>
                  <a:cubicBezTo>
                    <a:pt x="76" y="29"/>
                    <a:pt x="76" y="31"/>
                    <a:pt x="76" y="33"/>
                  </a:cubicBezTo>
                  <a:cubicBezTo>
                    <a:pt x="77" y="33"/>
                    <a:pt x="77" y="33"/>
                    <a:pt x="78" y="33"/>
                  </a:cubicBezTo>
                  <a:cubicBezTo>
                    <a:pt x="87" y="33"/>
                    <a:pt x="94" y="40"/>
                    <a:pt x="94" y="49"/>
                  </a:cubicBezTo>
                  <a:cubicBezTo>
                    <a:pt x="94" y="53"/>
                    <a:pt x="93" y="57"/>
                    <a:pt x="90" y="61"/>
                  </a:cubicBezTo>
                  <a:cubicBezTo>
                    <a:pt x="87" y="64"/>
                    <a:pt x="83" y="65"/>
                    <a:pt x="79" y="65"/>
                  </a:cubicBezTo>
                </a:path>
              </a:pathLst>
            </a:custGeom>
            <a:noFill/>
            <a:ln w="6350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</a:endParaRPr>
            </a:p>
          </p:txBody>
        </p: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BB500F2D-7B3B-493B-8DCD-AE011FFF4D2A}"/>
                </a:ext>
              </a:extLst>
            </p:cNvPr>
            <p:cNvGrpSpPr/>
            <p:nvPr/>
          </p:nvGrpSpPr>
          <p:grpSpPr>
            <a:xfrm>
              <a:off x="4495484" y="3638575"/>
              <a:ext cx="165345" cy="218688"/>
              <a:chOff x="7654975" y="3938996"/>
              <a:chExt cx="165345" cy="218688"/>
            </a:xfrm>
          </p:grpSpPr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C6275F06-8F4A-4575-822B-53E1479DEDA5}"/>
                  </a:ext>
                </a:extLst>
              </p:cNvPr>
              <p:cNvGrpSpPr/>
              <p:nvPr/>
            </p:nvGrpSpPr>
            <p:grpSpPr>
              <a:xfrm>
                <a:off x="7654975" y="3938996"/>
                <a:ext cx="165345" cy="218688"/>
                <a:chOff x="7543405" y="3839106"/>
                <a:chExt cx="165345" cy="218688"/>
              </a:xfrm>
            </p:grpSpPr>
            <p:sp>
              <p:nvSpPr>
                <p:cNvPr id="246" name="Rectangle 245">
                  <a:extLst>
                    <a:ext uri="{FF2B5EF4-FFF2-40B4-BE49-F238E27FC236}">
                      <a16:creationId xmlns:a16="http://schemas.microsoft.com/office/drawing/2014/main" id="{62B64CE3-F591-4C3C-A224-ED418F9F8254}"/>
                    </a:ext>
                  </a:extLst>
                </p:cNvPr>
                <p:cNvSpPr/>
                <p:nvPr/>
              </p:nvSpPr>
              <p:spPr>
                <a:xfrm rot="16200000" flipV="1">
                  <a:off x="7514609" y="3868451"/>
                  <a:ext cx="218139" cy="1605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1219140">
                    <a:defRPr/>
                  </a:pPr>
                  <a:endParaRPr lang="en-CA" sz="1600" dirty="0">
                    <a:solidFill>
                      <a:srgbClr val="FFFFFF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endParaRPr>
                </a:p>
              </p:txBody>
            </p:sp>
            <p:sp>
              <p:nvSpPr>
                <p:cNvPr id="248" name="Rectangle 247">
                  <a:extLst>
                    <a:ext uri="{FF2B5EF4-FFF2-40B4-BE49-F238E27FC236}">
                      <a16:creationId xmlns:a16="http://schemas.microsoft.com/office/drawing/2014/main" id="{34518581-98C4-44AC-98AC-40737DFEB41D}"/>
                    </a:ext>
                  </a:extLst>
                </p:cNvPr>
                <p:cNvSpPr/>
                <p:nvPr/>
              </p:nvSpPr>
              <p:spPr>
                <a:xfrm flipV="1">
                  <a:off x="7546156" y="3839106"/>
                  <a:ext cx="54864" cy="73152"/>
                </a:xfrm>
                <a:prstGeom prst="rect">
                  <a:avLst/>
                </a:prstGeom>
                <a:solidFill>
                  <a:schemeClr val="accent1"/>
                </a:solidFill>
                <a:ln w="6350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1219140">
                    <a:defRPr/>
                  </a:pPr>
                  <a:endParaRPr lang="en-CA" sz="1600" dirty="0">
                    <a:solidFill>
                      <a:srgbClr val="FFFFFF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endParaRPr>
                </a:p>
              </p:txBody>
            </p:sp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AAA41F21-9B56-4C00-B6FD-4E22EA390120}"/>
                    </a:ext>
                  </a:extLst>
                </p:cNvPr>
                <p:cNvSpPr/>
                <p:nvPr/>
              </p:nvSpPr>
              <p:spPr>
                <a:xfrm flipV="1">
                  <a:off x="7598733" y="3911586"/>
                  <a:ext cx="54864" cy="73152"/>
                </a:xfrm>
                <a:prstGeom prst="rect">
                  <a:avLst/>
                </a:prstGeom>
                <a:solidFill>
                  <a:schemeClr val="accent1"/>
                </a:solidFill>
                <a:ln w="6350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1219140">
                    <a:defRPr/>
                  </a:pPr>
                  <a:endParaRPr lang="en-CA" sz="1600" dirty="0">
                    <a:solidFill>
                      <a:srgbClr val="FFFFFF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endParaRPr>
                </a:p>
              </p:txBody>
            </p:sp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710AC54C-7A40-4A50-9255-F5FB4DC6C8A8}"/>
                    </a:ext>
                  </a:extLst>
                </p:cNvPr>
                <p:cNvSpPr/>
                <p:nvPr/>
              </p:nvSpPr>
              <p:spPr>
                <a:xfrm flipV="1">
                  <a:off x="7653886" y="3839106"/>
                  <a:ext cx="54864" cy="73152"/>
                </a:xfrm>
                <a:prstGeom prst="rect">
                  <a:avLst/>
                </a:prstGeom>
                <a:solidFill>
                  <a:schemeClr val="accent1"/>
                </a:solidFill>
                <a:ln w="6350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1219140">
                    <a:defRPr/>
                  </a:pPr>
                  <a:endParaRPr lang="en-CA" sz="1600" dirty="0">
                    <a:solidFill>
                      <a:srgbClr val="FFFFFF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endParaRPr>
                </a:p>
              </p:txBody>
            </p:sp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84389601-655C-456F-B3B0-E9690DB94681}"/>
                    </a:ext>
                  </a:extLst>
                </p:cNvPr>
                <p:cNvSpPr/>
                <p:nvPr/>
              </p:nvSpPr>
              <p:spPr>
                <a:xfrm flipV="1">
                  <a:off x="7546156" y="3982298"/>
                  <a:ext cx="54864" cy="73152"/>
                </a:xfrm>
                <a:prstGeom prst="rect">
                  <a:avLst/>
                </a:prstGeom>
                <a:solidFill>
                  <a:schemeClr val="accent1"/>
                </a:solidFill>
                <a:ln w="6350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1219140">
                    <a:defRPr/>
                  </a:pPr>
                  <a:endParaRPr lang="en-CA" sz="1600" dirty="0">
                    <a:solidFill>
                      <a:srgbClr val="FFFFFF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endParaRPr>
                </a:p>
              </p:txBody>
            </p:sp>
            <p:sp>
              <p:nvSpPr>
                <p:cNvPr id="254" name="Rectangle 253">
                  <a:extLst>
                    <a:ext uri="{FF2B5EF4-FFF2-40B4-BE49-F238E27FC236}">
                      <a16:creationId xmlns:a16="http://schemas.microsoft.com/office/drawing/2014/main" id="{435437C0-BBC3-4E99-9E4B-56BB1009E98D}"/>
                    </a:ext>
                  </a:extLst>
                </p:cNvPr>
                <p:cNvSpPr/>
                <p:nvPr/>
              </p:nvSpPr>
              <p:spPr>
                <a:xfrm flipV="1">
                  <a:off x="7653886" y="3982298"/>
                  <a:ext cx="54864" cy="73152"/>
                </a:xfrm>
                <a:prstGeom prst="rect">
                  <a:avLst/>
                </a:prstGeom>
                <a:solidFill>
                  <a:schemeClr val="accent1"/>
                </a:solidFill>
                <a:ln w="6350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1219140">
                    <a:defRPr/>
                  </a:pPr>
                  <a:endParaRPr lang="en-CA" sz="1600" dirty="0">
                    <a:solidFill>
                      <a:srgbClr val="FFFFFF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endParaRPr>
                </a:p>
              </p:txBody>
            </p:sp>
          </p:grp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C7CB6277-243B-46C4-8F1A-17D98D6B81F0}"/>
                  </a:ext>
                </a:extLst>
              </p:cNvPr>
              <p:cNvSpPr/>
              <p:nvPr/>
            </p:nvSpPr>
            <p:spPr>
              <a:xfrm rot="16200000" flipV="1">
                <a:off x="7628578" y="3968066"/>
                <a:ext cx="218139" cy="160548"/>
              </a:xfrm>
              <a:prstGeom prst="rect">
                <a:avLst/>
              </a:prstGeom>
              <a:noFill/>
              <a:ln w="6350">
                <a:solidFill>
                  <a:srgbClr val="001135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219140">
                  <a:defRPr/>
                </a:pPr>
                <a:endParaRPr lang="en-CA" sz="1600" dirty="0">
                  <a:solidFill>
                    <a:srgbClr val="FFFFFF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p:grp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F0FA1CDE-3B04-41B0-AE87-670C0CF39B4E}"/>
              </a:ext>
            </a:extLst>
          </p:cNvPr>
          <p:cNvGrpSpPr/>
          <p:nvPr/>
        </p:nvGrpSpPr>
        <p:grpSpPr>
          <a:xfrm>
            <a:off x="5390949" y="4702579"/>
            <a:ext cx="877824" cy="877824"/>
            <a:chOff x="4247633" y="3420556"/>
            <a:chExt cx="658368" cy="658368"/>
          </a:xfrm>
        </p:grpSpPr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6D846BE5-1E3F-4862-9B91-432E5F35F01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247633" y="3420556"/>
              <a:ext cx="658368" cy="658368"/>
            </a:xfrm>
            <a:prstGeom prst="ellipse">
              <a:avLst/>
            </a:prstGeom>
            <a:solidFill>
              <a:schemeClr val="bg1"/>
            </a:solidFill>
            <a:ln w="952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9140">
                <a:defRPr/>
              </a:pPr>
              <a:endParaRPr lang="en-US" sz="1600" dirty="0">
                <a:solidFill>
                  <a:srgbClr val="FFFFFF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endParaRPr>
            </a:p>
          </p:txBody>
        </p:sp>
        <p:sp>
          <p:nvSpPr>
            <p:cNvPr id="269" name="Freeform 179">
              <a:extLst>
                <a:ext uri="{FF2B5EF4-FFF2-40B4-BE49-F238E27FC236}">
                  <a16:creationId xmlns:a16="http://schemas.microsoft.com/office/drawing/2014/main" id="{069AFE5E-4EEC-41DC-A0BE-7EA5674D3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578" y="3578985"/>
              <a:ext cx="442880" cy="334728"/>
            </a:xfrm>
            <a:custGeom>
              <a:avLst/>
              <a:gdLst>
                <a:gd name="T0" fmla="*/ 79 w 94"/>
                <a:gd name="T1" fmla="*/ 65 h 65"/>
                <a:gd name="T2" fmla="*/ 79 w 94"/>
                <a:gd name="T3" fmla="*/ 65 h 65"/>
                <a:gd name="T4" fmla="*/ 78 w 94"/>
                <a:gd name="T5" fmla="*/ 65 h 65"/>
                <a:gd name="T6" fmla="*/ 22 w 94"/>
                <a:gd name="T7" fmla="*/ 65 h 65"/>
                <a:gd name="T8" fmla="*/ 0 w 94"/>
                <a:gd name="T9" fmla="*/ 44 h 65"/>
                <a:gd name="T10" fmla="*/ 21 w 94"/>
                <a:gd name="T11" fmla="*/ 23 h 65"/>
                <a:gd name="T12" fmla="*/ 48 w 94"/>
                <a:gd name="T13" fmla="*/ 0 h 65"/>
                <a:gd name="T14" fmla="*/ 76 w 94"/>
                <a:gd name="T15" fmla="*/ 27 h 65"/>
                <a:gd name="T16" fmla="*/ 76 w 94"/>
                <a:gd name="T17" fmla="*/ 33 h 65"/>
                <a:gd name="T18" fmla="*/ 78 w 94"/>
                <a:gd name="T19" fmla="*/ 33 h 65"/>
                <a:gd name="T20" fmla="*/ 94 w 94"/>
                <a:gd name="T21" fmla="*/ 49 h 65"/>
                <a:gd name="T22" fmla="*/ 90 w 94"/>
                <a:gd name="T23" fmla="*/ 61 h 65"/>
                <a:gd name="T24" fmla="*/ 79 w 94"/>
                <a:gd name="T2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65">
                  <a:moveTo>
                    <a:pt x="79" y="65"/>
                  </a:moveTo>
                  <a:cubicBezTo>
                    <a:pt x="79" y="65"/>
                    <a:pt x="79" y="65"/>
                    <a:pt x="79" y="65"/>
                  </a:cubicBezTo>
                  <a:cubicBezTo>
                    <a:pt x="79" y="65"/>
                    <a:pt x="78" y="65"/>
                    <a:pt x="78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10" y="65"/>
                    <a:pt x="0" y="56"/>
                    <a:pt x="0" y="44"/>
                  </a:cubicBezTo>
                  <a:cubicBezTo>
                    <a:pt x="0" y="33"/>
                    <a:pt x="10" y="23"/>
                    <a:pt x="21" y="23"/>
                  </a:cubicBezTo>
                  <a:cubicBezTo>
                    <a:pt x="23" y="10"/>
                    <a:pt x="35" y="0"/>
                    <a:pt x="48" y="0"/>
                  </a:cubicBezTo>
                  <a:cubicBezTo>
                    <a:pt x="64" y="0"/>
                    <a:pt x="76" y="12"/>
                    <a:pt x="76" y="27"/>
                  </a:cubicBezTo>
                  <a:cubicBezTo>
                    <a:pt x="76" y="29"/>
                    <a:pt x="76" y="31"/>
                    <a:pt x="76" y="33"/>
                  </a:cubicBezTo>
                  <a:cubicBezTo>
                    <a:pt x="77" y="33"/>
                    <a:pt x="77" y="33"/>
                    <a:pt x="78" y="33"/>
                  </a:cubicBezTo>
                  <a:cubicBezTo>
                    <a:pt x="87" y="33"/>
                    <a:pt x="94" y="40"/>
                    <a:pt x="94" y="49"/>
                  </a:cubicBezTo>
                  <a:cubicBezTo>
                    <a:pt x="94" y="53"/>
                    <a:pt x="93" y="57"/>
                    <a:pt x="90" y="61"/>
                  </a:cubicBezTo>
                  <a:cubicBezTo>
                    <a:pt x="87" y="64"/>
                    <a:pt x="83" y="65"/>
                    <a:pt x="79" y="65"/>
                  </a:cubicBezTo>
                </a:path>
              </a:pathLst>
            </a:custGeom>
            <a:noFill/>
            <a:ln w="6350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</a:endParaRPr>
            </a:p>
          </p:txBody>
        </p: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9F82496A-5D53-40CB-8BCE-2DBEE46E62BE}"/>
                </a:ext>
              </a:extLst>
            </p:cNvPr>
            <p:cNvGrpSpPr/>
            <p:nvPr/>
          </p:nvGrpSpPr>
          <p:grpSpPr>
            <a:xfrm>
              <a:off x="4495484" y="3638575"/>
              <a:ext cx="165345" cy="218688"/>
              <a:chOff x="7654975" y="3938996"/>
              <a:chExt cx="165345" cy="218688"/>
            </a:xfrm>
          </p:grpSpPr>
          <p:grpSp>
            <p:nvGrpSpPr>
              <p:cNvPr id="271" name="Group 270">
                <a:extLst>
                  <a:ext uri="{FF2B5EF4-FFF2-40B4-BE49-F238E27FC236}">
                    <a16:creationId xmlns:a16="http://schemas.microsoft.com/office/drawing/2014/main" id="{4A0F4190-C9D8-4B42-8824-FE01EF96B2DD}"/>
                  </a:ext>
                </a:extLst>
              </p:cNvPr>
              <p:cNvGrpSpPr/>
              <p:nvPr/>
            </p:nvGrpSpPr>
            <p:grpSpPr>
              <a:xfrm>
                <a:off x="7654975" y="3938996"/>
                <a:ext cx="165345" cy="218688"/>
                <a:chOff x="7543405" y="3839106"/>
                <a:chExt cx="165345" cy="218688"/>
              </a:xfrm>
            </p:grpSpPr>
            <p:sp>
              <p:nvSpPr>
                <p:cNvPr id="273" name="Rectangle 272">
                  <a:extLst>
                    <a:ext uri="{FF2B5EF4-FFF2-40B4-BE49-F238E27FC236}">
                      <a16:creationId xmlns:a16="http://schemas.microsoft.com/office/drawing/2014/main" id="{5DF37D48-6605-4D82-8CF6-9304081C703E}"/>
                    </a:ext>
                  </a:extLst>
                </p:cNvPr>
                <p:cNvSpPr/>
                <p:nvPr/>
              </p:nvSpPr>
              <p:spPr>
                <a:xfrm rot="16200000" flipV="1">
                  <a:off x="7514609" y="3868451"/>
                  <a:ext cx="218139" cy="1605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1219140">
                    <a:defRPr/>
                  </a:pPr>
                  <a:endParaRPr lang="en-CA" sz="1600" dirty="0">
                    <a:solidFill>
                      <a:srgbClr val="FFFFFF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endParaRPr>
                </a:p>
              </p:txBody>
            </p:sp>
            <p:sp>
              <p:nvSpPr>
                <p:cNvPr id="274" name="Rectangle 273">
                  <a:extLst>
                    <a:ext uri="{FF2B5EF4-FFF2-40B4-BE49-F238E27FC236}">
                      <a16:creationId xmlns:a16="http://schemas.microsoft.com/office/drawing/2014/main" id="{AF589789-9693-4F3B-B5E3-C7868A7878B6}"/>
                    </a:ext>
                  </a:extLst>
                </p:cNvPr>
                <p:cNvSpPr/>
                <p:nvPr/>
              </p:nvSpPr>
              <p:spPr>
                <a:xfrm flipV="1">
                  <a:off x="7546156" y="3839106"/>
                  <a:ext cx="54864" cy="73152"/>
                </a:xfrm>
                <a:prstGeom prst="rect">
                  <a:avLst/>
                </a:prstGeom>
                <a:solidFill>
                  <a:schemeClr val="accent1"/>
                </a:solidFill>
                <a:ln w="6350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1219140">
                    <a:defRPr/>
                  </a:pPr>
                  <a:endParaRPr lang="en-CA" sz="1600" dirty="0">
                    <a:solidFill>
                      <a:srgbClr val="FFFFFF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endParaRPr>
                </a:p>
              </p:txBody>
            </p:sp>
            <p:sp>
              <p:nvSpPr>
                <p:cNvPr id="275" name="Rectangle 274">
                  <a:extLst>
                    <a:ext uri="{FF2B5EF4-FFF2-40B4-BE49-F238E27FC236}">
                      <a16:creationId xmlns:a16="http://schemas.microsoft.com/office/drawing/2014/main" id="{AC7BBF77-FBFC-49C5-9353-EA2A637E294F}"/>
                    </a:ext>
                  </a:extLst>
                </p:cNvPr>
                <p:cNvSpPr/>
                <p:nvPr/>
              </p:nvSpPr>
              <p:spPr>
                <a:xfrm flipV="1">
                  <a:off x="7598733" y="3911586"/>
                  <a:ext cx="54864" cy="73152"/>
                </a:xfrm>
                <a:prstGeom prst="rect">
                  <a:avLst/>
                </a:prstGeom>
                <a:solidFill>
                  <a:schemeClr val="accent1"/>
                </a:solidFill>
                <a:ln w="6350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1219140">
                    <a:defRPr/>
                  </a:pPr>
                  <a:endParaRPr lang="en-CA" sz="1600" dirty="0">
                    <a:solidFill>
                      <a:srgbClr val="FFFFFF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endParaRPr>
                </a:p>
              </p:txBody>
            </p:sp>
            <p:sp>
              <p:nvSpPr>
                <p:cNvPr id="276" name="Rectangle 275">
                  <a:extLst>
                    <a:ext uri="{FF2B5EF4-FFF2-40B4-BE49-F238E27FC236}">
                      <a16:creationId xmlns:a16="http://schemas.microsoft.com/office/drawing/2014/main" id="{7571771E-5B9A-4FB5-A75F-AB7B96FD979F}"/>
                    </a:ext>
                  </a:extLst>
                </p:cNvPr>
                <p:cNvSpPr/>
                <p:nvPr/>
              </p:nvSpPr>
              <p:spPr>
                <a:xfrm flipV="1">
                  <a:off x="7653886" y="3839106"/>
                  <a:ext cx="54864" cy="73152"/>
                </a:xfrm>
                <a:prstGeom prst="rect">
                  <a:avLst/>
                </a:prstGeom>
                <a:solidFill>
                  <a:schemeClr val="accent1"/>
                </a:solidFill>
                <a:ln w="6350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1219140">
                    <a:defRPr/>
                  </a:pPr>
                  <a:endParaRPr lang="en-CA" sz="1600" dirty="0">
                    <a:solidFill>
                      <a:srgbClr val="FFFFFF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endParaRPr>
                </a:p>
              </p:txBody>
            </p:sp>
            <p:sp>
              <p:nvSpPr>
                <p:cNvPr id="277" name="Rectangle 276">
                  <a:extLst>
                    <a:ext uri="{FF2B5EF4-FFF2-40B4-BE49-F238E27FC236}">
                      <a16:creationId xmlns:a16="http://schemas.microsoft.com/office/drawing/2014/main" id="{AE67DC7F-15EF-47FE-8ADF-4BB1ECFD2313}"/>
                    </a:ext>
                  </a:extLst>
                </p:cNvPr>
                <p:cNvSpPr/>
                <p:nvPr/>
              </p:nvSpPr>
              <p:spPr>
                <a:xfrm flipV="1">
                  <a:off x="7546156" y="3982298"/>
                  <a:ext cx="54864" cy="73152"/>
                </a:xfrm>
                <a:prstGeom prst="rect">
                  <a:avLst/>
                </a:prstGeom>
                <a:solidFill>
                  <a:schemeClr val="accent1"/>
                </a:solidFill>
                <a:ln w="6350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1219140">
                    <a:defRPr/>
                  </a:pPr>
                  <a:endParaRPr lang="en-CA" sz="1600" dirty="0">
                    <a:solidFill>
                      <a:srgbClr val="FFFFFF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endParaRPr>
                </a:p>
              </p:txBody>
            </p:sp>
            <p:sp>
              <p:nvSpPr>
                <p:cNvPr id="278" name="Rectangle 277">
                  <a:extLst>
                    <a:ext uri="{FF2B5EF4-FFF2-40B4-BE49-F238E27FC236}">
                      <a16:creationId xmlns:a16="http://schemas.microsoft.com/office/drawing/2014/main" id="{175AFC0F-87F1-4F05-BD20-DE56CD0C4568}"/>
                    </a:ext>
                  </a:extLst>
                </p:cNvPr>
                <p:cNvSpPr/>
                <p:nvPr/>
              </p:nvSpPr>
              <p:spPr>
                <a:xfrm flipV="1">
                  <a:off x="7653886" y="3982298"/>
                  <a:ext cx="54864" cy="73152"/>
                </a:xfrm>
                <a:prstGeom prst="rect">
                  <a:avLst/>
                </a:prstGeom>
                <a:solidFill>
                  <a:schemeClr val="accent1"/>
                </a:solidFill>
                <a:ln w="6350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1219140">
                    <a:defRPr/>
                  </a:pPr>
                  <a:endParaRPr lang="en-CA" sz="1600" dirty="0">
                    <a:solidFill>
                      <a:srgbClr val="FFFFFF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endParaRPr>
                </a:p>
              </p:txBody>
            </p:sp>
          </p:grp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44AFFDDE-0EDD-4F08-812E-60A26AD604F8}"/>
                  </a:ext>
                </a:extLst>
              </p:cNvPr>
              <p:cNvSpPr/>
              <p:nvPr/>
            </p:nvSpPr>
            <p:spPr>
              <a:xfrm rot="16200000" flipV="1">
                <a:off x="7628578" y="3968066"/>
                <a:ext cx="218139" cy="160548"/>
              </a:xfrm>
              <a:prstGeom prst="rect">
                <a:avLst/>
              </a:prstGeom>
              <a:noFill/>
              <a:ln w="6350">
                <a:solidFill>
                  <a:srgbClr val="001135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219140">
                  <a:defRPr/>
                </a:pPr>
                <a:endParaRPr lang="en-CA" sz="1600" dirty="0">
                  <a:solidFill>
                    <a:srgbClr val="FFFFFF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p:grpSp>
      </p:grpSp>
      <p:pic>
        <p:nvPicPr>
          <p:cNvPr id="282" name="Picture 6" descr="C:\Users\DML - Sarah T\Desktop\21314 - Nokia Icon update March 2016\Artwork\NOKIA Network Icons - All PNGs\Gray 2 PNG Icons\ARROWS ICON 1_Gray 2_RGB.png">
            <a:extLst>
              <a:ext uri="{FF2B5EF4-FFF2-40B4-BE49-F238E27FC236}">
                <a16:creationId xmlns:a16="http://schemas.microsoft.com/office/drawing/2014/main" id="{071A6651-CE5B-4A1C-8C17-D54DFA428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5773" y="4278003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3" name="TextBox 282">
            <a:extLst>
              <a:ext uri="{FF2B5EF4-FFF2-40B4-BE49-F238E27FC236}">
                <a16:creationId xmlns:a16="http://schemas.microsoft.com/office/drawing/2014/main" id="{EBD8F150-94AA-4A45-9D58-DDA37CAAD489}"/>
              </a:ext>
            </a:extLst>
          </p:cNvPr>
          <p:cNvSpPr txBox="1"/>
          <p:nvPr/>
        </p:nvSpPr>
        <p:spPr>
          <a:xfrm>
            <a:off x="2882611" y="4152738"/>
            <a:ext cx="694388" cy="6160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none" lIns="96000" tIns="96000" rIns="96000" bIns="96000" rtlCol="0" anchor="ctr">
            <a:noAutofit/>
          </a:bodyPr>
          <a:lstStyle/>
          <a:p>
            <a:pPr algn="ctr">
              <a:buSzPct val="100000"/>
            </a:pPr>
            <a:r>
              <a:rPr lang="en-US" sz="1600" dirty="0">
                <a:solidFill>
                  <a:schemeClr val="bg1"/>
                </a:solidFill>
              </a:rPr>
              <a:t>UPF</a:t>
            </a:r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284" name="Freeform 179">
            <a:extLst>
              <a:ext uri="{FF2B5EF4-FFF2-40B4-BE49-F238E27FC236}">
                <a16:creationId xmlns:a16="http://schemas.microsoft.com/office/drawing/2014/main" id="{328F593F-88FD-43DF-874B-A25B5447600A}"/>
              </a:ext>
            </a:extLst>
          </p:cNvPr>
          <p:cNvSpPr>
            <a:spLocks/>
          </p:cNvSpPr>
          <p:nvPr/>
        </p:nvSpPr>
        <p:spPr bwMode="auto">
          <a:xfrm>
            <a:off x="6721780" y="3923378"/>
            <a:ext cx="1223937" cy="800265"/>
          </a:xfrm>
          <a:custGeom>
            <a:avLst/>
            <a:gdLst>
              <a:gd name="T0" fmla="*/ 79 w 94"/>
              <a:gd name="T1" fmla="*/ 65 h 65"/>
              <a:gd name="T2" fmla="*/ 79 w 94"/>
              <a:gd name="T3" fmla="*/ 65 h 65"/>
              <a:gd name="T4" fmla="*/ 78 w 94"/>
              <a:gd name="T5" fmla="*/ 65 h 65"/>
              <a:gd name="T6" fmla="*/ 22 w 94"/>
              <a:gd name="T7" fmla="*/ 65 h 65"/>
              <a:gd name="T8" fmla="*/ 0 w 94"/>
              <a:gd name="T9" fmla="*/ 44 h 65"/>
              <a:gd name="T10" fmla="*/ 21 w 94"/>
              <a:gd name="T11" fmla="*/ 23 h 65"/>
              <a:gd name="T12" fmla="*/ 48 w 94"/>
              <a:gd name="T13" fmla="*/ 0 h 65"/>
              <a:gd name="T14" fmla="*/ 76 w 94"/>
              <a:gd name="T15" fmla="*/ 27 h 65"/>
              <a:gd name="T16" fmla="*/ 76 w 94"/>
              <a:gd name="T17" fmla="*/ 33 h 65"/>
              <a:gd name="T18" fmla="*/ 78 w 94"/>
              <a:gd name="T19" fmla="*/ 33 h 65"/>
              <a:gd name="T20" fmla="*/ 94 w 94"/>
              <a:gd name="T21" fmla="*/ 49 h 65"/>
              <a:gd name="T22" fmla="*/ 90 w 94"/>
              <a:gd name="T23" fmla="*/ 61 h 65"/>
              <a:gd name="T24" fmla="*/ 79 w 94"/>
              <a:gd name="T25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4" h="65">
                <a:moveTo>
                  <a:pt x="7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79" y="65"/>
                  <a:pt x="78" y="65"/>
                  <a:pt x="78" y="65"/>
                </a:cubicBezTo>
                <a:cubicBezTo>
                  <a:pt x="22" y="65"/>
                  <a:pt x="22" y="65"/>
                  <a:pt x="22" y="65"/>
                </a:cubicBezTo>
                <a:cubicBezTo>
                  <a:pt x="10" y="65"/>
                  <a:pt x="0" y="56"/>
                  <a:pt x="0" y="44"/>
                </a:cubicBezTo>
                <a:cubicBezTo>
                  <a:pt x="0" y="33"/>
                  <a:pt x="10" y="23"/>
                  <a:pt x="21" y="23"/>
                </a:cubicBezTo>
                <a:cubicBezTo>
                  <a:pt x="23" y="10"/>
                  <a:pt x="35" y="0"/>
                  <a:pt x="48" y="0"/>
                </a:cubicBezTo>
                <a:cubicBezTo>
                  <a:pt x="64" y="0"/>
                  <a:pt x="76" y="12"/>
                  <a:pt x="76" y="27"/>
                </a:cubicBezTo>
                <a:cubicBezTo>
                  <a:pt x="76" y="29"/>
                  <a:pt x="76" y="31"/>
                  <a:pt x="76" y="33"/>
                </a:cubicBezTo>
                <a:cubicBezTo>
                  <a:pt x="77" y="33"/>
                  <a:pt x="77" y="33"/>
                  <a:pt x="78" y="33"/>
                </a:cubicBezTo>
                <a:cubicBezTo>
                  <a:pt x="87" y="33"/>
                  <a:pt x="94" y="40"/>
                  <a:pt x="94" y="49"/>
                </a:cubicBezTo>
                <a:cubicBezTo>
                  <a:pt x="94" y="53"/>
                  <a:pt x="93" y="57"/>
                  <a:pt x="90" y="61"/>
                </a:cubicBezTo>
                <a:cubicBezTo>
                  <a:pt x="87" y="64"/>
                  <a:pt x="83" y="65"/>
                  <a:pt x="79" y="65"/>
                </a:cubicBezTo>
              </a:path>
            </a:pathLst>
          </a:custGeom>
          <a:noFill/>
          <a:ln w="9525" cap="flat">
            <a:solidFill>
              <a:srgbClr val="00113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892DD145-E761-4ED6-8352-63860A23D449}"/>
              </a:ext>
            </a:extLst>
          </p:cNvPr>
          <p:cNvSpPr txBox="1"/>
          <p:nvPr/>
        </p:nvSpPr>
        <p:spPr>
          <a:xfrm>
            <a:off x="6733971" y="4048918"/>
            <a:ext cx="1219200" cy="731865"/>
          </a:xfrm>
          <a:prstGeom prst="rect">
            <a:avLst/>
          </a:prstGeom>
          <a:noFill/>
        </p:spPr>
        <p:txBody>
          <a:bodyPr wrap="none" lIns="96000" tIns="96000" rIns="96000" bIns="96000" rtlCol="0">
            <a:noAutofit/>
          </a:bodyPr>
          <a:lstStyle/>
          <a:p>
            <a:pPr algn="ctr">
              <a:buSzPct val="100000"/>
            </a:pPr>
            <a:r>
              <a:rPr lang="en-US" sz="1600" dirty="0">
                <a:solidFill>
                  <a:schemeClr val="tx2"/>
                </a:solidFill>
              </a:rPr>
              <a:t>Data </a:t>
            </a:r>
          </a:p>
          <a:p>
            <a:pPr algn="ctr">
              <a:buSzPct val="100000"/>
            </a:pPr>
            <a:r>
              <a:rPr lang="en-US" sz="1600" dirty="0">
                <a:solidFill>
                  <a:schemeClr val="tx2"/>
                </a:solidFill>
              </a:rPr>
              <a:t>network</a:t>
            </a:r>
            <a:endParaRPr lang="en-CA" sz="1600" dirty="0">
              <a:solidFill>
                <a:schemeClr val="tx2"/>
              </a:solidFill>
            </a:endParaRPr>
          </a:p>
        </p:txBody>
      </p: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4DBB79E2-14BE-40FF-A4A6-BF857135E768}"/>
              </a:ext>
            </a:extLst>
          </p:cNvPr>
          <p:cNvCxnSpPr>
            <a:cxnSpLocks/>
            <a:stCxn id="213" idx="3"/>
          </p:cNvCxnSpPr>
          <p:nvPr/>
        </p:nvCxnSpPr>
        <p:spPr>
          <a:xfrm>
            <a:off x="6260598" y="4446477"/>
            <a:ext cx="46014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Rectangle 223">
            <a:extLst>
              <a:ext uri="{FF2B5EF4-FFF2-40B4-BE49-F238E27FC236}">
                <a16:creationId xmlns:a16="http://schemas.microsoft.com/office/drawing/2014/main" id="{CCD75A42-FC9A-45D6-9BDF-F2A9216B90FE}"/>
              </a:ext>
            </a:extLst>
          </p:cNvPr>
          <p:cNvSpPr/>
          <p:nvPr/>
        </p:nvSpPr>
        <p:spPr>
          <a:xfrm>
            <a:off x="8230681" y="0"/>
            <a:ext cx="3949705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00"/>
              </a:spcAft>
              <a:buSzPct val="100000"/>
            </a:pPr>
            <a:endParaRPr lang="en-CA" sz="1600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C507302-3495-4C5A-BDAD-88908623F9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6683" y="787200"/>
            <a:ext cx="7063013" cy="412800"/>
          </a:xfrm>
        </p:spPr>
        <p:txBody>
          <a:bodyPr/>
          <a:lstStyle/>
          <a:p>
            <a:r>
              <a:rPr lang="en-US" dirty="0"/>
              <a:t>Expanding broadband capacity and reach</a:t>
            </a:r>
            <a:endParaRPr lang="en-CA" strike="sngStrike" dirty="0">
              <a:solidFill>
                <a:srgbClr val="FF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FD2A4C-C391-4E5C-BB1B-5723833F50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Hybrid access - Bonding Fixed &amp; Mobile Access</a:t>
            </a:r>
            <a:endParaRPr lang="en-CA" dirty="0"/>
          </a:p>
        </p:txBody>
      </p:sp>
      <p:sp>
        <p:nvSpPr>
          <p:cNvPr id="170" name="TextBox 169"/>
          <p:cNvSpPr txBox="1"/>
          <p:nvPr/>
        </p:nvSpPr>
        <p:spPr>
          <a:xfrm>
            <a:off x="480835" y="3648402"/>
            <a:ext cx="1097280" cy="624762"/>
          </a:xfrm>
          <a:prstGeom prst="rect">
            <a:avLst/>
          </a:prstGeom>
          <a:noFill/>
        </p:spPr>
        <p:txBody>
          <a:bodyPr wrap="square" lIns="96000" tIns="96000" rIns="96000" bIns="96000" rtlCol="0">
            <a:spAutoFit/>
          </a:bodyPr>
          <a:lstStyle/>
          <a:p>
            <a:pPr marL="228594" indent="-228594" defTabSz="609585" fontAlgn="base">
              <a:spcAft>
                <a:spcPct val="0"/>
              </a:spcAft>
              <a:buClr>
                <a:srgbClr val="001135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ea typeface="Nokia Pure Text" panose="020B0503020202020204" pitchFamily="34" charset="0"/>
                <a:cs typeface="Nokia Pure Headline Light"/>
              </a:rPr>
              <a:t>Hybrid access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87C17BE-C5C6-430B-ACE1-018B9BE49750}"/>
              </a:ext>
            </a:extLst>
          </p:cNvPr>
          <p:cNvSpPr txBox="1"/>
          <p:nvPr/>
        </p:nvSpPr>
        <p:spPr>
          <a:xfrm>
            <a:off x="511929" y="2169541"/>
            <a:ext cx="1578447" cy="686318"/>
          </a:xfrm>
          <a:prstGeom prst="rect">
            <a:avLst/>
          </a:prstGeom>
          <a:noFill/>
        </p:spPr>
        <p:txBody>
          <a:bodyPr wrap="square" lIns="96000" tIns="96000" rIns="96000" bIns="96000" rtlCol="0">
            <a:spAutoFit/>
          </a:bodyPr>
          <a:lstStyle/>
          <a:p>
            <a:pPr defTabSz="609585" fontAlgn="base">
              <a:spcAft>
                <a:spcPct val="0"/>
              </a:spcAft>
              <a:buClr>
                <a:srgbClr val="001135"/>
              </a:buClr>
            </a:pPr>
            <a:r>
              <a:rPr lang="en-US" sz="1600" dirty="0">
                <a:ea typeface="Nokia Pure Text" panose="020B0503020202020204" pitchFamily="34" charset="0"/>
                <a:cs typeface="Nokia Pure Headline Light"/>
              </a:rPr>
              <a:t>Fixed-wireless </a:t>
            </a:r>
          </a:p>
          <a:p>
            <a:pPr defTabSz="609585" fontAlgn="base">
              <a:spcAft>
                <a:spcPct val="0"/>
              </a:spcAft>
              <a:buClr>
                <a:srgbClr val="001135"/>
              </a:buClr>
            </a:pPr>
            <a:r>
              <a:rPr lang="en-US" sz="1600" dirty="0">
                <a:ea typeface="Nokia Pure Text" panose="020B0503020202020204" pitchFamily="34" charset="0"/>
                <a:cs typeface="Nokia Pure Headline Light"/>
              </a:rPr>
              <a:t>access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5377703-A34E-48D7-8E96-4BD0C87137AE}"/>
              </a:ext>
            </a:extLst>
          </p:cNvPr>
          <p:cNvSpPr txBox="1"/>
          <p:nvPr/>
        </p:nvSpPr>
        <p:spPr>
          <a:xfrm>
            <a:off x="588101" y="3009819"/>
            <a:ext cx="762075" cy="4308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228594" indent="-228594" fontAlgn="base">
              <a:spcAft>
                <a:spcPct val="0"/>
              </a:spcAft>
              <a:buClr>
                <a:srgbClr val="001135"/>
              </a:buClr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rgbClr val="001135"/>
                </a:solidFill>
                <a:ea typeface="Nokia Pure Text" panose="020B0503020202020204" pitchFamily="34" charset="0"/>
                <a:cs typeface="Nokia Pure Headline Light"/>
              </a:rPr>
              <a:t>LTE</a:t>
            </a:r>
          </a:p>
          <a:p>
            <a:pPr marL="228594" indent="-228594" fontAlgn="base">
              <a:spcAft>
                <a:spcPct val="0"/>
              </a:spcAft>
              <a:buClr>
                <a:srgbClr val="001135"/>
              </a:buClr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rgbClr val="001135"/>
                </a:solidFill>
                <a:ea typeface="Nokia Pure Text" panose="020B0503020202020204" pitchFamily="34" charset="0"/>
                <a:cs typeface="Nokia Pure Headline Light"/>
              </a:rPr>
              <a:t>5G NR</a:t>
            </a:r>
            <a:endParaRPr lang="en-US" sz="1400" kern="0" dirty="0">
              <a:solidFill>
                <a:srgbClr val="001135"/>
              </a:solidFill>
              <a:latin typeface="Nokia Pure Text Light"/>
              <a:ea typeface="Nokia Pure Text" panose="020B0503020202020204" pitchFamily="34" charset="0"/>
              <a:cs typeface="Nokia Pure Headline Light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6AC689C-7FED-4549-A346-833AF4716D15}"/>
              </a:ext>
            </a:extLst>
          </p:cNvPr>
          <p:cNvSpPr txBox="1"/>
          <p:nvPr/>
        </p:nvSpPr>
        <p:spPr>
          <a:xfrm>
            <a:off x="3204073" y="3471277"/>
            <a:ext cx="1287964" cy="278487"/>
          </a:xfrm>
          <a:prstGeom prst="rect">
            <a:avLst/>
          </a:prstGeom>
          <a:noFill/>
        </p:spPr>
        <p:txBody>
          <a:bodyPr wrap="square" lIns="92915" tIns="46457" rIns="92915" bIns="46457" rtlCol="0">
            <a:spAutoFit/>
          </a:bodyPr>
          <a:lstStyle/>
          <a:p>
            <a:pPr defTabSz="1208054">
              <a:defRPr/>
            </a:pPr>
            <a:r>
              <a:rPr lang="en-US" sz="12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GTP (S1-U)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93B8E63-0887-455F-8064-3E094F25A0C5}"/>
              </a:ext>
            </a:extLst>
          </p:cNvPr>
          <p:cNvSpPr txBox="1"/>
          <p:nvPr/>
        </p:nvSpPr>
        <p:spPr>
          <a:xfrm>
            <a:off x="4668183" y="2792700"/>
            <a:ext cx="895925" cy="463153"/>
          </a:xfrm>
          <a:prstGeom prst="rect">
            <a:avLst/>
          </a:prstGeom>
          <a:noFill/>
        </p:spPr>
        <p:txBody>
          <a:bodyPr wrap="square" lIns="92915" tIns="46457" rIns="92915" bIns="46457" rtlCol="0">
            <a:spAutoFit/>
          </a:bodyPr>
          <a:lstStyle/>
          <a:p>
            <a:pPr algn="ctr" defTabSz="1208054">
              <a:defRPr/>
            </a:pPr>
            <a:r>
              <a:rPr lang="en-US" sz="12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GTPv2 (S11)</a:t>
            </a:r>
          </a:p>
        </p:txBody>
      </p: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70F1A8BD-88D2-466D-8106-108168DC6543}"/>
              </a:ext>
            </a:extLst>
          </p:cNvPr>
          <p:cNvCxnSpPr>
            <a:cxnSpLocks/>
            <a:stCxn id="102" idx="2"/>
          </p:cNvCxnSpPr>
          <p:nvPr/>
        </p:nvCxnSpPr>
        <p:spPr>
          <a:xfrm flipH="1">
            <a:off x="5827592" y="3481935"/>
            <a:ext cx="0" cy="520391"/>
          </a:xfrm>
          <a:prstGeom prst="line">
            <a:avLst/>
          </a:prstGeom>
          <a:ln w="3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8C06D6D-F479-4D9C-82DB-C8CC66AD9957}"/>
              </a:ext>
            </a:extLst>
          </p:cNvPr>
          <p:cNvSpPr txBox="1"/>
          <p:nvPr/>
        </p:nvSpPr>
        <p:spPr>
          <a:xfrm>
            <a:off x="4188533" y="2876570"/>
            <a:ext cx="694388" cy="6160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96000" tIns="96000" rIns="96000" bIns="96000" rtlCol="0" anchor="ctr">
            <a:noAutofit/>
          </a:bodyPr>
          <a:lstStyle/>
          <a:p>
            <a:pPr algn="ctr">
              <a:buSzPct val="100000"/>
            </a:pPr>
            <a:r>
              <a:rPr lang="en-US" sz="1600" dirty="0">
                <a:solidFill>
                  <a:schemeClr val="bg1"/>
                </a:solidFill>
              </a:rPr>
              <a:t>MME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D721F81-5235-4E99-9651-D8999A60B2C9}"/>
              </a:ext>
            </a:extLst>
          </p:cNvPr>
          <p:cNvSpPr txBox="1"/>
          <p:nvPr/>
        </p:nvSpPr>
        <p:spPr>
          <a:xfrm>
            <a:off x="5463050" y="2887227"/>
            <a:ext cx="751628" cy="594708"/>
          </a:xfrm>
          <a:prstGeom prst="rect">
            <a:avLst/>
          </a:prstGeom>
          <a:solidFill>
            <a:schemeClr val="accent3"/>
          </a:solidFill>
          <a:ln>
            <a:noFill/>
            <a:prstDash val="dash"/>
          </a:ln>
        </p:spPr>
        <p:txBody>
          <a:bodyPr wrap="none" lIns="96000" tIns="96000" rIns="96000" bIns="96000" rtlCol="0" anchor="ctr">
            <a:noAutofit/>
          </a:bodyPr>
          <a:lstStyle/>
          <a:p>
            <a:pPr>
              <a:buSzPct val="100000"/>
            </a:pPr>
            <a:r>
              <a:rPr lang="en-US" sz="1600" dirty="0">
                <a:solidFill>
                  <a:schemeClr val="bg1"/>
                </a:solidFill>
              </a:rPr>
              <a:t>BNG +</a:t>
            </a:r>
          </a:p>
          <a:p>
            <a:pPr>
              <a:buSzPct val="100000"/>
            </a:pPr>
            <a:r>
              <a:rPr lang="en-US" sz="1600" dirty="0">
                <a:solidFill>
                  <a:schemeClr val="bg1"/>
                </a:solidFill>
              </a:rPr>
              <a:t>S/PGW</a:t>
            </a:r>
            <a:endParaRPr lang="en-US" sz="1333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513C02D-A42F-4A2A-9BF3-BA230EFF80C6}"/>
              </a:ext>
            </a:extLst>
          </p:cNvPr>
          <p:cNvCxnSpPr>
            <a:cxnSpLocks/>
            <a:stCxn id="5" idx="3"/>
            <a:endCxn id="102" idx="1"/>
          </p:cNvCxnSpPr>
          <p:nvPr/>
        </p:nvCxnSpPr>
        <p:spPr>
          <a:xfrm>
            <a:off x="4882921" y="3184581"/>
            <a:ext cx="580129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0DF64831-00DC-4F73-8AF3-8A37D3429B6D}"/>
              </a:ext>
            </a:extLst>
          </p:cNvPr>
          <p:cNvSpPr txBox="1"/>
          <p:nvPr/>
        </p:nvSpPr>
        <p:spPr>
          <a:xfrm>
            <a:off x="5491670" y="1797334"/>
            <a:ext cx="694388" cy="6160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96000" tIns="96000" rIns="96000" bIns="96000" rtlCol="0" anchor="ctr">
            <a:noAutofit/>
          </a:bodyPr>
          <a:lstStyle/>
          <a:p>
            <a:pPr algn="ctr">
              <a:buSzPct val="100000"/>
            </a:pPr>
            <a:r>
              <a:rPr lang="en-US" sz="1600" dirty="0">
                <a:solidFill>
                  <a:schemeClr val="bg1"/>
                </a:solidFill>
              </a:rPr>
              <a:t>PCRF/</a:t>
            </a:r>
          </a:p>
          <a:p>
            <a:pPr algn="ctr">
              <a:buSzPct val="100000"/>
            </a:pPr>
            <a:r>
              <a:rPr lang="en-US" sz="1600" dirty="0">
                <a:solidFill>
                  <a:schemeClr val="bg1"/>
                </a:solidFill>
              </a:rPr>
              <a:t>AAA</a:t>
            </a:r>
            <a:endParaRPr lang="en-CA" sz="1600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AC9B010-2A4D-430B-94FD-DC156FFE7085}"/>
              </a:ext>
            </a:extLst>
          </p:cNvPr>
          <p:cNvCxnSpPr>
            <a:cxnSpLocks/>
            <a:stCxn id="108" idx="2"/>
            <a:endCxn id="102" idx="0"/>
          </p:cNvCxnSpPr>
          <p:nvPr/>
        </p:nvCxnSpPr>
        <p:spPr>
          <a:xfrm>
            <a:off x="5838864" y="2413357"/>
            <a:ext cx="0" cy="473871"/>
          </a:xfrm>
          <a:prstGeom prst="straightConnector1">
            <a:avLst/>
          </a:prstGeom>
          <a:ln w="31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ctangle 189">
            <a:extLst>
              <a:ext uri="{FF2B5EF4-FFF2-40B4-BE49-F238E27FC236}">
                <a16:creationId xmlns:a16="http://schemas.microsoft.com/office/drawing/2014/main" id="{4C77550E-2774-4AEB-BA87-6999119A2BB6}"/>
              </a:ext>
            </a:extLst>
          </p:cNvPr>
          <p:cNvSpPr/>
          <p:nvPr/>
        </p:nvSpPr>
        <p:spPr>
          <a:xfrm>
            <a:off x="5860061" y="3543448"/>
            <a:ext cx="3818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rgbClr val="001135"/>
                </a:solidFill>
                <a:ea typeface="Nokia Pure Text" panose="020B0503020202020204" pitchFamily="34" charset="0"/>
                <a:cs typeface="Nokia Pure Headline Light"/>
              </a:rPr>
              <a:t>Sx</a:t>
            </a:r>
            <a:endParaRPr lang="en-US" sz="1400" b="1" dirty="0"/>
          </a:p>
        </p:txBody>
      </p: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263AC941-14BC-4E51-A62F-56A939679F32}"/>
              </a:ext>
            </a:extLst>
          </p:cNvPr>
          <p:cNvCxnSpPr>
            <a:cxnSpLocks/>
          </p:cNvCxnSpPr>
          <p:nvPr/>
        </p:nvCxnSpPr>
        <p:spPr>
          <a:xfrm flipV="1">
            <a:off x="1948981" y="3182523"/>
            <a:ext cx="503777" cy="1901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TextBox 246">
            <a:extLst>
              <a:ext uri="{FF2B5EF4-FFF2-40B4-BE49-F238E27FC236}">
                <a16:creationId xmlns:a16="http://schemas.microsoft.com/office/drawing/2014/main" id="{9C1D0346-B2C5-4EFB-A69D-415D064FE5D4}"/>
              </a:ext>
            </a:extLst>
          </p:cNvPr>
          <p:cNvSpPr txBox="1"/>
          <p:nvPr/>
        </p:nvSpPr>
        <p:spPr>
          <a:xfrm>
            <a:off x="1676964" y="2564481"/>
            <a:ext cx="504944" cy="394503"/>
          </a:xfrm>
          <a:prstGeom prst="rect">
            <a:avLst/>
          </a:prstGeom>
          <a:noFill/>
        </p:spPr>
        <p:txBody>
          <a:bodyPr wrap="none" lIns="96000" tIns="96000" rIns="96000" bIns="96000" rtlCol="0">
            <a:noAutofit/>
          </a:bodyPr>
          <a:lstStyle/>
          <a:p>
            <a:pPr>
              <a:spcAft>
                <a:spcPts val="4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EPC-NAS</a:t>
            </a:r>
            <a:endParaRPr lang="en-CA" sz="1200" dirty="0">
              <a:solidFill>
                <a:schemeClr val="tx2"/>
              </a:solidFill>
            </a:endParaRPr>
          </a:p>
        </p:txBody>
      </p:sp>
      <p:cxnSp>
        <p:nvCxnSpPr>
          <p:cNvPr id="253" name="Connector: Elbow 252">
            <a:extLst>
              <a:ext uri="{FF2B5EF4-FFF2-40B4-BE49-F238E27FC236}">
                <a16:creationId xmlns:a16="http://schemas.microsoft.com/office/drawing/2014/main" id="{37BB26D5-37CA-44B5-B252-B9D3390E76A8}"/>
              </a:ext>
            </a:extLst>
          </p:cNvPr>
          <p:cNvCxnSpPr>
            <a:cxnSpLocks/>
            <a:endCxn id="5" idx="0"/>
          </p:cNvCxnSpPr>
          <p:nvPr/>
        </p:nvCxnSpPr>
        <p:spPr>
          <a:xfrm rot="5400000" flipH="1" flipV="1">
            <a:off x="3088428" y="1495223"/>
            <a:ext cx="65953" cy="2828648"/>
          </a:xfrm>
          <a:prstGeom prst="bentConnector3">
            <a:avLst>
              <a:gd name="adj1" fmla="val 562145"/>
            </a:avLst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2794ADBC-21A7-4ABC-8285-B8D8AD853D78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2932758" y="3182523"/>
            <a:ext cx="1255775" cy="205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AE1B27DD-60A6-4232-B0B2-937C5DC8AA4F}"/>
              </a:ext>
            </a:extLst>
          </p:cNvPr>
          <p:cNvSpPr txBox="1"/>
          <p:nvPr/>
        </p:nvSpPr>
        <p:spPr>
          <a:xfrm>
            <a:off x="3151732" y="2885183"/>
            <a:ext cx="556800" cy="330604"/>
          </a:xfrm>
          <a:prstGeom prst="rect">
            <a:avLst/>
          </a:prstGeom>
          <a:noFill/>
        </p:spPr>
        <p:txBody>
          <a:bodyPr wrap="none" lIns="96000" tIns="96000" rIns="96000" bIns="96000" rtlCol="0">
            <a:noAutofit/>
          </a:bodyPr>
          <a:lstStyle/>
          <a:p>
            <a:pPr>
              <a:spcAft>
                <a:spcPts val="4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S1-MME</a:t>
            </a:r>
            <a:endParaRPr lang="en-CA" sz="1200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809E2C-A01A-4A5E-A24C-04968E7FC6FD}"/>
              </a:ext>
            </a:extLst>
          </p:cNvPr>
          <p:cNvSpPr txBox="1"/>
          <p:nvPr/>
        </p:nvSpPr>
        <p:spPr>
          <a:xfrm>
            <a:off x="5815768" y="2450883"/>
            <a:ext cx="531785" cy="433132"/>
          </a:xfrm>
          <a:prstGeom prst="rect">
            <a:avLst/>
          </a:prstGeom>
          <a:noFill/>
        </p:spPr>
        <p:txBody>
          <a:bodyPr wrap="none" lIns="96000" tIns="96000" rIns="96000" bIns="96000" rtlCol="0">
            <a:noAutofit/>
          </a:bodyPr>
          <a:lstStyle/>
          <a:p>
            <a:pPr>
              <a:spcAft>
                <a:spcPts val="400"/>
              </a:spcAft>
              <a:buSzPct val="100000"/>
            </a:pPr>
            <a:r>
              <a:rPr lang="en-US" sz="1200" dirty="0" err="1">
                <a:solidFill>
                  <a:schemeClr val="tx2"/>
                </a:solidFill>
              </a:rPr>
              <a:t>Gx</a:t>
            </a:r>
            <a:endParaRPr lang="en-CA" sz="1200" dirty="0">
              <a:solidFill>
                <a:schemeClr val="tx2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EE2F132-A9F4-4272-981C-67962A51B3BE}"/>
              </a:ext>
            </a:extLst>
          </p:cNvPr>
          <p:cNvSpPr txBox="1"/>
          <p:nvPr/>
        </p:nvSpPr>
        <p:spPr>
          <a:xfrm>
            <a:off x="8761416" y="555333"/>
            <a:ext cx="2893229" cy="481198"/>
          </a:xfrm>
          <a:prstGeom prst="rect">
            <a:avLst/>
          </a:prstGeom>
          <a:noFill/>
        </p:spPr>
        <p:txBody>
          <a:bodyPr wrap="square" lIns="96000" tIns="96000" rIns="96000" bIns="96000" rtlCol="0">
            <a:spAutoFit/>
          </a:bodyPr>
          <a:lstStyle/>
          <a:p>
            <a:pPr defTabSz="609585" fontAlgn="base">
              <a:spcAft>
                <a:spcPct val="0"/>
              </a:spcAft>
              <a:buClr>
                <a:srgbClr val="001135"/>
              </a:buClr>
            </a:pPr>
            <a:r>
              <a:rPr lang="en-US" sz="1867" b="1" dirty="0">
                <a:solidFill>
                  <a:schemeClr val="tx2"/>
                </a:solidFill>
                <a:ea typeface="Nokia Pure Text" panose="020B0503020202020204" pitchFamily="34" charset="0"/>
                <a:cs typeface="Nokia Pure Headline Light"/>
              </a:rPr>
              <a:t>Hybrid Access Gateway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D54B7F-9466-4695-9FE7-1686E156F899}"/>
              </a:ext>
            </a:extLst>
          </p:cNvPr>
          <p:cNvSpPr/>
          <p:nvPr/>
        </p:nvSpPr>
        <p:spPr>
          <a:xfrm>
            <a:off x="8663230" y="3516658"/>
            <a:ext cx="3369541" cy="2759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1867" b="1" dirty="0">
                <a:solidFill>
                  <a:schemeClr val="tx2"/>
                </a:solidFill>
              </a:rPr>
              <a:t>Hybrid Access Services</a:t>
            </a:r>
          </a:p>
          <a:p>
            <a:pPr marL="228594" indent="-228594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Bonding fixed + wireless access</a:t>
            </a:r>
          </a:p>
          <a:p>
            <a:pPr>
              <a:spcAft>
                <a:spcPts val="400"/>
              </a:spcAft>
            </a:pPr>
            <a:r>
              <a:rPr lang="en-US" sz="1600" dirty="0">
                <a:solidFill>
                  <a:schemeClr val="tx2"/>
                </a:solidFill>
              </a:rPr>
              <a:t>     - Network bonding (GTP)</a:t>
            </a:r>
          </a:p>
          <a:p>
            <a:pPr>
              <a:spcAft>
                <a:spcPts val="400"/>
              </a:spcAft>
            </a:pPr>
            <a:r>
              <a:rPr lang="en-US" sz="1600" dirty="0">
                <a:solidFill>
                  <a:schemeClr val="tx2"/>
                </a:solidFill>
              </a:rPr>
              <a:t>     - Session bonding (MP TCP)</a:t>
            </a:r>
          </a:p>
          <a:p>
            <a:pPr marL="228594" indent="-228594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Augment fixed access capacity</a:t>
            </a:r>
          </a:p>
          <a:p>
            <a:pPr marL="228594" indent="-228594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Offload LTE network </a:t>
            </a:r>
          </a:p>
          <a:p>
            <a:pPr marL="228594" indent="-228594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Resilience (Access redundancy)</a:t>
            </a:r>
          </a:p>
          <a:p>
            <a:pPr marL="228594" indent="-228594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Single IP address, sign-on</a:t>
            </a:r>
          </a:p>
          <a:p>
            <a:pPr marL="228594" indent="-228594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Rapid service activation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01E90950-C30B-4E4D-B905-0D60046B1A88}"/>
              </a:ext>
            </a:extLst>
          </p:cNvPr>
          <p:cNvSpPr/>
          <p:nvPr/>
        </p:nvSpPr>
        <p:spPr>
          <a:xfrm>
            <a:off x="9383986" y="1198651"/>
            <a:ext cx="1892141" cy="762627"/>
          </a:xfrm>
          <a:prstGeom prst="rect">
            <a:avLst/>
          </a:prstGeom>
          <a:solidFill>
            <a:schemeClr val="accent3">
              <a:lumMod val="40000"/>
              <a:lumOff val="60000"/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00"/>
              </a:spcAft>
              <a:buSzPct val="100000"/>
            </a:pPr>
            <a:endParaRPr lang="en-CA" sz="16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5C82B08-CD34-4F2E-A5DF-DEB3D1B0EFFE}"/>
              </a:ext>
            </a:extLst>
          </p:cNvPr>
          <p:cNvSpPr txBox="1"/>
          <p:nvPr/>
        </p:nvSpPr>
        <p:spPr>
          <a:xfrm>
            <a:off x="9554343" y="1271953"/>
            <a:ext cx="694388" cy="6160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none" lIns="96000" tIns="96000" rIns="96000" bIns="96000" rtlCol="0" anchor="ctr">
            <a:noAutofit/>
          </a:bodyPr>
          <a:lstStyle/>
          <a:p>
            <a:pPr algn="ctr">
              <a:buSzPct val="100000"/>
            </a:pPr>
            <a:r>
              <a:rPr lang="en-US" sz="1600" dirty="0">
                <a:solidFill>
                  <a:schemeClr val="bg1"/>
                </a:solidFill>
              </a:rPr>
              <a:t>S/PGW</a:t>
            </a:r>
          </a:p>
          <a:p>
            <a:pPr algn="ctr">
              <a:buSzPct val="100000"/>
            </a:pPr>
            <a:r>
              <a:rPr lang="en-US" sz="1600" dirty="0">
                <a:solidFill>
                  <a:schemeClr val="bg1"/>
                </a:solidFill>
              </a:rPr>
              <a:t>CPF</a:t>
            </a:r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38D5028-6B4F-4D02-9D91-34A60D064172}"/>
              </a:ext>
            </a:extLst>
          </p:cNvPr>
          <p:cNvSpPr txBox="1"/>
          <p:nvPr/>
        </p:nvSpPr>
        <p:spPr>
          <a:xfrm>
            <a:off x="10420842" y="1276466"/>
            <a:ext cx="694388" cy="6160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none" lIns="96000" tIns="96000" rIns="96000" bIns="96000" rtlCol="0" anchor="ctr">
            <a:noAutofit/>
          </a:bodyPr>
          <a:lstStyle/>
          <a:p>
            <a:pPr algn="ctr">
              <a:buSzPct val="100000"/>
            </a:pPr>
            <a:r>
              <a:rPr lang="en-US" sz="1600" dirty="0">
                <a:solidFill>
                  <a:schemeClr val="bg1"/>
                </a:solidFill>
              </a:rPr>
              <a:t>BNG</a:t>
            </a:r>
          </a:p>
          <a:p>
            <a:pPr algn="ctr">
              <a:buSzPct val="100000"/>
            </a:pPr>
            <a:r>
              <a:rPr lang="en-US" sz="1600" dirty="0">
                <a:solidFill>
                  <a:schemeClr val="bg1"/>
                </a:solidFill>
              </a:rPr>
              <a:t>CPF</a:t>
            </a:r>
            <a:endParaRPr lang="en-CA" sz="1600" dirty="0">
              <a:solidFill>
                <a:schemeClr val="bg1"/>
              </a:solidFill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AC1239A-09FA-43D9-8EB9-F6A8FE0168F1}"/>
              </a:ext>
            </a:extLst>
          </p:cNvPr>
          <p:cNvCxnSpPr>
            <a:cxnSpLocks/>
            <a:stCxn id="74" idx="2"/>
          </p:cNvCxnSpPr>
          <p:nvPr/>
        </p:nvCxnSpPr>
        <p:spPr>
          <a:xfrm flipH="1">
            <a:off x="10334788" y="1892489"/>
            <a:ext cx="433249" cy="529081"/>
          </a:xfrm>
          <a:prstGeom prst="line">
            <a:avLst/>
          </a:prstGeom>
          <a:ln w="3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A723D76-41E5-49F5-AE70-0769C9A73D23}"/>
              </a:ext>
            </a:extLst>
          </p:cNvPr>
          <p:cNvCxnSpPr>
            <a:cxnSpLocks/>
            <a:stCxn id="73" idx="2"/>
          </p:cNvCxnSpPr>
          <p:nvPr/>
        </p:nvCxnSpPr>
        <p:spPr>
          <a:xfrm>
            <a:off x="9901538" y="1887975"/>
            <a:ext cx="433249" cy="533595"/>
          </a:xfrm>
          <a:prstGeom prst="line">
            <a:avLst/>
          </a:prstGeom>
          <a:ln w="3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1D1BD20-E99A-4B15-9B35-D9AD0EC6F828}"/>
              </a:ext>
            </a:extLst>
          </p:cNvPr>
          <p:cNvSpPr txBox="1"/>
          <p:nvPr/>
        </p:nvSpPr>
        <p:spPr>
          <a:xfrm>
            <a:off x="10624655" y="2367378"/>
            <a:ext cx="1396688" cy="732385"/>
          </a:xfrm>
          <a:prstGeom prst="rect">
            <a:avLst/>
          </a:prstGeom>
          <a:noFill/>
        </p:spPr>
        <p:txBody>
          <a:bodyPr wrap="none" lIns="96000" tIns="96000" rIns="96000" bIns="96000" rtlCol="0">
            <a:noAutofit/>
          </a:bodyPr>
          <a:lstStyle/>
          <a:p>
            <a:pPr>
              <a:spcAft>
                <a:spcPts val="400"/>
              </a:spcAft>
              <a:buSzPct val="100000"/>
            </a:pPr>
            <a:r>
              <a:rPr lang="en-US" sz="1600" dirty="0">
                <a:solidFill>
                  <a:schemeClr val="tx2"/>
                </a:solidFill>
              </a:rPr>
              <a:t>Multi-access </a:t>
            </a:r>
          </a:p>
          <a:p>
            <a:pPr>
              <a:spcAft>
                <a:spcPts val="400"/>
              </a:spcAft>
              <a:buSzPct val="100000"/>
            </a:pPr>
            <a:r>
              <a:rPr lang="en-US" sz="1600" dirty="0">
                <a:solidFill>
                  <a:schemeClr val="tx2"/>
                </a:solidFill>
              </a:rPr>
              <a:t>User Plane</a:t>
            </a:r>
          </a:p>
        </p:txBody>
      </p:sp>
      <p:pic>
        <p:nvPicPr>
          <p:cNvPr id="141" name="Picture 140" descr="ACCESS NETWORK ICON_Blue Black_RGB.png">
            <a:extLst>
              <a:ext uri="{FF2B5EF4-FFF2-40B4-BE49-F238E27FC236}">
                <a16:creationId xmlns:a16="http://schemas.microsoft.com/office/drawing/2014/main" id="{56FA4719-4E8B-415E-9A96-4466C5F88E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461" y="2816883"/>
            <a:ext cx="480000" cy="480000"/>
          </a:xfrm>
          <a:prstGeom prst="rect">
            <a:avLst/>
          </a:prstGeom>
        </p:spPr>
      </p:pic>
      <p:pic>
        <p:nvPicPr>
          <p:cNvPr id="142" name="Picture 141" descr="WIFI SIGNAL ICON_Gray 2_RGB.png">
            <a:extLst>
              <a:ext uri="{FF2B5EF4-FFF2-40B4-BE49-F238E27FC236}">
                <a16:creationId xmlns:a16="http://schemas.microsoft.com/office/drawing/2014/main" id="{B2C78D36-BDB7-448E-B13A-BCD20DB867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919" y="2216543"/>
            <a:ext cx="480000" cy="480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C76C103-5407-4338-879E-BA1F8936D56A}"/>
              </a:ext>
            </a:extLst>
          </p:cNvPr>
          <p:cNvCxnSpPr>
            <a:cxnSpLocks/>
            <a:stCxn id="142" idx="3"/>
          </p:cNvCxnSpPr>
          <p:nvPr/>
        </p:nvCxnSpPr>
        <p:spPr>
          <a:xfrm>
            <a:off x="9279919" y="2456543"/>
            <a:ext cx="742868" cy="27702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49F9EBC5-3943-46DF-B349-20197C6E21C8}"/>
              </a:ext>
            </a:extLst>
          </p:cNvPr>
          <p:cNvCxnSpPr>
            <a:cxnSpLocks/>
            <a:stCxn id="141" idx="3"/>
          </p:cNvCxnSpPr>
          <p:nvPr/>
        </p:nvCxnSpPr>
        <p:spPr>
          <a:xfrm flipV="1">
            <a:off x="9285462" y="2733570"/>
            <a:ext cx="737325" cy="32331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7975ECE9-AF48-40AA-A518-112A1FE0A343}"/>
              </a:ext>
            </a:extLst>
          </p:cNvPr>
          <p:cNvSpPr/>
          <p:nvPr/>
        </p:nvSpPr>
        <p:spPr>
          <a:xfrm>
            <a:off x="9594692" y="2518495"/>
            <a:ext cx="140881" cy="546407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00"/>
              </a:spcAft>
              <a:buSzPct val="100000"/>
            </a:pPr>
            <a:endParaRPr lang="en-CA" sz="1600" dirty="0"/>
          </a:p>
        </p:txBody>
      </p: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909739D2-5570-4FF2-8ED1-F109FB222F5A}"/>
              </a:ext>
            </a:extLst>
          </p:cNvPr>
          <p:cNvCxnSpPr>
            <a:cxnSpLocks/>
          </p:cNvCxnSpPr>
          <p:nvPr/>
        </p:nvCxnSpPr>
        <p:spPr>
          <a:xfrm>
            <a:off x="9653843" y="3064902"/>
            <a:ext cx="0" cy="408876"/>
          </a:xfrm>
          <a:prstGeom prst="straightConnector1">
            <a:avLst/>
          </a:prstGeom>
          <a:ln w="31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TextBox 214">
            <a:extLst>
              <a:ext uri="{FF2B5EF4-FFF2-40B4-BE49-F238E27FC236}">
                <a16:creationId xmlns:a16="http://schemas.microsoft.com/office/drawing/2014/main" id="{F2158E2B-2AAB-43CE-B399-B08D7D94ACDE}"/>
              </a:ext>
            </a:extLst>
          </p:cNvPr>
          <p:cNvSpPr txBox="1"/>
          <p:nvPr/>
        </p:nvSpPr>
        <p:spPr>
          <a:xfrm>
            <a:off x="4101456" y="4393789"/>
            <a:ext cx="253187" cy="481198"/>
          </a:xfrm>
          <a:prstGeom prst="rect">
            <a:avLst/>
          </a:prstGeom>
          <a:noFill/>
        </p:spPr>
        <p:txBody>
          <a:bodyPr wrap="none" lIns="96000" tIns="96000" rIns="96000" bIns="96000" rtlCol="0">
            <a:spAutoFit/>
          </a:bodyPr>
          <a:lstStyle/>
          <a:p>
            <a:pPr defTabSz="609585" fontAlgn="base">
              <a:spcAft>
                <a:spcPct val="0"/>
              </a:spcAft>
              <a:buClr>
                <a:srgbClr val="001135"/>
              </a:buClr>
            </a:pPr>
            <a:r>
              <a:rPr lang="en-US" sz="1867" dirty="0">
                <a:solidFill>
                  <a:schemeClr val="tx2"/>
                </a:solidFill>
                <a:ea typeface="Nokia Pure Text" panose="020B0503020202020204" pitchFamily="34" charset="0"/>
                <a:cs typeface="Nokia Pure Headline Light"/>
              </a:rPr>
              <a:t>: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5D49A4CB-B0E2-4FA6-876D-FE8F258FF6E3}"/>
              </a:ext>
            </a:extLst>
          </p:cNvPr>
          <p:cNvSpPr txBox="1"/>
          <p:nvPr/>
        </p:nvSpPr>
        <p:spPr>
          <a:xfrm>
            <a:off x="4134959" y="4152738"/>
            <a:ext cx="694388" cy="6160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none" lIns="96000" tIns="96000" rIns="96000" bIns="96000" rtlCol="0" anchor="ctr">
            <a:noAutofit/>
          </a:bodyPr>
          <a:lstStyle/>
          <a:p>
            <a:pPr algn="ctr">
              <a:buSzPct val="100000"/>
            </a:pPr>
            <a:r>
              <a:rPr lang="en-US" sz="1600" dirty="0">
                <a:solidFill>
                  <a:schemeClr val="bg1"/>
                </a:solidFill>
              </a:rPr>
              <a:t>UPF</a:t>
            </a:r>
            <a:endParaRPr lang="en-CA" sz="1600" dirty="0">
              <a:solidFill>
                <a:schemeClr val="bg1"/>
              </a:solidFill>
            </a:endParaRPr>
          </a:p>
        </p:txBody>
      </p: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0A2A756E-D368-4506-977C-439A4A49E82E}"/>
              </a:ext>
            </a:extLst>
          </p:cNvPr>
          <p:cNvGrpSpPr/>
          <p:nvPr/>
        </p:nvGrpSpPr>
        <p:grpSpPr>
          <a:xfrm>
            <a:off x="4045901" y="4709777"/>
            <a:ext cx="877824" cy="877824"/>
            <a:chOff x="4247633" y="3420556"/>
            <a:chExt cx="658368" cy="658368"/>
          </a:xfrm>
        </p:grpSpPr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7DD834C1-2A5E-4C74-A8A2-9683CA16656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247633" y="3420556"/>
              <a:ext cx="658368" cy="658368"/>
            </a:xfrm>
            <a:prstGeom prst="ellipse">
              <a:avLst/>
            </a:prstGeom>
            <a:solidFill>
              <a:schemeClr val="bg1"/>
            </a:solidFill>
            <a:ln w="952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9140">
                <a:defRPr/>
              </a:pPr>
              <a:endParaRPr lang="en-US" sz="1600" dirty="0">
                <a:solidFill>
                  <a:srgbClr val="FFFFFF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endParaRPr>
            </a:p>
          </p:txBody>
        </p:sp>
        <p:sp>
          <p:nvSpPr>
            <p:cNvPr id="257" name="Freeform 179">
              <a:extLst>
                <a:ext uri="{FF2B5EF4-FFF2-40B4-BE49-F238E27FC236}">
                  <a16:creationId xmlns:a16="http://schemas.microsoft.com/office/drawing/2014/main" id="{BD800C4E-C29C-4C57-B728-683E5668C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578" y="3578985"/>
              <a:ext cx="442880" cy="334728"/>
            </a:xfrm>
            <a:custGeom>
              <a:avLst/>
              <a:gdLst>
                <a:gd name="T0" fmla="*/ 79 w 94"/>
                <a:gd name="T1" fmla="*/ 65 h 65"/>
                <a:gd name="T2" fmla="*/ 79 w 94"/>
                <a:gd name="T3" fmla="*/ 65 h 65"/>
                <a:gd name="T4" fmla="*/ 78 w 94"/>
                <a:gd name="T5" fmla="*/ 65 h 65"/>
                <a:gd name="T6" fmla="*/ 22 w 94"/>
                <a:gd name="T7" fmla="*/ 65 h 65"/>
                <a:gd name="T8" fmla="*/ 0 w 94"/>
                <a:gd name="T9" fmla="*/ 44 h 65"/>
                <a:gd name="T10" fmla="*/ 21 w 94"/>
                <a:gd name="T11" fmla="*/ 23 h 65"/>
                <a:gd name="T12" fmla="*/ 48 w 94"/>
                <a:gd name="T13" fmla="*/ 0 h 65"/>
                <a:gd name="T14" fmla="*/ 76 w 94"/>
                <a:gd name="T15" fmla="*/ 27 h 65"/>
                <a:gd name="T16" fmla="*/ 76 w 94"/>
                <a:gd name="T17" fmla="*/ 33 h 65"/>
                <a:gd name="T18" fmla="*/ 78 w 94"/>
                <a:gd name="T19" fmla="*/ 33 h 65"/>
                <a:gd name="T20" fmla="*/ 94 w 94"/>
                <a:gd name="T21" fmla="*/ 49 h 65"/>
                <a:gd name="T22" fmla="*/ 90 w 94"/>
                <a:gd name="T23" fmla="*/ 61 h 65"/>
                <a:gd name="T24" fmla="*/ 79 w 94"/>
                <a:gd name="T2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65">
                  <a:moveTo>
                    <a:pt x="79" y="65"/>
                  </a:moveTo>
                  <a:cubicBezTo>
                    <a:pt x="79" y="65"/>
                    <a:pt x="79" y="65"/>
                    <a:pt x="79" y="65"/>
                  </a:cubicBezTo>
                  <a:cubicBezTo>
                    <a:pt x="79" y="65"/>
                    <a:pt x="78" y="65"/>
                    <a:pt x="78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10" y="65"/>
                    <a:pt x="0" y="56"/>
                    <a:pt x="0" y="44"/>
                  </a:cubicBezTo>
                  <a:cubicBezTo>
                    <a:pt x="0" y="33"/>
                    <a:pt x="10" y="23"/>
                    <a:pt x="21" y="23"/>
                  </a:cubicBezTo>
                  <a:cubicBezTo>
                    <a:pt x="23" y="10"/>
                    <a:pt x="35" y="0"/>
                    <a:pt x="48" y="0"/>
                  </a:cubicBezTo>
                  <a:cubicBezTo>
                    <a:pt x="64" y="0"/>
                    <a:pt x="76" y="12"/>
                    <a:pt x="76" y="27"/>
                  </a:cubicBezTo>
                  <a:cubicBezTo>
                    <a:pt x="76" y="29"/>
                    <a:pt x="76" y="31"/>
                    <a:pt x="76" y="33"/>
                  </a:cubicBezTo>
                  <a:cubicBezTo>
                    <a:pt x="77" y="33"/>
                    <a:pt x="77" y="33"/>
                    <a:pt x="78" y="33"/>
                  </a:cubicBezTo>
                  <a:cubicBezTo>
                    <a:pt x="87" y="33"/>
                    <a:pt x="94" y="40"/>
                    <a:pt x="94" y="49"/>
                  </a:cubicBezTo>
                  <a:cubicBezTo>
                    <a:pt x="94" y="53"/>
                    <a:pt x="93" y="57"/>
                    <a:pt x="90" y="61"/>
                  </a:cubicBezTo>
                  <a:cubicBezTo>
                    <a:pt x="87" y="64"/>
                    <a:pt x="83" y="65"/>
                    <a:pt x="79" y="65"/>
                  </a:cubicBezTo>
                </a:path>
              </a:pathLst>
            </a:custGeom>
            <a:noFill/>
            <a:ln w="6350" cap="flat">
              <a:solidFill>
                <a:srgbClr val="0011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en-US" sz="2400">
                <a:solidFill>
                  <a:srgbClr val="124191"/>
                </a:solidFill>
                <a:latin typeface="Nokia Pure Text Light"/>
              </a:endParaRPr>
            </a:p>
          </p:txBody>
        </p: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F54E2CFA-AA1B-4837-9695-955158F1AEA5}"/>
                </a:ext>
              </a:extLst>
            </p:cNvPr>
            <p:cNvGrpSpPr/>
            <p:nvPr/>
          </p:nvGrpSpPr>
          <p:grpSpPr>
            <a:xfrm>
              <a:off x="4495484" y="3638575"/>
              <a:ext cx="165345" cy="218688"/>
              <a:chOff x="7654975" y="3938996"/>
              <a:chExt cx="165345" cy="218688"/>
            </a:xfrm>
          </p:grpSpPr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460629FA-C702-45C9-B92C-4120623DD2CF}"/>
                  </a:ext>
                </a:extLst>
              </p:cNvPr>
              <p:cNvGrpSpPr/>
              <p:nvPr/>
            </p:nvGrpSpPr>
            <p:grpSpPr>
              <a:xfrm>
                <a:off x="7654975" y="3938996"/>
                <a:ext cx="165345" cy="218688"/>
                <a:chOff x="7543405" y="3839106"/>
                <a:chExt cx="165345" cy="218688"/>
              </a:xfrm>
            </p:grpSpPr>
            <p:sp>
              <p:nvSpPr>
                <p:cNvPr id="261" name="Rectangle 260">
                  <a:extLst>
                    <a:ext uri="{FF2B5EF4-FFF2-40B4-BE49-F238E27FC236}">
                      <a16:creationId xmlns:a16="http://schemas.microsoft.com/office/drawing/2014/main" id="{51B488A8-3CC3-41A8-B157-276CE91B819A}"/>
                    </a:ext>
                  </a:extLst>
                </p:cNvPr>
                <p:cNvSpPr/>
                <p:nvPr/>
              </p:nvSpPr>
              <p:spPr>
                <a:xfrm rot="16200000" flipV="1">
                  <a:off x="7514609" y="3868451"/>
                  <a:ext cx="218139" cy="1605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1219140">
                    <a:defRPr/>
                  </a:pPr>
                  <a:endParaRPr lang="en-CA" sz="1600" dirty="0">
                    <a:solidFill>
                      <a:srgbClr val="FFFFFF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endParaRPr>
                </a:p>
              </p:txBody>
            </p:sp>
            <p:sp>
              <p:nvSpPr>
                <p:cNvPr id="262" name="Rectangle 261">
                  <a:extLst>
                    <a:ext uri="{FF2B5EF4-FFF2-40B4-BE49-F238E27FC236}">
                      <a16:creationId xmlns:a16="http://schemas.microsoft.com/office/drawing/2014/main" id="{C7F0C71C-87E6-4E4D-972F-3FB0269B26AA}"/>
                    </a:ext>
                  </a:extLst>
                </p:cNvPr>
                <p:cNvSpPr/>
                <p:nvPr/>
              </p:nvSpPr>
              <p:spPr>
                <a:xfrm flipV="1">
                  <a:off x="7546156" y="3839106"/>
                  <a:ext cx="54864" cy="73152"/>
                </a:xfrm>
                <a:prstGeom prst="rect">
                  <a:avLst/>
                </a:prstGeom>
                <a:solidFill>
                  <a:schemeClr val="accent1"/>
                </a:solidFill>
                <a:ln w="6350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1219140">
                    <a:defRPr/>
                  </a:pPr>
                  <a:endParaRPr lang="en-CA" sz="1600" dirty="0">
                    <a:solidFill>
                      <a:srgbClr val="FFFFFF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endParaRPr>
                </a:p>
              </p:txBody>
            </p:sp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id="{C8336FB6-2BFA-4A0C-934C-CC8322293732}"/>
                    </a:ext>
                  </a:extLst>
                </p:cNvPr>
                <p:cNvSpPr/>
                <p:nvPr/>
              </p:nvSpPr>
              <p:spPr>
                <a:xfrm flipV="1">
                  <a:off x="7598733" y="3911586"/>
                  <a:ext cx="54864" cy="73152"/>
                </a:xfrm>
                <a:prstGeom prst="rect">
                  <a:avLst/>
                </a:prstGeom>
                <a:solidFill>
                  <a:schemeClr val="accent1"/>
                </a:solidFill>
                <a:ln w="6350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1219140">
                    <a:defRPr/>
                  </a:pPr>
                  <a:endParaRPr lang="en-CA" sz="1600" dirty="0">
                    <a:solidFill>
                      <a:srgbClr val="FFFFFF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endParaRPr>
                </a:p>
              </p:txBody>
            </p:sp>
            <p:sp>
              <p:nvSpPr>
                <p:cNvPr id="264" name="Rectangle 263">
                  <a:extLst>
                    <a:ext uri="{FF2B5EF4-FFF2-40B4-BE49-F238E27FC236}">
                      <a16:creationId xmlns:a16="http://schemas.microsoft.com/office/drawing/2014/main" id="{E30F0EEB-B6D2-444C-AA99-F22B3B4C84FB}"/>
                    </a:ext>
                  </a:extLst>
                </p:cNvPr>
                <p:cNvSpPr/>
                <p:nvPr/>
              </p:nvSpPr>
              <p:spPr>
                <a:xfrm flipV="1">
                  <a:off x="7653886" y="3839106"/>
                  <a:ext cx="54864" cy="73152"/>
                </a:xfrm>
                <a:prstGeom prst="rect">
                  <a:avLst/>
                </a:prstGeom>
                <a:solidFill>
                  <a:schemeClr val="accent1"/>
                </a:solidFill>
                <a:ln w="6350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1219140">
                    <a:defRPr/>
                  </a:pPr>
                  <a:endParaRPr lang="en-CA" sz="1600" dirty="0">
                    <a:solidFill>
                      <a:srgbClr val="FFFFFF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endParaRPr>
                </a:p>
              </p:txBody>
            </p:sp>
            <p:sp>
              <p:nvSpPr>
                <p:cNvPr id="265" name="Rectangle 264">
                  <a:extLst>
                    <a:ext uri="{FF2B5EF4-FFF2-40B4-BE49-F238E27FC236}">
                      <a16:creationId xmlns:a16="http://schemas.microsoft.com/office/drawing/2014/main" id="{835D5C86-BB75-43AA-A7C2-ACF870F678F8}"/>
                    </a:ext>
                  </a:extLst>
                </p:cNvPr>
                <p:cNvSpPr/>
                <p:nvPr/>
              </p:nvSpPr>
              <p:spPr>
                <a:xfrm flipV="1">
                  <a:off x="7546156" y="3982298"/>
                  <a:ext cx="54864" cy="73152"/>
                </a:xfrm>
                <a:prstGeom prst="rect">
                  <a:avLst/>
                </a:prstGeom>
                <a:solidFill>
                  <a:schemeClr val="accent1"/>
                </a:solidFill>
                <a:ln w="6350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1219140">
                    <a:defRPr/>
                  </a:pPr>
                  <a:endParaRPr lang="en-CA" sz="1600" dirty="0">
                    <a:solidFill>
                      <a:srgbClr val="FFFFFF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endParaRPr>
                </a:p>
              </p:txBody>
            </p:sp>
            <p:sp>
              <p:nvSpPr>
                <p:cNvPr id="266" name="Rectangle 265">
                  <a:extLst>
                    <a:ext uri="{FF2B5EF4-FFF2-40B4-BE49-F238E27FC236}">
                      <a16:creationId xmlns:a16="http://schemas.microsoft.com/office/drawing/2014/main" id="{E4CC8F87-64AC-4790-B05F-CC8AB3148232}"/>
                    </a:ext>
                  </a:extLst>
                </p:cNvPr>
                <p:cNvSpPr/>
                <p:nvPr/>
              </p:nvSpPr>
              <p:spPr>
                <a:xfrm flipV="1">
                  <a:off x="7653886" y="3982298"/>
                  <a:ext cx="54864" cy="73152"/>
                </a:xfrm>
                <a:prstGeom prst="rect">
                  <a:avLst/>
                </a:prstGeom>
                <a:solidFill>
                  <a:schemeClr val="accent1"/>
                </a:solidFill>
                <a:ln w="6350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1219140">
                    <a:defRPr/>
                  </a:pPr>
                  <a:endParaRPr lang="en-CA" sz="1600" dirty="0">
                    <a:solidFill>
                      <a:srgbClr val="FFFFFF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endParaRPr>
                </a:p>
              </p:txBody>
            </p:sp>
          </p:grp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FC1F1299-C11A-4E73-B4C6-220720472C6F}"/>
                  </a:ext>
                </a:extLst>
              </p:cNvPr>
              <p:cNvSpPr/>
              <p:nvPr/>
            </p:nvSpPr>
            <p:spPr>
              <a:xfrm rot="16200000" flipV="1">
                <a:off x="7628578" y="3968066"/>
                <a:ext cx="218139" cy="160548"/>
              </a:xfrm>
              <a:prstGeom prst="rect">
                <a:avLst/>
              </a:prstGeom>
              <a:noFill/>
              <a:ln w="6350">
                <a:solidFill>
                  <a:srgbClr val="001135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219140">
                  <a:defRPr/>
                </a:pPr>
                <a:endParaRPr lang="en-CA" sz="1600" dirty="0">
                  <a:solidFill>
                    <a:srgbClr val="FFFFFF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p:grpSp>
      </p:grp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E182E314-C615-47B0-9BFF-4C924EB84627}"/>
              </a:ext>
            </a:extLst>
          </p:cNvPr>
          <p:cNvCxnSpPr>
            <a:cxnSpLocks/>
          </p:cNvCxnSpPr>
          <p:nvPr/>
        </p:nvCxnSpPr>
        <p:spPr>
          <a:xfrm rot="10800000" flipV="1">
            <a:off x="1930964" y="3285036"/>
            <a:ext cx="526405" cy="576000"/>
          </a:xfrm>
          <a:prstGeom prst="bentConnector3">
            <a:avLst>
              <a:gd name="adj1" fmla="val 50000"/>
            </a:avLst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Picture 7" descr="C:\Users\DML - Sarah T\Desktop\21314 - Nokia Icon update March 2016\Artwork\NOKIA Network Icons - All PNGs\Light Blue PNG Icons\ARROWS ICON 3_Light Blue_RGB.png">
            <a:extLst>
              <a:ext uri="{FF2B5EF4-FFF2-40B4-BE49-F238E27FC236}">
                <a16:creationId xmlns:a16="http://schemas.microsoft.com/office/drawing/2014/main" id="{90960E9A-9F95-419B-A06A-E53038A56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537" y="2413033"/>
            <a:ext cx="624000" cy="6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9" name="TextBox 218">
            <a:extLst>
              <a:ext uri="{FF2B5EF4-FFF2-40B4-BE49-F238E27FC236}">
                <a16:creationId xmlns:a16="http://schemas.microsoft.com/office/drawing/2014/main" id="{4B1A0208-26F4-44B1-86CE-731BA603A9DD}"/>
              </a:ext>
            </a:extLst>
          </p:cNvPr>
          <p:cNvSpPr txBox="1"/>
          <p:nvPr/>
        </p:nvSpPr>
        <p:spPr>
          <a:xfrm>
            <a:off x="520648" y="5171024"/>
            <a:ext cx="2234769" cy="440096"/>
          </a:xfrm>
          <a:prstGeom prst="rect">
            <a:avLst/>
          </a:prstGeom>
          <a:noFill/>
        </p:spPr>
        <p:txBody>
          <a:bodyPr wrap="square" lIns="96000" tIns="96000" rIns="96000" bIns="96000" rtlCol="0">
            <a:spAutoFit/>
          </a:bodyPr>
          <a:lstStyle/>
          <a:p>
            <a:pPr defTabSz="609585" fontAlgn="base">
              <a:spcAft>
                <a:spcPct val="0"/>
              </a:spcAft>
              <a:buClr>
                <a:srgbClr val="001135"/>
              </a:buClr>
            </a:pPr>
            <a:r>
              <a:rPr lang="en-US" sz="1600" dirty="0">
                <a:ea typeface="Nokia Pure Text" panose="020B0503020202020204" pitchFamily="34" charset="0"/>
                <a:cs typeface="Nokia Pure Headline Light"/>
              </a:rPr>
              <a:t>Wireline access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95130DA-A9BF-4747-97AC-814AEF9BD01C}"/>
              </a:ext>
            </a:extLst>
          </p:cNvPr>
          <p:cNvSpPr txBox="1"/>
          <p:nvPr/>
        </p:nvSpPr>
        <p:spPr>
          <a:xfrm>
            <a:off x="480836" y="4186664"/>
            <a:ext cx="823856" cy="840206"/>
          </a:xfrm>
          <a:prstGeom prst="rect">
            <a:avLst/>
          </a:prstGeom>
          <a:noFill/>
        </p:spPr>
        <p:txBody>
          <a:bodyPr wrap="none" lIns="96000" tIns="96000" rIns="96000" bIns="96000" rtlCol="0">
            <a:spAutoFit/>
          </a:bodyPr>
          <a:lstStyle/>
          <a:p>
            <a:pPr marL="228594" indent="-228594" defTabSz="609585" fontAlgn="base">
              <a:spcAft>
                <a:spcPct val="0"/>
              </a:spcAft>
              <a:buClr>
                <a:srgbClr val="001135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2"/>
                </a:solidFill>
                <a:ea typeface="Nokia Pure Text" panose="020B0503020202020204" pitchFamily="34" charset="0"/>
                <a:cs typeface="Nokia Pure Headline Light"/>
              </a:rPr>
              <a:t>xDSL</a:t>
            </a:r>
            <a:endParaRPr lang="en-US" sz="1400" dirty="0">
              <a:solidFill>
                <a:schemeClr val="tx2"/>
              </a:solidFill>
              <a:ea typeface="Nokia Pure Text" panose="020B0503020202020204" pitchFamily="34" charset="0"/>
              <a:cs typeface="Nokia Pure Headline Light"/>
            </a:endParaRPr>
          </a:p>
          <a:p>
            <a:pPr marL="228594" indent="-228594" defTabSz="609585" fontAlgn="base">
              <a:spcAft>
                <a:spcPct val="0"/>
              </a:spcAft>
              <a:buClr>
                <a:srgbClr val="001135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2"/>
                </a:solidFill>
                <a:ea typeface="Nokia Pure Text" panose="020B0503020202020204" pitchFamily="34" charset="0"/>
                <a:cs typeface="Nokia Pure Headline Light"/>
              </a:rPr>
              <a:t>FTTx</a:t>
            </a:r>
            <a:endParaRPr lang="en-US" sz="1400" dirty="0">
              <a:solidFill>
                <a:schemeClr val="tx2"/>
              </a:solidFill>
              <a:ea typeface="Nokia Pure Text" panose="020B0503020202020204" pitchFamily="34" charset="0"/>
              <a:cs typeface="Nokia Pure Headline Light"/>
            </a:endParaRPr>
          </a:p>
          <a:p>
            <a:pPr marL="228594" indent="-228594" defTabSz="609585" fontAlgn="base">
              <a:spcAft>
                <a:spcPct val="0"/>
              </a:spcAft>
              <a:buClr>
                <a:srgbClr val="001135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ea typeface="Nokia Pure Text" panose="020B0503020202020204" pitchFamily="34" charset="0"/>
                <a:cs typeface="Nokia Pure Headline Light"/>
              </a:rPr>
              <a:t>HFC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74A20BD-6CBD-4376-A547-54BD2E4E1F81}"/>
              </a:ext>
            </a:extLst>
          </p:cNvPr>
          <p:cNvSpPr txBox="1"/>
          <p:nvPr/>
        </p:nvSpPr>
        <p:spPr>
          <a:xfrm>
            <a:off x="2396513" y="3339535"/>
            <a:ext cx="566548" cy="433787"/>
          </a:xfrm>
          <a:prstGeom prst="rect">
            <a:avLst/>
          </a:prstGeom>
          <a:noFill/>
        </p:spPr>
        <p:txBody>
          <a:bodyPr wrap="none" lIns="96000" tIns="96000" rIns="96000" bIns="96000" rtlCol="0">
            <a:noAutofit/>
          </a:bodyPr>
          <a:lstStyle/>
          <a:p>
            <a:pPr algn="l">
              <a:buSzPct val="100000"/>
            </a:pPr>
            <a:r>
              <a:rPr lang="en-US" sz="1333" dirty="0" err="1">
                <a:solidFill>
                  <a:schemeClr val="tx2"/>
                </a:solidFill>
              </a:rPr>
              <a:t>eNB</a:t>
            </a:r>
            <a:endParaRPr lang="en-US" sz="1333" dirty="0">
              <a:solidFill>
                <a:schemeClr val="tx2"/>
              </a:solidFill>
            </a:endParaRPr>
          </a:p>
          <a:p>
            <a:pPr algn="l">
              <a:buSzPct val="100000"/>
            </a:pPr>
            <a:r>
              <a:rPr lang="en-US" sz="1333" dirty="0" err="1">
                <a:solidFill>
                  <a:schemeClr val="tx2"/>
                </a:solidFill>
              </a:rPr>
              <a:t>gNB</a:t>
            </a:r>
            <a:endParaRPr lang="en-CA" sz="1333" dirty="0">
              <a:solidFill>
                <a:schemeClr val="tx2"/>
              </a:solidFill>
            </a:endParaRP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71072407-ED75-4562-A23E-F3C3B29CD48E}"/>
              </a:ext>
            </a:extLst>
          </p:cNvPr>
          <p:cNvCxnSpPr>
            <a:cxnSpLocks/>
          </p:cNvCxnSpPr>
          <p:nvPr/>
        </p:nvCxnSpPr>
        <p:spPr>
          <a:xfrm>
            <a:off x="2932758" y="3283283"/>
            <a:ext cx="267351" cy="720000"/>
          </a:xfrm>
          <a:prstGeom prst="bentConnector2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BE63B044-845E-4463-A2F4-C64C25C0422D}"/>
              </a:ext>
            </a:extLst>
          </p:cNvPr>
          <p:cNvSpPr txBox="1"/>
          <p:nvPr/>
        </p:nvSpPr>
        <p:spPr>
          <a:xfrm>
            <a:off x="2932088" y="5573448"/>
            <a:ext cx="654981" cy="440096"/>
          </a:xfrm>
          <a:prstGeom prst="rect">
            <a:avLst/>
          </a:prstGeom>
          <a:noFill/>
        </p:spPr>
        <p:txBody>
          <a:bodyPr wrap="none" lIns="96000" tIns="96000" rIns="96000" bIns="96000" rtlCol="0">
            <a:noAutofit/>
          </a:bodyPr>
          <a:lstStyle/>
          <a:p>
            <a:pPr algn="ctr">
              <a:spcAft>
                <a:spcPts val="400"/>
              </a:spcAft>
              <a:buSzPct val="100000"/>
            </a:pPr>
            <a:r>
              <a:rPr lang="en-US" sz="1600" dirty="0">
                <a:solidFill>
                  <a:schemeClr val="tx2"/>
                </a:solidFill>
              </a:rPr>
              <a:t>Far Edge</a:t>
            </a:r>
          </a:p>
          <a:p>
            <a:pPr algn="ctr">
              <a:spcAft>
                <a:spcPts val="400"/>
              </a:spcAft>
              <a:buSzPct val="100000"/>
            </a:pPr>
            <a:r>
              <a:rPr lang="en-US" sz="1600" dirty="0">
                <a:solidFill>
                  <a:schemeClr val="tx2"/>
                </a:solidFill>
              </a:rPr>
              <a:t>(CO)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F1F209B-AC08-4A0C-8CF4-383B21F6E584}"/>
              </a:ext>
            </a:extLst>
          </p:cNvPr>
          <p:cNvSpPr txBox="1"/>
          <p:nvPr/>
        </p:nvSpPr>
        <p:spPr>
          <a:xfrm>
            <a:off x="4195802" y="5573448"/>
            <a:ext cx="654981" cy="440096"/>
          </a:xfrm>
          <a:prstGeom prst="rect">
            <a:avLst/>
          </a:prstGeom>
          <a:noFill/>
        </p:spPr>
        <p:txBody>
          <a:bodyPr wrap="none" lIns="96000" tIns="96000" rIns="96000" bIns="96000" rtlCol="0">
            <a:noAutofit/>
          </a:bodyPr>
          <a:lstStyle/>
          <a:p>
            <a:pPr algn="ctr">
              <a:spcAft>
                <a:spcPts val="400"/>
              </a:spcAft>
              <a:buSzPct val="100000"/>
            </a:pPr>
            <a:r>
              <a:rPr lang="en-US" sz="1600" dirty="0">
                <a:solidFill>
                  <a:schemeClr val="tx2"/>
                </a:solidFill>
              </a:rPr>
              <a:t>Aggregated </a:t>
            </a:r>
          </a:p>
          <a:p>
            <a:pPr algn="ctr">
              <a:spcAft>
                <a:spcPts val="400"/>
              </a:spcAft>
              <a:buSzPct val="100000"/>
            </a:pPr>
            <a:r>
              <a:rPr lang="en-US" sz="1600" dirty="0">
                <a:solidFill>
                  <a:schemeClr val="tx2"/>
                </a:solidFill>
              </a:rPr>
              <a:t>Edge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20D8CD9-35E2-434B-BB24-F4F634B474C5}"/>
              </a:ext>
            </a:extLst>
          </p:cNvPr>
          <p:cNvSpPr txBox="1"/>
          <p:nvPr/>
        </p:nvSpPr>
        <p:spPr>
          <a:xfrm>
            <a:off x="5546922" y="5573448"/>
            <a:ext cx="654981" cy="440096"/>
          </a:xfrm>
          <a:prstGeom prst="rect">
            <a:avLst/>
          </a:prstGeom>
          <a:noFill/>
        </p:spPr>
        <p:txBody>
          <a:bodyPr wrap="none" lIns="96000" tIns="96000" rIns="96000" bIns="96000" rtlCol="0">
            <a:noAutofit/>
          </a:bodyPr>
          <a:lstStyle/>
          <a:p>
            <a:pPr algn="ctr">
              <a:spcAft>
                <a:spcPts val="400"/>
              </a:spcAft>
              <a:buSzPct val="100000"/>
            </a:pPr>
            <a:r>
              <a:rPr lang="en-US" sz="1600" dirty="0">
                <a:solidFill>
                  <a:schemeClr val="tx2"/>
                </a:solidFill>
              </a:rPr>
              <a:t>Data </a:t>
            </a:r>
          </a:p>
          <a:p>
            <a:pPr algn="ctr">
              <a:spcAft>
                <a:spcPts val="400"/>
              </a:spcAft>
              <a:buSzPct val="100000"/>
            </a:pPr>
            <a:r>
              <a:rPr lang="en-US" sz="1600" dirty="0">
                <a:solidFill>
                  <a:schemeClr val="tx2"/>
                </a:solidFill>
              </a:rPr>
              <a:t>Center</a:t>
            </a:r>
          </a:p>
        </p:txBody>
      </p:sp>
      <p:pic>
        <p:nvPicPr>
          <p:cNvPr id="106" name="Picture 105" descr="PRODUCT ICON 2_Gray 2_RGB.png">
            <a:extLst>
              <a:ext uri="{FF2B5EF4-FFF2-40B4-BE49-F238E27FC236}">
                <a16:creationId xmlns:a16="http://schemas.microsoft.com/office/drawing/2014/main" id="{AAFB98B7-0AA7-425D-ACBA-AE29556FE0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364" y="3693644"/>
            <a:ext cx="489600" cy="489600"/>
          </a:xfrm>
          <a:prstGeom prst="rect">
            <a:avLst/>
          </a:prstGeom>
        </p:spPr>
      </p:pic>
      <p:pic>
        <p:nvPicPr>
          <p:cNvPr id="118" name="Picture 117" descr="AERIAL ICON_Gray 2_RGB.png">
            <a:extLst>
              <a:ext uri="{FF2B5EF4-FFF2-40B4-BE49-F238E27FC236}">
                <a16:creationId xmlns:a16="http://schemas.microsoft.com/office/drawing/2014/main" id="{AEEF1E32-1474-4DAD-AC30-841601CEDA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369" y="2923297"/>
            <a:ext cx="489600" cy="489600"/>
          </a:xfrm>
          <a:prstGeom prst="rect">
            <a:avLst/>
          </a:prstGeom>
        </p:spPr>
      </p:pic>
      <p:pic>
        <p:nvPicPr>
          <p:cNvPr id="107" name="Picture 106" descr="PRODUCT ICON_Gray 2_RGB.png">
            <a:extLst>
              <a:ext uri="{FF2B5EF4-FFF2-40B4-BE49-F238E27FC236}">
                <a16:creationId xmlns:a16="http://schemas.microsoft.com/office/drawing/2014/main" id="{73CFDBE3-A64D-4D73-9091-A2ACAF3588D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593" y="4278003"/>
            <a:ext cx="489600" cy="489600"/>
          </a:xfrm>
          <a:prstGeom prst="rect">
            <a:avLst/>
          </a:prstGeom>
        </p:spPr>
      </p:pic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D04761A4-FF86-4A9C-A3E6-45C39F2E7656}"/>
              </a:ext>
            </a:extLst>
          </p:cNvPr>
          <p:cNvCxnSpPr>
            <a:cxnSpLocks/>
          </p:cNvCxnSpPr>
          <p:nvPr/>
        </p:nvCxnSpPr>
        <p:spPr>
          <a:xfrm>
            <a:off x="1930965" y="4073908"/>
            <a:ext cx="374809" cy="336000"/>
          </a:xfrm>
          <a:prstGeom prst="bentConnector3">
            <a:avLst>
              <a:gd name="adj1" fmla="val 69388"/>
            </a:avLst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Picture 111" descr="PRODUCT ICON 2_Gray 2_RGB.png">
            <a:extLst>
              <a:ext uri="{FF2B5EF4-FFF2-40B4-BE49-F238E27FC236}">
                <a16:creationId xmlns:a16="http://schemas.microsoft.com/office/drawing/2014/main" id="{501D380C-7614-467F-AF13-3B66D232AC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088" y="2919787"/>
            <a:ext cx="489600" cy="489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AF90506-F748-4FC7-BFB4-17A8EEC1B8CA}"/>
              </a:ext>
            </a:extLst>
          </p:cNvPr>
          <p:cNvSpPr txBox="1"/>
          <p:nvPr/>
        </p:nvSpPr>
        <p:spPr>
          <a:xfrm>
            <a:off x="1449151" y="4719541"/>
            <a:ext cx="363085" cy="440096"/>
          </a:xfrm>
          <a:prstGeom prst="rect">
            <a:avLst/>
          </a:prstGeom>
          <a:noFill/>
        </p:spPr>
        <p:txBody>
          <a:bodyPr wrap="none" lIns="96000" tIns="96000" rIns="96000" bIns="96000" rtlCol="0">
            <a:noAutofit/>
          </a:bodyPr>
          <a:lstStyle/>
          <a:p>
            <a:pPr>
              <a:spcAft>
                <a:spcPts val="400"/>
              </a:spcAft>
              <a:buSzPct val="100000"/>
            </a:pPr>
            <a:r>
              <a:rPr lang="en-US" sz="1333" dirty="0">
                <a:solidFill>
                  <a:schemeClr val="tx2"/>
                </a:solidFill>
              </a:rPr>
              <a:t>CPE</a:t>
            </a:r>
            <a:endParaRPr lang="en-CA" sz="1333" dirty="0">
              <a:solidFill>
                <a:schemeClr val="tx2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3F874F43-2ADA-4CE4-93F8-FB0C534C8069}"/>
              </a:ext>
            </a:extLst>
          </p:cNvPr>
          <p:cNvSpPr txBox="1"/>
          <p:nvPr/>
        </p:nvSpPr>
        <p:spPr>
          <a:xfrm>
            <a:off x="6168117" y="2956841"/>
            <a:ext cx="641828" cy="335479"/>
          </a:xfrm>
          <a:prstGeom prst="rect">
            <a:avLst/>
          </a:prstGeom>
          <a:noFill/>
        </p:spPr>
        <p:txBody>
          <a:bodyPr wrap="none" lIns="96000" tIns="96000" rIns="96000" bIns="96000" rtlCol="0">
            <a:noAutofit/>
          </a:bodyPr>
          <a:lstStyle/>
          <a:p>
            <a:pPr>
              <a:spcAft>
                <a:spcPts val="400"/>
              </a:spcAft>
              <a:buSzPct val="100000"/>
            </a:pPr>
            <a:r>
              <a:rPr lang="en-US" sz="1600" dirty="0">
                <a:solidFill>
                  <a:schemeClr val="tx2"/>
                </a:solidFill>
              </a:rPr>
              <a:t>CPF</a:t>
            </a:r>
            <a:endParaRPr lang="en-CA" sz="1600" dirty="0">
              <a:solidFill>
                <a:schemeClr val="tx2"/>
              </a:solidFill>
            </a:endParaRPr>
          </a:p>
        </p:txBody>
      </p:sp>
      <p:sp>
        <p:nvSpPr>
          <p:cNvPr id="114" name="Footer Placeholder 3">
            <a:extLst>
              <a:ext uri="{FF2B5EF4-FFF2-40B4-BE49-F238E27FC236}">
                <a16:creationId xmlns:a16="http://schemas.microsoft.com/office/drawing/2014/main" id="{8DC38119-1F8D-4A78-8098-AF1A62338F3A}"/>
              </a:ext>
            </a:extLst>
          </p:cNvPr>
          <p:cNvSpPr txBox="1">
            <a:spLocks/>
          </p:cNvSpPr>
          <p:nvPr/>
        </p:nvSpPr>
        <p:spPr>
          <a:xfrm>
            <a:off x="3072000" y="6422400"/>
            <a:ext cx="6048000" cy="1632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667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70" dirty="0"/>
              <a:t>ITNOG5</a:t>
            </a:r>
            <a:endParaRPr lang="en-US" sz="1070" dirty="0"/>
          </a:p>
        </p:txBody>
      </p:sp>
    </p:spTree>
    <p:extLst>
      <p:ext uri="{BB962C8B-B14F-4D97-AF65-F5344CB8AC3E}">
        <p14:creationId xmlns:p14="http://schemas.microsoft.com/office/powerpoint/2010/main" val="196747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BB3BB2-C143-D34A-8CE8-3BEDB348B012}"/>
              </a:ext>
            </a:extLst>
          </p:cNvPr>
          <p:cNvSpPr txBox="1"/>
          <p:nvPr/>
        </p:nvSpPr>
        <p:spPr>
          <a:xfrm>
            <a:off x="3312907" y="2679189"/>
            <a:ext cx="5566186" cy="1499623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8800" dirty="0">
                <a:solidFill>
                  <a:schemeClr val="tx2"/>
                </a:solidFill>
              </a:rPr>
              <a:t>Thank You!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43F274-23D0-4041-8F9C-B115D2821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227" y="385236"/>
            <a:ext cx="3413546" cy="144312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05018A-5B19-4FD7-A38C-9C2485965F7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ITNOG5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40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4C234-3CAF-8446-A18A-F9D3A21C25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ITNOG5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E31B46-6E3B-D54E-8589-2A3D6DE581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ITU-R IMT-2020 performance goals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36B25D-43B9-BC41-A1B6-D5F046F70A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What Is 5G?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9453C2-E06F-E549-94FD-9029336DE4A9}"/>
              </a:ext>
            </a:extLst>
          </p:cNvPr>
          <p:cNvGrpSpPr/>
          <p:nvPr/>
        </p:nvGrpSpPr>
        <p:grpSpPr>
          <a:xfrm>
            <a:off x="233025" y="1345995"/>
            <a:ext cx="5679150" cy="4741333"/>
            <a:chOff x="233025" y="1345995"/>
            <a:chExt cx="5679150" cy="4741333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0086BE3-A443-6D43-BB34-BC128F8AA21C}"/>
                </a:ext>
              </a:extLst>
            </p:cNvPr>
            <p:cNvSpPr/>
            <p:nvPr/>
          </p:nvSpPr>
          <p:spPr bwMode="auto">
            <a:xfrm>
              <a:off x="1321764" y="2070548"/>
              <a:ext cx="3419939" cy="3419940"/>
            </a:xfrm>
            <a:custGeom>
              <a:avLst/>
              <a:gdLst>
                <a:gd name="connsiteX0" fmla="*/ 1170709 w 2341418"/>
                <a:gd name="connsiteY0" fmla="*/ 0 h 2341418"/>
                <a:gd name="connsiteX1" fmla="*/ 1998518 w 2341418"/>
                <a:gd name="connsiteY1" fmla="*/ 346364 h 2341418"/>
                <a:gd name="connsiteX2" fmla="*/ 2341418 w 2341418"/>
                <a:gd name="connsiteY2" fmla="*/ 1174173 h 2341418"/>
                <a:gd name="connsiteX3" fmla="*/ 2001982 w 2341418"/>
                <a:gd name="connsiteY3" fmla="*/ 1998518 h 2341418"/>
                <a:gd name="connsiteX4" fmla="*/ 1170709 w 2341418"/>
                <a:gd name="connsiteY4" fmla="*/ 2341418 h 2341418"/>
                <a:gd name="connsiteX5" fmla="*/ 342900 w 2341418"/>
                <a:gd name="connsiteY5" fmla="*/ 2001982 h 2341418"/>
                <a:gd name="connsiteX6" fmla="*/ 0 w 2341418"/>
                <a:gd name="connsiteY6" fmla="*/ 1174173 h 2341418"/>
                <a:gd name="connsiteX7" fmla="*/ 346364 w 2341418"/>
                <a:gd name="connsiteY7" fmla="*/ 342900 h 2341418"/>
                <a:gd name="connsiteX8" fmla="*/ 1170709 w 2341418"/>
                <a:gd name="connsiteY8" fmla="*/ 0 h 2341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1418" h="2341418">
                  <a:moveTo>
                    <a:pt x="1170709" y="0"/>
                  </a:moveTo>
                  <a:lnTo>
                    <a:pt x="1998518" y="346364"/>
                  </a:lnTo>
                  <a:lnTo>
                    <a:pt x="2341418" y="1174173"/>
                  </a:lnTo>
                  <a:lnTo>
                    <a:pt x="2001982" y="1998518"/>
                  </a:lnTo>
                  <a:lnTo>
                    <a:pt x="1170709" y="2341418"/>
                  </a:lnTo>
                  <a:lnTo>
                    <a:pt x="342900" y="2001982"/>
                  </a:lnTo>
                  <a:lnTo>
                    <a:pt x="0" y="1174173"/>
                  </a:lnTo>
                  <a:lnTo>
                    <a:pt x="346364" y="342900"/>
                  </a:lnTo>
                  <a:lnTo>
                    <a:pt x="1170709" y="0"/>
                  </a:lnTo>
                  <a:close/>
                </a:path>
              </a:pathLst>
            </a:custGeom>
            <a:solidFill>
              <a:schemeClr val="tx1"/>
            </a:solidFill>
            <a:ln w="635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91440" tIns="45720" rIns="91440" bIns="45720" rtlCol="0" anchor="ctr"/>
            <a:lstStyle/>
            <a:p>
              <a:pPr algn="ctr" defTabSz="514350"/>
              <a:endParaRPr lang="en-US" sz="1400" dirty="0" err="1">
                <a:solidFill>
                  <a:schemeClr val="bg1"/>
                </a:solidFill>
                <a:ea typeface="Arial" pitchFamily="-107" charset="0"/>
                <a:cs typeface="Arial" pitchFamily="-107" charset="0"/>
                <a:sym typeface="Arial" pitchFamily="-107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E8A4FB4-9CA7-C04D-A509-A329A2DF3E1A}"/>
                </a:ext>
              </a:extLst>
            </p:cNvPr>
            <p:cNvSpPr/>
            <p:nvPr/>
          </p:nvSpPr>
          <p:spPr bwMode="auto">
            <a:xfrm>
              <a:off x="2126157" y="2606811"/>
              <a:ext cx="2372710" cy="2463772"/>
            </a:xfrm>
            <a:custGeom>
              <a:avLst/>
              <a:gdLst>
                <a:gd name="connsiteX0" fmla="*/ 619991 w 1624446"/>
                <a:gd name="connsiteY0" fmla="*/ 0 h 1686790"/>
                <a:gd name="connsiteX1" fmla="*/ 1236518 w 1624446"/>
                <a:gd name="connsiteY1" fmla="*/ 190500 h 1686790"/>
                <a:gd name="connsiteX2" fmla="*/ 1624446 w 1624446"/>
                <a:gd name="connsiteY2" fmla="*/ 810490 h 1686790"/>
                <a:gd name="connsiteX3" fmla="*/ 1136073 w 1624446"/>
                <a:gd name="connsiteY3" fmla="*/ 1316181 h 1686790"/>
                <a:gd name="connsiteX4" fmla="*/ 619991 w 1624446"/>
                <a:gd name="connsiteY4" fmla="*/ 1686790 h 1686790"/>
                <a:gd name="connsiteX5" fmla="*/ 0 w 1624446"/>
                <a:gd name="connsiteY5" fmla="*/ 1430481 h 1686790"/>
                <a:gd name="connsiteX6" fmla="*/ 24246 w 1624446"/>
                <a:gd name="connsiteY6" fmla="*/ 807027 h 1686790"/>
                <a:gd name="connsiteX7" fmla="*/ 200891 w 1624446"/>
                <a:gd name="connsiteY7" fmla="*/ 384463 h 1686790"/>
                <a:gd name="connsiteX8" fmla="*/ 619991 w 1624446"/>
                <a:gd name="connsiteY8" fmla="*/ 0 h 1686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4446" h="1686790">
                  <a:moveTo>
                    <a:pt x="619991" y="0"/>
                  </a:moveTo>
                  <a:lnTo>
                    <a:pt x="1236518" y="190500"/>
                  </a:lnTo>
                  <a:lnTo>
                    <a:pt x="1624446" y="810490"/>
                  </a:lnTo>
                  <a:lnTo>
                    <a:pt x="1136073" y="1316181"/>
                  </a:lnTo>
                  <a:lnTo>
                    <a:pt x="619991" y="1686790"/>
                  </a:lnTo>
                  <a:lnTo>
                    <a:pt x="0" y="1430481"/>
                  </a:lnTo>
                  <a:lnTo>
                    <a:pt x="24246" y="807027"/>
                  </a:lnTo>
                  <a:lnTo>
                    <a:pt x="200891" y="384463"/>
                  </a:lnTo>
                  <a:lnTo>
                    <a:pt x="619991" y="0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91440" tIns="45720" rIns="91440" bIns="45720" rtlCol="0" anchor="ctr"/>
            <a:lstStyle/>
            <a:p>
              <a:pPr algn="ctr" defTabSz="514350"/>
              <a:endParaRPr lang="en-US" sz="1400" dirty="0" err="1">
                <a:solidFill>
                  <a:schemeClr val="bg1"/>
                </a:solidFill>
                <a:ea typeface="Arial" pitchFamily="-107" charset="0"/>
                <a:cs typeface="Arial" pitchFamily="-107" charset="0"/>
                <a:sym typeface="Arial" pitchFamily="-107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83204C2-F02C-9A4A-B9DC-CEB84C67D4ED}"/>
                </a:ext>
              </a:extLst>
            </p:cNvPr>
            <p:cNvGrpSpPr/>
            <p:nvPr/>
          </p:nvGrpSpPr>
          <p:grpSpPr>
            <a:xfrm>
              <a:off x="1028337" y="1780653"/>
              <a:ext cx="4006793" cy="4006794"/>
              <a:chOff x="685800" y="1429436"/>
              <a:chExt cx="2743200" cy="27432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E300E730-B702-874E-A4BA-29AE999718C9}"/>
                  </a:ext>
                </a:extLst>
              </p:cNvPr>
              <p:cNvGrpSpPr/>
              <p:nvPr/>
            </p:nvGrpSpPr>
            <p:grpSpPr>
              <a:xfrm>
                <a:off x="887400" y="1631036"/>
                <a:ext cx="2340000" cy="2340000"/>
                <a:chOff x="894665" y="1631036"/>
                <a:chExt cx="2340000" cy="2340000"/>
              </a:xfrm>
            </p:grpSpPr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58CB1603-36F8-7147-9799-D1DDF2A2CD4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94665" y="1631036"/>
                  <a:ext cx="2340000" cy="2340000"/>
                </a:xfrm>
                <a:prstGeom prst="ellipse">
                  <a:avLst/>
                </a:prstGeom>
                <a:noFill/>
                <a:ln w="12700" cap="flat">
                  <a:solidFill>
                    <a:schemeClr val="tx2"/>
                  </a:solidFill>
                  <a:miter lim="800000"/>
                  <a:headEnd type="none" w="med" len="med"/>
                  <a:tailEnd type="none" w="med" len="med"/>
                </a:ln>
              </p:spPr>
              <p:txBody>
                <a:bodyPr lIns="91440" tIns="45720" rIns="91440" bIns="45720" rtlCol="0" anchor="ctr"/>
                <a:lstStyle/>
                <a:p>
                  <a:pPr algn="ctr" defTabSz="514350"/>
                  <a:endParaRPr lang="en-US" sz="1400" dirty="0">
                    <a:solidFill>
                      <a:schemeClr val="bg1"/>
                    </a:solidFill>
                    <a:ea typeface="Arial" pitchFamily="-107" charset="0"/>
                    <a:cs typeface="Arial" pitchFamily="-107" charset="0"/>
                    <a:sym typeface="Arial" pitchFamily="-107" charset="0"/>
                  </a:endParaRP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6A525CCF-6C6B-6A43-891C-7FFCB04C624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188365" y="1924736"/>
                  <a:ext cx="1752600" cy="1752600"/>
                </a:xfrm>
                <a:prstGeom prst="ellipse">
                  <a:avLst/>
                </a:prstGeom>
                <a:noFill/>
                <a:ln w="12700" cap="flat">
                  <a:solidFill>
                    <a:schemeClr val="tx2"/>
                  </a:solidFill>
                  <a:prstDash val="dash"/>
                  <a:miter lim="800000"/>
                  <a:headEnd type="none" w="med" len="med"/>
                  <a:tailEnd type="none" w="med" len="med"/>
                </a:ln>
              </p:spPr>
              <p:txBody>
                <a:bodyPr lIns="91440" tIns="45720" rIns="91440" bIns="45720" rtlCol="0" anchor="ctr"/>
                <a:lstStyle/>
                <a:p>
                  <a:pPr algn="ctr" defTabSz="514350"/>
                  <a:endParaRPr lang="en-US" sz="1400" dirty="0" err="1">
                    <a:solidFill>
                      <a:schemeClr val="bg1"/>
                    </a:solidFill>
                    <a:ea typeface="Arial" pitchFamily="-107" charset="0"/>
                    <a:cs typeface="Arial" pitchFamily="-107" charset="0"/>
                    <a:sym typeface="Arial" pitchFamily="-107" charset="0"/>
                  </a:endParaRP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F6F76EE6-5BA7-4B49-B7C4-727DB0BD314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469882" y="2206253"/>
                  <a:ext cx="1189567" cy="1189567"/>
                </a:xfrm>
                <a:prstGeom prst="ellipse">
                  <a:avLst/>
                </a:prstGeom>
                <a:noFill/>
                <a:ln w="12700" cap="flat">
                  <a:solidFill>
                    <a:schemeClr val="tx2"/>
                  </a:solidFill>
                  <a:prstDash val="dash"/>
                  <a:miter lim="800000"/>
                  <a:headEnd type="none" w="med" len="med"/>
                  <a:tailEnd type="none" w="med" len="med"/>
                </a:ln>
              </p:spPr>
              <p:txBody>
                <a:bodyPr lIns="91440" tIns="45720" rIns="91440" bIns="45720" rtlCol="0" anchor="ctr"/>
                <a:lstStyle/>
                <a:p>
                  <a:pPr algn="ctr" defTabSz="514350"/>
                  <a:endParaRPr lang="en-US" sz="1400" dirty="0" err="1">
                    <a:solidFill>
                      <a:schemeClr val="bg1"/>
                    </a:solidFill>
                    <a:ea typeface="Arial" pitchFamily="-107" charset="0"/>
                    <a:cs typeface="Arial" pitchFamily="-107" charset="0"/>
                    <a:sym typeface="Arial" pitchFamily="-107" charset="0"/>
                  </a:endParaRPr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43764D16-1324-5946-95E5-7FA1E08B18C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731152" y="2467523"/>
                  <a:ext cx="667027" cy="667027"/>
                </a:xfrm>
                <a:prstGeom prst="ellipse">
                  <a:avLst/>
                </a:prstGeom>
                <a:noFill/>
                <a:ln w="12700" cap="flat">
                  <a:solidFill>
                    <a:schemeClr val="tx2"/>
                  </a:solidFill>
                  <a:prstDash val="dash"/>
                  <a:miter lim="800000"/>
                  <a:headEnd type="none" w="med" len="med"/>
                  <a:tailEnd type="none" w="med" len="med"/>
                </a:ln>
              </p:spPr>
              <p:txBody>
                <a:bodyPr lIns="91440" tIns="45720" rIns="91440" bIns="45720" rtlCol="0" anchor="ctr"/>
                <a:lstStyle/>
                <a:p>
                  <a:pPr algn="ctr" defTabSz="514350"/>
                  <a:endParaRPr lang="en-US" sz="1400" dirty="0" err="1">
                    <a:solidFill>
                      <a:schemeClr val="bg1"/>
                    </a:solidFill>
                    <a:ea typeface="Arial" pitchFamily="-107" charset="0"/>
                    <a:cs typeface="Arial" pitchFamily="-107" charset="0"/>
                    <a:sym typeface="Arial" pitchFamily="-107" charset="0"/>
                  </a:endParaRPr>
                </a:p>
              </p:txBody>
            </p:sp>
          </p:grp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81196539-4E1F-2342-A5E4-EE82091CE30E}"/>
                  </a:ext>
                </a:extLst>
              </p:cNvPr>
              <p:cNvCxnSpPr/>
              <p:nvPr/>
            </p:nvCxnSpPr>
            <p:spPr bwMode="auto">
              <a:xfrm>
                <a:off x="685800" y="2801036"/>
                <a:ext cx="2743200" cy="0"/>
              </a:xfrm>
              <a:prstGeom prst="line">
                <a:avLst/>
              </a:prstGeom>
              <a:solidFill>
                <a:srgbClr val="0183B7"/>
              </a:solidFill>
              <a:ln w="12700" cap="flat" cmpd="sng" algn="ctr">
                <a:solidFill>
                  <a:schemeClr val="tx2"/>
                </a:solidFill>
                <a:prstDash val="solid"/>
                <a:round/>
                <a:headEnd type="triangle" w="med" len="lg"/>
                <a:tailEnd type="triangle" w="med" len="lg"/>
              </a:ln>
              <a:effectLst/>
            </p:spPr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D763CE8E-E2BB-9B48-8C2F-3A8B36666F06}"/>
                  </a:ext>
                </a:extLst>
              </p:cNvPr>
              <p:cNvCxnSpPr/>
              <p:nvPr/>
            </p:nvCxnSpPr>
            <p:spPr bwMode="auto">
              <a:xfrm rot="2700000">
                <a:off x="693065" y="2801036"/>
                <a:ext cx="2743200" cy="0"/>
              </a:xfrm>
              <a:prstGeom prst="line">
                <a:avLst/>
              </a:prstGeom>
              <a:solidFill>
                <a:srgbClr val="0183B7"/>
              </a:solidFill>
              <a:ln w="12700" cap="flat" cmpd="sng" algn="ctr">
                <a:solidFill>
                  <a:schemeClr val="tx2"/>
                </a:solidFill>
                <a:prstDash val="solid"/>
                <a:round/>
                <a:headEnd type="triangle" w="med" len="lg"/>
                <a:tailEnd type="triangle" w="med" len="lg"/>
              </a:ln>
              <a:effectLst/>
            </p:spPr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CB9E64B7-E18B-5C4F-B443-337451A3EB00}"/>
                  </a:ext>
                </a:extLst>
              </p:cNvPr>
              <p:cNvCxnSpPr/>
              <p:nvPr/>
            </p:nvCxnSpPr>
            <p:spPr bwMode="auto">
              <a:xfrm rot="5400000">
                <a:off x="685800" y="2801036"/>
                <a:ext cx="2743200" cy="0"/>
              </a:xfrm>
              <a:prstGeom prst="line">
                <a:avLst/>
              </a:prstGeom>
              <a:solidFill>
                <a:srgbClr val="0183B7"/>
              </a:solidFill>
              <a:ln w="12700" cap="flat" cmpd="sng" algn="ctr">
                <a:solidFill>
                  <a:schemeClr val="tx2"/>
                </a:solidFill>
                <a:prstDash val="solid"/>
                <a:round/>
                <a:headEnd type="triangle" w="med" len="lg"/>
                <a:tailEnd type="triangle" w="med" len="lg"/>
              </a:ln>
              <a:effectLst/>
            </p:spPr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4CBAFB7-7DAF-3641-93D8-96B3F1A6D812}"/>
                  </a:ext>
                </a:extLst>
              </p:cNvPr>
              <p:cNvCxnSpPr/>
              <p:nvPr/>
            </p:nvCxnSpPr>
            <p:spPr bwMode="auto">
              <a:xfrm rot="8100000">
                <a:off x="685800" y="2801722"/>
                <a:ext cx="2743200" cy="0"/>
              </a:xfrm>
              <a:prstGeom prst="line">
                <a:avLst/>
              </a:prstGeom>
              <a:solidFill>
                <a:srgbClr val="0183B7"/>
              </a:solidFill>
              <a:ln w="12700" cap="flat" cmpd="sng" algn="ctr">
                <a:solidFill>
                  <a:schemeClr val="tx2"/>
                </a:solidFill>
                <a:prstDash val="solid"/>
                <a:round/>
                <a:headEnd type="triangle" w="med" len="lg"/>
                <a:tailEnd type="triangle" w="med" len="lg"/>
              </a:ln>
              <a:effectLst/>
            </p:spPr>
          </p:cxn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BA8D451-CEC0-064E-9A54-16A0F8E0E19A}"/>
                </a:ext>
              </a:extLst>
            </p:cNvPr>
            <p:cNvSpPr txBox="1"/>
            <p:nvPr/>
          </p:nvSpPr>
          <p:spPr>
            <a:xfrm>
              <a:off x="2303480" y="1345995"/>
              <a:ext cx="1456505" cy="3976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2"/>
                  </a:solidFill>
                </a:rPr>
                <a:t>Peak Data Rate (</a:t>
              </a:r>
              <a:r>
                <a:rPr lang="en-US" sz="1100" dirty="0" err="1">
                  <a:solidFill>
                    <a:schemeClr val="tx2"/>
                  </a:solidFill>
                </a:rPr>
                <a:t>Gbps</a:t>
              </a:r>
              <a:r>
                <a:rPr lang="en-US" sz="1100" dirty="0">
                  <a:solidFill>
                    <a:schemeClr val="tx2"/>
                  </a:solidFill>
                </a:rPr>
                <a:t>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B78E848-1EB8-B94B-B5C0-561F61A23BE5}"/>
                </a:ext>
              </a:extLst>
            </p:cNvPr>
            <p:cNvSpPr txBox="1"/>
            <p:nvPr/>
          </p:nvSpPr>
          <p:spPr>
            <a:xfrm>
              <a:off x="3801224" y="1921382"/>
              <a:ext cx="1456505" cy="3976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2"/>
                  </a:solidFill>
                </a:rPr>
                <a:t>User Experienced Data Rate (</a:t>
              </a:r>
              <a:r>
                <a:rPr lang="en-US" sz="1100" dirty="0" err="1">
                  <a:solidFill>
                    <a:schemeClr val="tx2"/>
                  </a:solidFill>
                </a:rPr>
                <a:t>Mbps</a:t>
              </a:r>
              <a:r>
                <a:rPr lang="en-US" sz="1100" dirty="0">
                  <a:solidFill>
                    <a:schemeClr val="tx2"/>
                  </a:solidFill>
                </a:rPr>
                <a:t>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6F2DC6F-94B4-EC4B-8256-443A53BB59E7}"/>
                </a:ext>
              </a:extLst>
            </p:cNvPr>
            <p:cNvSpPr txBox="1"/>
            <p:nvPr/>
          </p:nvSpPr>
          <p:spPr>
            <a:xfrm>
              <a:off x="4923830" y="3585213"/>
              <a:ext cx="988345" cy="3976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2"/>
                  </a:solidFill>
                </a:rPr>
                <a:t>Spectrum Efficiency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88BC0A5-5628-FC45-A4AB-E6B4BF2872B4}"/>
                </a:ext>
              </a:extLst>
            </p:cNvPr>
            <p:cNvSpPr txBox="1"/>
            <p:nvPr/>
          </p:nvSpPr>
          <p:spPr>
            <a:xfrm>
              <a:off x="4103520" y="5200592"/>
              <a:ext cx="988345" cy="3976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2"/>
                  </a:solidFill>
                </a:rPr>
                <a:t>Mobility (Km/h)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E559AB6-63CD-9942-95ED-C7FB91255F50}"/>
                </a:ext>
              </a:extLst>
            </p:cNvPr>
            <p:cNvSpPr txBox="1"/>
            <p:nvPr/>
          </p:nvSpPr>
          <p:spPr>
            <a:xfrm>
              <a:off x="2721440" y="5842004"/>
              <a:ext cx="988345" cy="2453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2"/>
                  </a:solidFill>
                </a:rPr>
                <a:t>Latency (</a:t>
              </a:r>
              <a:r>
                <a:rPr lang="en-US" sz="1100" dirty="0" err="1">
                  <a:solidFill>
                    <a:schemeClr val="tx2"/>
                  </a:solidFill>
                </a:rPr>
                <a:t>ms</a:t>
              </a:r>
              <a:r>
                <a:rPr lang="en-US" sz="1100" dirty="0">
                  <a:solidFill>
                    <a:schemeClr val="tx2"/>
                  </a:solidFill>
                </a:rPr>
                <a:t>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746B47-2077-3647-8A98-A2E3B0ACE0E6}"/>
                </a:ext>
              </a:extLst>
            </p:cNvPr>
            <p:cNvSpPr txBox="1"/>
            <p:nvPr/>
          </p:nvSpPr>
          <p:spPr>
            <a:xfrm>
              <a:off x="636793" y="5250165"/>
              <a:ext cx="1456505" cy="3976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2"/>
                  </a:solidFill>
                </a:rPr>
                <a:t>Connection Density (devices/km</a:t>
              </a:r>
              <a:r>
                <a:rPr lang="en-US" sz="1100" baseline="30000" dirty="0">
                  <a:solidFill>
                    <a:schemeClr val="tx2"/>
                  </a:solidFill>
                </a:rPr>
                <a:t>2</a:t>
              </a:r>
              <a:r>
                <a:rPr lang="en-US" sz="1100" dirty="0">
                  <a:solidFill>
                    <a:schemeClr val="tx2"/>
                  </a:solidFill>
                </a:rPr>
                <a:t>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9327078-B751-DE41-8146-8764DB53EA6A}"/>
                </a:ext>
              </a:extLst>
            </p:cNvPr>
            <p:cNvSpPr txBox="1"/>
            <p:nvPr/>
          </p:nvSpPr>
          <p:spPr>
            <a:xfrm>
              <a:off x="233025" y="3595263"/>
              <a:ext cx="947631" cy="3976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2"/>
                  </a:solidFill>
                </a:rPr>
                <a:t>Energy Efficiency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D12C275-A2BA-474F-8F73-281C55186181}"/>
                </a:ext>
              </a:extLst>
            </p:cNvPr>
            <p:cNvSpPr txBox="1"/>
            <p:nvPr/>
          </p:nvSpPr>
          <p:spPr>
            <a:xfrm>
              <a:off x="529137" y="1963003"/>
              <a:ext cx="1456505" cy="3976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2"/>
                  </a:solidFill>
                </a:rPr>
                <a:t>Area Traffic Capacity (</a:t>
              </a:r>
              <a:r>
                <a:rPr lang="en-US" sz="1100" dirty="0" err="1">
                  <a:solidFill>
                    <a:schemeClr val="tx2"/>
                  </a:solidFill>
                </a:rPr>
                <a:t>Mbps</a:t>
              </a:r>
              <a:r>
                <a:rPr lang="en-US" sz="1100" dirty="0">
                  <a:solidFill>
                    <a:schemeClr val="tx2"/>
                  </a:solidFill>
                </a:rPr>
                <a:t>/m</a:t>
              </a:r>
              <a:r>
                <a:rPr lang="en-US" sz="1100" baseline="30000" dirty="0">
                  <a:solidFill>
                    <a:schemeClr val="tx2"/>
                  </a:solidFill>
                </a:rPr>
                <a:t>2</a:t>
              </a:r>
              <a:r>
                <a:rPr lang="en-US" sz="1100" dirty="0">
                  <a:solidFill>
                    <a:schemeClr val="tx2"/>
                  </a:solidFill>
                </a:rPr>
                <a:t>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C776DF3-97A5-0248-9C53-93C93CA6FB47}"/>
                </a:ext>
              </a:extLst>
            </p:cNvPr>
            <p:cNvSpPr txBox="1"/>
            <p:nvPr/>
          </p:nvSpPr>
          <p:spPr>
            <a:xfrm>
              <a:off x="2693921" y="1892108"/>
              <a:ext cx="411786" cy="2314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dirty="0">
                  <a:solidFill>
                    <a:schemeClr val="tx2"/>
                  </a:solidFill>
                </a:rPr>
                <a:t>20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36792E3-7085-E64E-8BA1-CF819287D195}"/>
                </a:ext>
              </a:extLst>
            </p:cNvPr>
            <p:cNvSpPr txBox="1"/>
            <p:nvPr/>
          </p:nvSpPr>
          <p:spPr>
            <a:xfrm>
              <a:off x="4202132" y="2488824"/>
              <a:ext cx="483919" cy="2314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dirty="0">
                  <a:solidFill>
                    <a:schemeClr val="tx2"/>
                  </a:solidFill>
                </a:rPr>
                <a:t>100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8A2D393-7629-274A-BEDB-A52DBD619347}"/>
                </a:ext>
              </a:extLst>
            </p:cNvPr>
            <p:cNvSpPr txBox="1"/>
            <p:nvPr/>
          </p:nvSpPr>
          <p:spPr>
            <a:xfrm>
              <a:off x="4594561" y="3808710"/>
              <a:ext cx="483919" cy="2314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>
                  <a:solidFill>
                    <a:schemeClr val="tx2"/>
                  </a:solidFill>
                </a:rPr>
                <a:t>3x</a:t>
              </a:r>
              <a:endParaRPr lang="en-US" sz="1000" dirty="0">
                <a:solidFill>
                  <a:schemeClr val="tx2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BDB3DAC-EA76-1144-B43C-03905C647452}"/>
                </a:ext>
              </a:extLst>
            </p:cNvPr>
            <p:cNvSpPr txBox="1"/>
            <p:nvPr/>
          </p:nvSpPr>
          <p:spPr>
            <a:xfrm>
              <a:off x="4204006" y="4847869"/>
              <a:ext cx="483919" cy="2314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>
                  <a:solidFill>
                    <a:schemeClr val="tx2"/>
                  </a:solidFill>
                </a:rPr>
                <a:t>500</a:t>
              </a:r>
              <a:endParaRPr lang="en-US" sz="1000" dirty="0">
                <a:solidFill>
                  <a:schemeClr val="tx2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F98EB84-ED0C-7B46-BC51-D6CD645D074C}"/>
                </a:ext>
              </a:extLst>
            </p:cNvPr>
            <p:cNvSpPr txBox="1"/>
            <p:nvPr/>
          </p:nvSpPr>
          <p:spPr>
            <a:xfrm>
              <a:off x="2898993" y="5468693"/>
              <a:ext cx="483919" cy="2314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>
                  <a:solidFill>
                    <a:schemeClr val="tx2"/>
                  </a:solidFill>
                </a:rPr>
                <a:t>1</a:t>
              </a:r>
              <a:endParaRPr lang="en-US" sz="1000" dirty="0">
                <a:solidFill>
                  <a:schemeClr val="tx2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4AC66A4-551A-774E-AFFE-72B3BDB7B1BD}"/>
                </a:ext>
              </a:extLst>
            </p:cNvPr>
            <p:cNvSpPr txBox="1"/>
            <p:nvPr/>
          </p:nvSpPr>
          <p:spPr>
            <a:xfrm>
              <a:off x="1382723" y="4868895"/>
              <a:ext cx="483919" cy="2314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dirty="0">
                  <a:solidFill>
                    <a:schemeClr val="tx2"/>
                  </a:solidFill>
                </a:rPr>
                <a:t>10</a:t>
              </a:r>
              <a:r>
                <a:rPr lang="en-US" sz="1000" baseline="30000" dirty="0">
                  <a:solidFill>
                    <a:schemeClr val="tx2"/>
                  </a:solidFill>
                </a:rPr>
                <a:t>6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E4F2C27-4BD5-D94D-BCB6-24CA3D61E3D0}"/>
                </a:ext>
              </a:extLst>
            </p:cNvPr>
            <p:cNvSpPr txBox="1"/>
            <p:nvPr/>
          </p:nvSpPr>
          <p:spPr>
            <a:xfrm>
              <a:off x="3445996" y="3388954"/>
              <a:ext cx="410690" cy="28700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400" b="1" dirty="0">
                  <a:solidFill>
                    <a:schemeClr val="bg1"/>
                  </a:solidFill>
                </a:rPr>
                <a:t>4G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2D6034-4C33-CF4D-A4B1-2007E219AFF0}"/>
                </a:ext>
              </a:extLst>
            </p:cNvPr>
            <p:cNvSpPr txBox="1"/>
            <p:nvPr/>
          </p:nvSpPr>
          <p:spPr>
            <a:xfrm>
              <a:off x="1821476" y="3257691"/>
              <a:ext cx="410690" cy="28700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400" b="1" dirty="0">
                  <a:solidFill>
                    <a:schemeClr val="bg1"/>
                  </a:solidFill>
                </a:rPr>
                <a:t>5G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0ADA79E-5EEB-2C4C-8DCC-C381965DE0EC}"/>
                </a:ext>
              </a:extLst>
            </p:cNvPr>
            <p:cNvSpPr txBox="1"/>
            <p:nvPr/>
          </p:nvSpPr>
          <p:spPr>
            <a:xfrm>
              <a:off x="881871" y="3550216"/>
              <a:ext cx="552855" cy="2314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>
                  <a:solidFill>
                    <a:schemeClr val="tx2"/>
                  </a:solidFill>
                </a:rPr>
                <a:t>100x</a:t>
              </a:r>
              <a:endParaRPr lang="en-US" sz="1000" dirty="0">
                <a:solidFill>
                  <a:schemeClr val="tx2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9A6A256-52D0-384F-8211-3375A1F2D207}"/>
                </a:ext>
              </a:extLst>
            </p:cNvPr>
            <p:cNvSpPr txBox="1"/>
            <p:nvPr/>
          </p:nvSpPr>
          <p:spPr>
            <a:xfrm>
              <a:off x="1454672" y="2496003"/>
              <a:ext cx="411786" cy="2314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dirty="0">
                  <a:solidFill>
                    <a:schemeClr val="tx2"/>
                  </a:solidFill>
                </a:rPr>
                <a:t>10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0B25037-3392-184B-B0E1-25220B622F49}"/>
                </a:ext>
              </a:extLst>
            </p:cNvPr>
            <p:cNvSpPr txBox="1"/>
            <p:nvPr/>
          </p:nvSpPr>
          <p:spPr>
            <a:xfrm>
              <a:off x="1783038" y="2766861"/>
              <a:ext cx="483919" cy="2314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D0447E6-2775-264C-8A86-64B03A41B428}"/>
                </a:ext>
              </a:extLst>
            </p:cNvPr>
            <p:cNvSpPr txBox="1"/>
            <p:nvPr/>
          </p:nvSpPr>
          <p:spPr>
            <a:xfrm>
              <a:off x="2026513" y="3058053"/>
              <a:ext cx="483919" cy="2314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dirty="0">
                  <a:solidFill>
                    <a:schemeClr val="bg1"/>
                  </a:solidFill>
                </a:rPr>
                <a:t>0.1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F98D8B3-7892-8E41-B060-BC2B9D609457}"/>
                </a:ext>
              </a:extLst>
            </p:cNvPr>
            <p:cNvSpPr txBox="1"/>
            <p:nvPr/>
          </p:nvSpPr>
          <p:spPr>
            <a:xfrm>
              <a:off x="1349261" y="3606944"/>
              <a:ext cx="552855" cy="2314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dirty="0">
                  <a:solidFill>
                    <a:schemeClr val="bg1"/>
                  </a:solidFill>
                </a:rPr>
                <a:t>10x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FBFB49A-986E-4744-88CE-E5ACE3E09027}"/>
                </a:ext>
              </a:extLst>
            </p:cNvPr>
            <p:cNvSpPr txBox="1"/>
            <p:nvPr/>
          </p:nvSpPr>
          <p:spPr>
            <a:xfrm>
              <a:off x="1796279" y="3605942"/>
              <a:ext cx="552855" cy="2314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dirty="0">
                  <a:solidFill>
                    <a:schemeClr val="bg1"/>
                  </a:solidFill>
                </a:rPr>
                <a:t>1x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845B18E-D685-024C-93BB-2C8C93BA726F}"/>
                </a:ext>
              </a:extLst>
            </p:cNvPr>
            <p:cNvSpPr txBox="1"/>
            <p:nvPr/>
          </p:nvSpPr>
          <p:spPr>
            <a:xfrm>
              <a:off x="1736730" y="4606412"/>
              <a:ext cx="483919" cy="2314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dirty="0">
                  <a:solidFill>
                    <a:schemeClr val="bg1"/>
                  </a:solidFill>
                </a:rPr>
                <a:t>10</a:t>
              </a:r>
              <a:r>
                <a:rPr lang="en-US" sz="1000" baseline="300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4420177-7304-E848-8CFE-BCBC67027B6A}"/>
                </a:ext>
              </a:extLst>
            </p:cNvPr>
            <p:cNvSpPr txBox="1"/>
            <p:nvPr/>
          </p:nvSpPr>
          <p:spPr>
            <a:xfrm>
              <a:off x="2922550" y="5050198"/>
              <a:ext cx="411786" cy="2314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5616BE0-62B0-8F41-9E71-AF2404EE2C92}"/>
                </a:ext>
              </a:extLst>
            </p:cNvPr>
            <p:cNvSpPr txBox="1"/>
            <p:nvPr/>
          </p:nvSpPr>
          <p:spPr>
            <a:xfrm>
              <a:off x="3693479" y="4407686"/>
              <a:ext cx="483919" cy="2314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dirty="0">
                  <a:solidFill>
                    <a:schemeClr val="bg1"/>
                  </a:solidFill>
                </a:rPr>
                <a:t>350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7F644E4-387B-7A47-ACC1-C8EFF1882B7C}"/>
                </a:ext>
              </a:extLst>
            </p:cNvPr>
            <p:cNvSpPr txBox="1"/>
            <p:nvPr/>
          </p:nvSpPr>
          <p:spPr>
            <a:xfrm>
              <a:off x="4292878" y="3752362"/>
              <a:ext cx="483919" cy="2314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dirty="0">
                  <a:solidFill>
                    <a:schemeClr val="bg1"/>
                  </a:solidFill>
                </a:rPr>
                <a:t>1x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22F3B7E-1A5C-AD49-A5D1-0A9C3AB27FE2}"/>
                </a:ext>
              </a:extLst>
            </p:cNvPr>
            <p:cNvSpPr txBox="1"/>
            <p:nvPr/>
          </p:nvSpPr>
          <p:spPr>
            <a:xfrm>
              <a:off x="3868361" y="2779184"/>
              <a:ext cx="411786" cy="2314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9B89C77-B3C6-7048-A564-37B2880DE6B1}"/>
                </a:ext>
              </a:extLst>
            </p:cNvPr>
            <p:cNvSpPr txBox="1"/>
            <p:nvPr/>
          </p:nvSpPr>
          <p:spPr>
            <a:xfrm>
              <a:off x="2753302" y="2482080"/>
              <a:ext cx="411786" cy="2314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117B096-FE15-6441-B006-0B13CA9F68BF}"/>
              </a:ext>
            </a:extLst>
          </p:cNvPr>
          <p:cNvGrpSpPr/>
          <p:nvPr/>
        </p:nvGrpSpPr>
        <p:grpSpPr>
          <a:xfrm>
            <a:off x="5608280" y="1452360"/>
            <a:ext cx="6397554" cy="4387550"/>
            <a:chOff x="5608280" y="1452360"/>
            <a:chExt cx="6397554" cy="4387550"/>
          </a:xfrm>
        </p:grpSpPr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CFB417BE-7F84-E443-BFD2-06315896AA8E}"/>
                </a:ext>
              </a:extLst>
            </p:cNvPr>
            <p:cNvSpPr/>
            <p:nvPr/>
          </p:nvSpPr>
          <p:spPr bwMode="auto">
            <a:xfrm>
              <a:off x="7422259" y="2075551"/>
              <a:ext cx="3429230" cy="2930533"/>
            </a:xfrm>
            <a:custGeom>
              <a:avLst/>
              <a:gdLst>
                <a:gd name="connsiteX0" fmla="*/ 1170738 w 2341476"/>
                <a:gd name="connsiteY0" fmla="*/ 0 h 2000967"/>
                <a:gd name="connsiteX1" fmla="*/ 1997142 w 2341476"/>
                <a:gd name="connsiteY1" fmla="*/ 348161 h 2000967"/>
                <a:gd name="connsiteX2" fmla="*/ 2341476 w 2341476"/>
                <a:gd name="connsiteY2" fmla="*/ 1174564 h 2000967"/>
                <a:gd name="connsiteX3" fmla="*/ 2000968 w 2341476"/>
                <a:gd name="connsiteY3" fmla="*/ 2000967 h 2000967"/>
                <a:gd name="connsiteX4" fmla="*/ 1170738 w 2341476"/>
                <a:gd name="connsiteY4" fmla="*/ 1966534 h 2000967"/>
                <a:gd name="connsiteX5" fmla="*/ 612151 w 2341476"/>
                <a:gd name="connsiteY5" fmla="*/ 1736977 h 2000967"/>
                <a:gd name="connsiteX6" fmla="*/ 0 w 2341476"/>
                <a:gd name="connsiteY6" fmla="*/ 1174564 h 2000967"/>
                <a:gd name="connsiteX7" fmla="*/ 344335 w 2341476"/>
                <a:gd name="connsiteY7" fmla="*/ 348161 h 2000967"/>
                <a:gd name="connsiteX8" fmla="*/ 1170738 w 2341476"/>
                <a:gd name="connsiteY8" fmla="*/ 0 h 200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1476" h="2000967">
                  <a:moveTo>
                    <a:pt x="1170738" y="0"/>
                  </a:moveTo>
                  <a:lnTo>
                    <a:pt x="1997142" y="348161"/>
                  </a:lnTo>
                  <a:lnTo>
                    <a:pt x="2341476" y="1174564"/>
                  </a:lnTo>
                  <a:lnTo>
                    <a:pt x="2000968" y="2000967"/>
                  </a:lnTo>
                  <a:lnTo>
                    <a:pt x="1170738" y="1966534"/>
                  </a:lnTo>
                  <a:lnTo>
                    <a:pt x="612151" y="1736977"/>
                  </a:lnTo>
                  <a:lnTo>
                    <a:pt x="0" y="1174564"/>
                  </a:lnTo>
                  <a:lnTo>
                    <a:pt x="344335" y="348161"/>
                  </a:lnTo>
                  <a:lnTo>
                    <a:pt x="1170738" y="0"/>
                  </a:lnTo>
                  <a:close/>
                </a:path>
              </a:pathLst>
            </a:custGeom>
            <a:solidFill>
              <a:schemeClr val="tx1"/>
            </a:solidFill>
            <a:ln w="635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91440" tIns="45720" rIns="91440" bIns="45720" rtlCol="0" anchor="ctr"/>
            <a:lstStyle/>
            <a:p>
              <a:pPr algn="ctr" defTabSz="514350"/>
              <a:endParaRPr lang="en-US" sz="1400" dirty="0" err="1">
                <a:solidFill>
                  <a:schemeClr val="bg1"/>
                </a:solidFill>
                <a:ea typeface="Arial" pitchFamily="-107" charset="0"/>
                <a:cs typeface="Arial" pitchFamily="-107" charset="0"/>
                <a:sym typeface="Arial" pitchFamily="-107" charset="0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258A4F9A-C39F-1147-BBB3-CE70E841F65E}"/>
                </a:ext>
              </a:extLst>
            </p:cNvPr>
            <p:cNvSpPr/>
            <p:nvPr/>
          </p:nvSpPr>
          <p:spPr bwMode="auto">
            <a:xfrm>
              <a:off x="8559732" y="3218627"/>
              <a:ext cx="1787459" cy="2291756"/>
            </a:xfrm>
            <a:custGeom>
              <a:avLst/>
              <a:gdLst>
                <a:gd name="connsiteX0" fmla="*/ 791970 w 1220476"/>
                <a:gd name="connsiteY0" fmla="*/ 390246 h 1564810"/>
                <a:gd name="connsiteX1" fmla="*/ 673366 w 1220476"/>
                <a:gd name="connsiteY1" fmla="*/ 114778 h 1564810"/>
                <a:gd name="connsiteX2" fmla="*/ 394072 w 1220476"/>
                <a:gd name="connsiteY2" fmla="*/ 0 h 1564810"/>
                <a:gd name="connsiteX3" fmla="*/ 114779 w 1220476"/>
                <a:gd name="connsiteY3" fmla="*/ 114778 h 1564810"/>
                <a:gd name="connsiteX4" fmla="*/ 0 w 1220476"/>
                <a:gd name="connsiteY4" fmla="*/ 394072 h 1564810"/>
                <a:gd name="connsiteX5" fmla="*/ 114779 w 1220476"/>
                <a:gd name="connsiteY5" fmla="*/ 677192 h 1564810"/>
                <a:gd name="connsiteX6" fmla="*/ 394072 w 1220476"/>
                <a:gd name="connsiteY6" fmla="*/ 1564810 h 1564810"/>
                <a:gd name="connsiteX7" fmla="*/ 1220476 w 1220476"/>
                <a:gd name="connsiteY7" fmla="*/ 1224301 h 1564810"/>
                <a:gd name="connsiteX8" fmla="*/ 791970 w 1220476"/>
                <a:gd name="connsiteY8" fmla="*/ 390246 h 156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0476" h="1564810">
                  <a:moveTo>
                    <a:pt x="791970" y="390246"/>
                  </a:moveTo>
                  <a:lnTo>
                    <a:pt x="673366" y="114778"/>
                  </a:lnTo>
                  <a:lnTo>
                    <a:pt x="394072" y="0"/>
                  </a:lnTo>
                  <a:lnTo>
                    <a:pt x="114779" y="114778"/>
                  </a:lnTo>
                  <a:lnTo>
                    <a:pt x="0" y="394072"/>
                  </a:lnTo>
                  <a:lnTo>
                    <a:pt x="114779" y="677192"/>
                  </a:lnTo>
                  <a:lnTo>
                    <a:pt x="394072" y="1564810"/>
                  </a:lnTo>
                  <a:lnTo>
                    <a:pt x="1220476" y="1224301"/>
                  </a:lnTo>
                  <a:lnTo>
                    <a:pt x="791970" y="390246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91440" tIns="45720" rIns="91440" bIns="45720" rtlCol="0" anchor="ctr"/>
            <a:lstStyle/>
            <a:p>
              <a:pPr algn="ctr" defTabSz="514350"/>
              <a:endParaRPr lang="en-US" sz="1400" dirty="0" err="1">
                <a:solidFill>
                  <a:schemeClr val="bg1"/>
                </a:solidFill>
                <a:ea typeface="Arial" pitchFamily="-107" charset="0"/>
                <a:cs typeface="Arial" pitchFamily="-107" charset="0"/>
                <a:sym typeface="Arial" pitchFamily="-107" charset="0"/>
              </a:endParaRPr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88B79C9-53E2-354B-B3C3-526112162166}"/>
                </a:ext>
              </a:extLst>
            </p:cNvPr>
            <p:cNvSpPr/>
            <p:nvPr/>
          </p:nvSpPr>
          <p:spPr bwMode="auto">
            <a:xfrm>
              <a:off x="7926558" y="3218627"/>
              <a:ext cx="1793061" cy="1787457"/>
            </a:xfrm>
            <a:custGeom>
              <a:avLst/>
              <a:gdLst>
                <a:gd name="connsiteX0" fmla="*/ 34433 w 1224301"/>
                <a:gd name="connsiteY0" fmla="*/ 390246 h 1220475"/>
                <a:gd name="connsiteX1" fmla="*/ 547110 w 1224301"/>
                <a:gd name="connsiteY1" fmla="*/ 118604 h 1220475"/>
                <a:gd name="connsiteX2" fmla="*/ 826403 w 1224301"/>
                <a:gd name="connsiteY2" fmla="*/ 0 h 1220475"/>
                <a:gd name="connsiteX3" fmla="*/ 1109523 w 1224301"/>
                <a:gd name="connsiteY3" fmla="*/ 114778 h 1220475"/>
                <a:gd name="connsiteX4" fmla="*/ 1224301 w 1224301"/>
                <a:gd name="connsiteY4" fmla="*/ 394072 h 1220475"/>
                <a:gd name="connsiteX5" fmla="*/ 1109523 w 1224301"/>
                <a:gd name="connsiteY5" fmla="*/ 677192 h 1220475"/>
                <a:gd name="connsiteX6" fmla="*/ 826403 w 1224301"/>
                <a:gd name="connsiteY6" fmla="*/ 791970 h 1220475"/>
                <a:gd name="connsiteX7" fmla="*/ 0 w 1224301"/>
                <a:gd name="connsiteY7" fmla="*/ 1220475 h 1220475"/>
                <a:gd name="connsiteX8" fmla="*/ 34433 w 1224301"/>
                <a:gd name="connsiteY8" fmla="*/ 390246 h 1220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4301" h="1220475">
                  <a:moveTo>
                    <a:pt x="34433" y="390246"/>
                  </a:moveTo>
                  <a:lnTo>
                    <a:pt x="547110" y="118604"/>
                  </a:lnTo>
                  <a:lnTo>
                    <a:pt x="826403" y="0"/>
                  </a:lnTo>
                  <a:lnTo>
                    <a:pt x="1109523" y="114778"/>
                  </a:lnTo>
                  <a:lnTo>
                    <a:pt x="1224301" y="394072"/>
                  </a:lnTo>
                  <a:lnTo>
                    <a:pt x="1109523" y="677192"/>
                  </a:lnTo>
                  <a:lnTo>
                    <a:pt x="826403" y="791970"/>
                  </a:lnTo>
                  <a:lnTo>
                    <a:pt x="0" y="1220475"/>
                  </a:lnTo>
                  <a:lnTo>
                    <a:pt x="34433" y="390246"/>
                  </a:lnTo>
                  <a:close/>
                </a:path>
              </a:pathLst>
            </a:custGeom>
            <a:solidFill>
              <a:schemeClr val="accent2"/>
            </a:solidFill>
            <a:ln w="635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91440" tIns="45720" rIns="91440" bIns="45720" rtlCol="0" anchor="ctr"/>
            <a:lstStyle/>
            <a:p>
              <a:pPr algn="ctr" defTabSz="514350"/>
              <a:endParaRPr lang="en-US" sz="1400" dirty="0" err="1">
                <a:solidFill>
                  <a:schemeClr val="bg1"/>
                </a:solidFill>
                <a:ea typeface="Arial" pitchFamily="-107" charset="0"/>
                <a:cs typeface="Arial" pitchFamily="-107" charset="0"/>
                <a:sym typeface="Arial" pitchFamily="-107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F0D26D5-33D6-194B-86BF-7579A9599C2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24663" y="2077287"/>
              <a:ext cx="3427069" cy="3427067"/>
            </a:xfrm>
            <a:prstGeom prst="ellipse">
              <a:avLst/>
            </a:prstGeom>
            <a:noFill/>
            <a:ln w="12700" cap="flat">
              <a:solidFill>
                <a:schemeClr val="tx2"/>
              </a:solidFill>
              <a:miter lim="800000"/>
              <a:headEnd type="none" w="med" len="med"/>
              <a:tailEnd type="none" w="med" len="med"/>
            </a:ln>
          </p:spPr>
          <p:txBody>
            <a:bodyPr lIns="91440" tIns="45720" rIns="91440" bIns="45720" rtlCol="0" anchor="ctr"/>
            <a:lstStyle/>
            <a:p>
              <a:pPr algn="ctr" defTabSz="514350"/>
              <a:endParaRPr lang="en-US" sz="1400" dirty="0">
                <a:solidFill>
                  <a:schemeClr val="bg1"/>
                </a:solidFill>
                <a:ea typeface="Arial" pitchFamily="-107" charset="0"/>
                <a:cs typeface="Arial" pitchFamily="-107" charset="0"/>
                <a:sym typeface="Arial" pitchFamily="-107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CD3E2C7-8911-094E-BFD7-D4861EC9DB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78267" y="2630890"/>
              <a:ext cx="2319862" cy="2319861"/>
            </a:xfrm>
            <a:prstGeom prst="ellipse">
              <a:avLst/>
            </a:prstGeom>
            <a:noFill/>
            <a:ln w="12700" cap="flat">
              <a:solidFill>
                <a:schemeClr val="tx2"/>
              </a:solidFill>
              <a:prstDash val="dash"/>
              <a:miter lim="800000"/>
              <a:headEnd type="none" w="med" len="med"/>
              <a:tailEnd type="none" w="med" len="med"/>
            </a:ln>
          </p:spPr>
          <p:txBody>
            <a:bodyPr lIns="91440" tIns="45720" rIns="91440" bIns="45720" rtlCol="0" anchor="ctr"/>
            <a:lstStyle/>
            <a:p>
              <a:pPr algn="ctr" defTabSz="514350"/>
              <a:endParaRPr lang="en-US" sz="1400" dirty="0" err="1">
                <a:solidFill>
                  <a:schemeClr val="bg1"/>
                </a:solidFill>
                <a:ea typeface="Arial" pitchFamily="-107" charset="0"/>
                <a:cs typeface="Arial" pitchFamily="-107" charset="0"/>
                <a:sym typeface="Arial" pitchFamily="-107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EE78175-629E-0240-B8CA-B4C00F0523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58232" y="3210855"/>
              <a:ext cx="1159931" cy="1159930"/>
            </a:xfrm>
            <a:prstGeom prst="ellipse">
              <a:avLst/>
            </a:prstGeom>
            <a:noFill/>
            <a:ln w="12700" cap="flat">
              <a:solidFill>
                <a:schemeClr val="tx2"/>
              </a:solidFill>
              <a:prstDash val="dash"/>
              <a:miter lim="800000"/>
              <a:headEnd type="none" w="med" len="med"/>
              <a:tailEnd type="none" w="med" len="med"/>
            </a:ln>
          </p:spPr>
          <p:txBody>
            <a:bodyPr lIns="91440" tIns="45720" rIns="91440" bIns="45720" rtlCol="0" anchor="ctr"/>
            <a:lstStyle/>
            <a:p>
              <a:pPr algn="ctr" defTabSz="514350"/>
              <a:endParaRPr lang="en-US" sz="1400" dirty="0" err="1">
                <a:solidFill>
                  <a:schemeClr val="bg1"/>
                </a:solidFill>
                <a:ea typeface="Arial" pitchFamily="-107" charset="0"/>
                <a:cs typeface="Arial" pitchFamily="-107" charset="0"/>
                <a:sym typeface="Arial" pitchFamily="-107" charset="0"/>
              </a:endParaRP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CFCC638-044C-8A4D-9BC6-7CE083E8DF07}"/>
                </a:ext>
              </a:extLst>
            </p:cNvPr>
            <p:cNvCxnSpPr>
              <a:cxnSpLocks/>
              <a:endCxn id="67" idx="6"/>
            </p:cNvCxnSpPr>
            <p:nvPr/>
          </p:nvCxnSpPr>
          <p:spPr bwMode="auto">
            <a:xfrm>
              <a:off x="7422259" y="3790821"/>
              <a:ext cx="3429473" cy="0"/>
            </a:xfrm>
            <a:prstGeom prst="line">
              <a:avLst/>
            </a:prstGeom>
            <a:solidFill>
              <a:srgbClr val="0183B7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lg"/>
              <a:tailEnd type="none" w="med" len="lg"/>
            </a:ln>
            <a:effectLst/>
          </p:spPr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380FADD-D45C-954B-B885-D731283A0C96}"/>
                </a:ext>
              </a:extLst>
            </p:cNvPr>
            <p:cNvCxnSpPr>
              <a:stCxn id="67" idx="1"/>
              <a:endCxn id="67" idx="5"/>
            </p:cNvCxnSpPr>
            <p:nvPr/>
          </p:nvCxnSpPr>
          <p:spPr bwMode="auto">
            <a:xfrm>
              <a:off x="7926546" y="2579169"/>
              <a:ext cx="2423304" cy="2423303"/>
            </a:xfrm>
            <a:prstGeom prst="line">
              <a:avLst/>
            </a:prstGeom>
            <a:solidFill>
              <a:srgbClr val="0183B7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lg"/>
              <a:tailEnd type="none" w="med" len="lg"/>
            </a:ln>
            <a:effectLst/>
          </p:spPr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B54FB7F-2987-9D44-82BB-82BBD9DE3DCE}"/>
                </a:ext>
              </a:extLst>
            </p:cNvPr>
            <p:cNvCxnSpPr>
              <a:stCxn id="67" idx="0"/>
              <a:endCxn id="67" idx="4"/>
            </p:cNvCxnSpPr>
            <p:nvPr/>
          </p:nvCxnSpPr>
          <p:spPr bwMode="auto">
            <a:xfrm>
              <a:off x="9138198" y="2077287"/>
              <a:ext cx="0" cy="3427067"/>
            </a:xfrm>
            <a:prstGeom prst="line">
              <a:avLst/>
            </a:prstGeom>
            <a:solidFill>
              <a:srgbClr val="0183B7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lg"/>
              <a:tailEnd type="none" w="med" len="lg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CA1F618-785C-3340-BBE3-15ED1830BF1A}"/>
                </a:ext>
              </a:extLst>
            </p:cNvPr>
            <p:cNvCxnSpPr>
              <a:stCxn id="67" idx="7"/>
              <a:endCxn id="67" idx="3"/>
            </p:cNvCxnSpPr>
            <p:nvPr/>
          </p:nvCxnSpPr>
          <p:spPr bwMode="auto">
            <a:xfrm flipH="1">
              <a:off x="7926546" y="2579169"/>
              <a:ext cx="2423304" cy="2423303"/>
            </a:xfrm>
            <a:prstGeom prst="line">
              <a:avLst/>
            </a:prstGeom>
            <a:solidFill>
              <a:srgbClr val="0183B7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lg"/>
              <a:tailEnd type="none" w="med" len="lg"/>
            </a:ln>
            <a:effectLst/>
          </p:spPr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1780C75-F863-D34C-B2A7-051CD6DDCF7D}"/>
                </a:ext>
              </a:extLst>
            </p:cNvPr>
            <p:cNvSpPr txBox="1"/>
            <p:nvPr/>
          </p:nvSpPr>
          <p:spPr>
            <a:xfrm>
              <a:off x="8619381" y="1661122"/>
              <a:ext cx="1023531" cy="3976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2"/>
                  </a:solidFill>
                </a:rPr>
                <a:t>Peak </a:t>
              </a:r>
              <a:r>
                <a:rPr lang="en-US" sz="1100">
                  <a:solidFill>
                    <a:schemeClr val="tx2"/>
                  </a:solidFill>
                </a:rPr>
                <a:t>Data Rate</a:t>
              </a:r>
              <a:endParaRPr lang="en-US" sz="1100" dirty="0">
                <a:solidFill>
                  <a:schemeClr val="tx2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05BBFCF-758C-E441-8A81-9F0A6C8F9DFB}"/>
                </a:ext>
              </a:extLst>
            </p:cNvPr>
            <p:cNvSpPr txBox="1"/>
            <p:nvPr/>
          </p:nvSpPr>
          <p:spPr>
            <a:xfrm>
              <a:off x="10013077" y="2202722"/>
              <a:ext cx="1460426" cy="3976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2"/>
                  </a:solidFill>
                </a:rPr>
                <a:t>User Experienced Data Rate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1CE6C35-34C1-604E-A85A-FAB3F40AE1FB}"/>
                </a:ext>
              </a:extLst>
            </p:cNvPr>
            <p:cNvSpPr txBox="1"/>
            <p:nvPr/>
          </p:nvSpPr>
          <p:spPr>
            <a:xfrm>
              <a:off x="10767070" y="3602001"/>
              <a:ext cx="991006" cy="3976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2"/>
                  </a:solidFill>
                </a:rPr>
                <a:t>Spectrum Efficiency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1DDDFA0-6855-E04B-817B-5E48DBF233DB}"/>
                </a:ext>
              </a:extLst>
            </p:cNvPr>
            <p:cNvSpPr txBox="1"/>
            <p:nvPr/>
          </p:nvSpPr>
          <p:spPr>
            <a:xfrm>
              <a:off x="10162522" y="5017639"/>
              <a:ext cx="991006" cy="2453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2"/>
                  </a:solidFill>
                </a:rPr>
                <a:t>Mobility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0168DBD-E3F8-D348-AF5B-3E2C21B19F01}"/>
                </a:ext>
              </a:extLst>
            </p:cNvPr>
            <p:cNvSpPr txBox="1"/>
            <p:nvPr/>
          </p:nvSpPr>
          <p:spPr>
            <a:xfrm>
              <a:off x="8635643" y="5536368"/>
              <a:ext cx="991006" cy="2453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2"/>
                  </a:solidFill>
                </a:rPr>
                <a:t>Latency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1FAEE5D-54A4-F349-BB81-748736A6227A}"/>
                </a:ext>
              </a:extLst>
            </p:cNvPr>
            <p:cNvSpPr txBox="1"/>
            <p:nvPr/>
          </p:nvSpPr>
          <p:spPr>
            <a:xfrm>
              <a:off x="6963217" y="4978933"/>
              <a:ext cx="1130859" cy="3976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>
                  <a:solidFill>
                    <a:schemeClr val="tx2"/>
                  </a:solidFill>
                </a:rPr>
                <a:t>Connection Density</a:t>
              </a:r>
              <a:endParaRPr lang="en-US" sz="1100" dirty="0">
                <a:solidFill>
                  <a:schemeClr val="tx2"/>
                </a:solidFill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A0FCE1B-57F4-6546-9C55-F9F6DBF3BF80}"/>
                </a:ext>
              </a:extLst>
            </p:cNvPr>
            <p:cNvSpPr txBox="1"/>
            <p:nvPr/>
          </p:nvSpPr>
          <p:spPr>
            <a:xfrm>
              <a:off x="6465093" y="3602003"/>
              <a:ext cx="1218261" cy="3976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>
                  <a:solidFill>
                    <a:schemeClr val="tx2"/>
                  </a:solidFill>
                </a:rPr>
                <a:t>Energy Efficiency</a:t>
              </a:r>
              <a:endParaRPr lang="en-US" sz="1100" dirty="0">
                <a:solidFill>
                  <a:schemeClr val="tx2"/>
                </a:solidFill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84159D6-15C6-804A-8D1E-AF5CB00463E8}"/>
                </a:ext>
              </a:extLst>
            </p:cNvPr>
            <p:cNvSpPr txBox="1"/>
            <p:nvPr/>
          </p:nvSpPr>
          <p:spPr>
            <a:xfrm>
              <a:off x="7004464" y="2288019"/>
              <a:ext cx="1084172" cy="3976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2"/>
                  </a:solidFill>
                </a:rPr>
                <a:t>Area Traffic Capacity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B727F55-D980-2747-9567-B4AB52407827}"/>
                </a:ext>
              </a:extLst>
            </p:cNvPr>
            <p:cNvSpPr txBox="1"/>
            <p:nvPr/>
          </p:nvSpPr>
          <p:spPr>
            <a:xfrm rot="20205996">
              <a:off x="7960618" y="1913351"/>
              <a:ext cx="897646" cy="3699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dirty="0">
                  <a:solidFill>
                    <a:schemeClr val="tx2"/>
                  </a:solidFill>
                </a:rPr>
                <a:t>High</a:t>
              </a:r>
            </a:p>
            <a:p>
              <a:pPr algn="ctr">
                <a:lnSpc>
                  <a:spcPct val="90000"/>
                </a:lnSpc>
              </a:pPr>
              <a:r>
                <a:rPr lang="en-US" sz="1000" dirty="0">
                  <a:solidFill>
                    <a:schemeClr val="tx2"/>
                  </a:solidFill>
                </a:rPr>
                <a:t>Importance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2E012DB-08BE-EF46-B3A5-AF63B655A4AF}"/>
                </a:ext>
              </a:extLst>
            </p:cNvPr>
            <p:cNvSpPr txBox="1"/>
            <p:nvPr/>
          </p:nvSpPr>
          <p:spPr>
            <a:xfrm rot="20205996">
              <a:off x="8261570" y="2548100"/>
              <a:ext cx="816802" cy="2314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dirty="0">
                  <a:solidFill>
                    <a:schemeClr val="bg1"/>
                  </a:solidFill>
                </a:rPr>
                <a:t>Medium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A88784F-96C3-5C46-86E1-8B8669577FA6}"/>
                </a:ext>
              </a:extLst>
            </p:cNvPr>
            <p:cNvSpPr txBox="1"/>
            <p:nvPr/>
          </p:nvSpPr>
          <p:spPr>
            <a:xfrm rot="20205996">
              <a:off x="8497846" y="3091586"/>
              <a:ext cx="816802" cy="2314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dirty="0">
                  <a:solidFill>
                    <a:schemeClr val="bg1"/>
                  </a:solidFill>
                </a:rPr>
                <a:t>Low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2D6D34C-BBBA-3F4F-9285-2922211B2C1C}"/>
                </a:ext>
              </a:extLst>
            </p:cNvPr>
            <p:cNvSpPr txBox="1"/>
            <p:nvPr/>
          </p:nvSpPr>
          <p:spPr>
            <a:xfrm>
              <a:off x="5608280" y="4130655"/>
              <a:ext cx="2068191" cy="4809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1" dirty="0">
                  <a:solidFill>
                    <a:schemeClr val="tx2"/>
                  </a:solidFill>
                </a:rPr>
                <a:t>Massive Machine</a:t>
              </a:r>
            </a:p>
            <a:p>
              <a:pPr>
                <a:lnSpc>
                  <a:spcPct val="90000"/>
                </a:lnSpc>
              </a:pPr>
              <a:r>
                <a:rPr lang="en-US" sz="1400" b="1" dirty="0">
                  <a:solidFill>
                    <a:schemeClr val="tx2"/>
                  </a:solidFill>
                </a:rPr>
                <a:t>Type Communications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E1441D0-48B6-A54D-B31A-B403E58F1CB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712240" y="4612424"/>
              <a:ext cx="2313224" cy="0"/>
            </a:xfrm>
            <a:prstGeom prst="line">
              <a:avLst/>
            </a:prstGeom>
            <a:solidFill>
              <a:srgbClr val="0183B7"/>
            </a:solidFill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BF0ACCB-6D6A-3D49-8AAD-122FCDCB0126}"/>
                </a:ext>
              </a:extLst>
            </p:cNvPr>
            <p:cNvSpPr txBox="1"/>
            <p:nvPr/>
          </p:nvSpPr>
          <p:spPr>
            <a:xfrm>
              <a:off x="9917723" y="1452360"/>
              <a:ext cx="1595972" cy="4809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1400" b="1" dirty="0">
                  <a:solidFill>
                    <a:schemeClr val="tx2"/>
                  </a:solidFill>
                </a:rPr>
                <a:t>Enhanced Mobile</a:t>
              </a:r>
            </a:p>
            <a:p>
              <a:pPr algn="r">
                <a:lnSpc>
                  <a:spcPct val="90000"/>
                </a:lnSpc>
              </a:pPr>
              <a:r>
                <a:rPr lang="en-US" sz="1400" b="1" dirty="0">
                  <a:solidFill>
                    <a:schemeClr val="tx2"/>
                  </a:solidFill>
                </a:rPr>
                <a:t>Broadband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CDD450A-ABDD-9B45-AC53-9F60EA30176C}"/>
                </a:ext>
              </a:extLst>
            </p:cNvPr>
            <p:cNvCxnSpPr/>
            <p:nvPr/>
          </p:nvCxnSpPr>
          <p:spPr bwMode="auto">
            <a:xfrm>
              <a:off x="9913495" y="5839910"/>
              <a:ext cx="1998477" cy="0"/>
            </a:xfrm>
            <a:prstGeom prst="line">
              <a:avLst/>
            </a:prstGeom>
            <a:solidFill>
              <a:srgbClr val="0183B7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B9B58D3-771F-2F45-8C1D-2661FE89836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036925" y="1930132"/>
              <a:ext cx="1357901" cy="0"/>
            </a:xfrm>
            <a:prstGeom prst="line">
              <a:avLst/>
            </a:prstGeom>
            <a:solidFill>
              <a:srgbClr val="0183B7"/>
            </a:solidFill>
            <a:ln w="254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FAE6F9B-F405-FA40-B819-AC2FF2C2F87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601029" y="1938461"/>
              <a:ext cx="425611" cy="427634"/>
            </a:xfrm>
            <a:prstGeom prst="line">
              <a:avLst/>
            </a:prstGeom>
            <a:solidFill>
              <a:srgbClr val="0183B7"/>
            </a:solidFill>
            <a:ln w="254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342DDE4-DC5A-8B4F-87E9-45E630A390B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362478" y="5264906"/>
              <a:ext cx="570909" cy="570728"/>
            </a:xfrm>
            <a:prstGeom prst="line">
              <a:avLst/>
            </a:prstGeom>
            <a:solidFill>
              <a:srgbClr val="0183B7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3BD5821-86AB-054A-B029-2B388D3FDC29}"/>
                </a:ext>
              </a:extLst>
            </p:cNvPr>
            <p:cNvSpPr txBox="1"/>
            <p:nvPr/>
          </p:nvSpPr>
          <p:spPr>
            <a:xfrm>
              <a:off x="9713655" y="5357814"/>
              <a:ext cx="2292179" cy="4809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1400" b="1" dirty="0">
                  <a:solidFill>
                    <a:schemeClr val="tx2"/>
                  </a:solidFill>
                </a:rPr>
                <a:t>Ultra Reliable And Low </a:t>
              </a:r>
            </a:p>
            <a:p>
              <a:pPr algn="r">
                <a:lnSpc>
                  <a:spcPct val="90000"/>
                </a:lnSpc>
              </a:pPr>
              <a:r>
                <a:rPr lang="en-US" sz="1400" b="1" dirty="0">
                  <a:solidFill>
                    <a:schemeClr val="tx2"/>
                  </a:solidFill>
                </a:rPr>
                <a:t>Latency Communications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7061C65-246C-2C4C-9668-5A8A67190074}"/>
              </a:ext>
            </a:extLst>
          </p:cNvPr>
          <p:cNvSpPr txBox="1"/>
          <p:nvPr/>
        </p:nvSpPr>
        <p:spPr>
          <a:xfrm>
            <a:off x="5348432" y="5921542"/>
            <a:ext cx="1495135" cy="299295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US" sz="1000" dirty="0">
                <a:solidFill>
                  <a:schemeClr val="tx2"/>
                </a:solidFill>
              </a:rPr>
              <a:t>Source: ITU-R M.2038.0</a:t>
            </a:r>
          </a:p>
        </p:txBody>
      </p:sp>
    </p:spTree>
    <p:extLst>
      <p:ext uri="{BB962C8B-B14F-4D97-AF65-F5344CB8AC3E}">
        <p14:creationId xmlns:p14="http://schemas.microsoft.com/office/powerpoint/2010/main" val="4268633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901B06-1CF5-9F4F-9AC8-403F8B42B2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ITNOG5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8708B-F2DB-7642-AE3B-2661E1D282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Main nodes and functions</a:t>
            </a: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E43E3983-D014-CE4A-A88E-101A110602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Recap: 4G/LTE Evolved Packet Core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1EED817-23C4-E44E-950C-6BF33BA8CE35}"/>
              </a:ext>
            </a:extLst>
          </p:cNvPr>
          <p:cNvSpPr txBox="1"/>
          <p:nvPr/>
        </p:nvSpPr>
        <p:spPr>
          <a:xfrm>
            <a:off x="9382670" y="5557447"/>
            <a:ext cx="2109464" cy="809428"/>
          </a:xfrm>
          <a:prstGeom prst="rect">
            <a:avLst/>
          </a:prstGeom>
          <a:noFill/>
        </p:spPr>
        <p:txBody>
          <a:bodyPr wrap="none" lIns="96000" tIns="96000" rIns="96000" bIns="96000" rtlCol="0">
            <a:spAutoFit/>
          </a:bodyPr>
          <a:lstStyle/>
          <a:p>
            <a:pPr defTabSz="609585" fontAlgn="base">
              <a:spcAft>
                <a:spcPct val="0"/>
              </a:spcAft>
              <a:buClr>
                <a:srgbClr val="001135"/>
              </a:buClr>
              <a:defRPr/>
            </a:pPr>
            <a:r>
              <a:rPr lang="en-US" sz="1000" dirty="0">
                <a:solidFill>
                  <a:schemeClr val="tx2"/>
                </a:solidFill>
                <a:latin typeface="Nokia Pure Text Light"/>
                <a:ea typeface="Nokia Pure Text" panose="020B0503020202020204" pitchFamily="34" charset="0"/>
                <a:cs typeface="Calibri" pitchFamily="34" charset="0"/>
              </a:rPr>
              <a:t>MME: Mobility Management Entity</a:t>
            </a:r>
          </a:p>
          <a:p>
            <a:pPr defTabSz="609585" fontAlgn="base">
              <a:spcAft>
                <a:spcPct val="0"/>
              </a:spcAft>
              <a:buClr>
                <a:srgbClr val="001135"/>
              </a:buClr>
              <a:defRPr/>
            </a:pPr>
            <a:r>
              <a:rPr lang="en-US" sz="1000" dirty="0">
                <a:solidFill>
                  <a:schemeClr val="tx2"/>
                </a:solidFill>
                <a:latin typeface="Nokia Pure Text Light"/>
                <a:ea typeface="Nokia Pure Text" panose="020B0503020202020204" pitchFamily="34" charset="0"/>
                <a:cs typeface="Calibri" pitchFamily="34" charset="0"/>
              </a:rPr>
              <a:t>SGW: Serving Gateway</a:t>
            </a:r>
          </a:p>
          <a:p>
            <a:pPr defTabSz="609585" fontAlgn="base">
              <a:spcAft>
                <a:spcPct val="0"/>
              </a:spcAft>
              <a:buClr>
                <a:srgbClr val="001135"/>
              </a:buClr>
              <a:defRPr/>
            </a:pPr>
            <a:r>
              <a:rPr lang="en-US" sz="1000" dirty="0">
                <a:solidFill>
                  <a:schemeClr val="tx2"/>
                </a:solidFill>
                <a:latin typeface="Nokia Pure Text Light"/>
                <a:ea typeface="Nokia Pure Text" panose="020B0503020202020204" pitchFamily="34" charset="0"/>
                <a:cs typeface="Calibri" pitchFamily="34" charset="0"/>
              </a:rPr>
              <a:t>PGW: PDN Gateway</a:t>
            </a:r>
          </a:p>
          <a:p>
            <a:pPr defTabSz="609585" fontAlgn="base">
              <a:spcAft>
                <a:spcPct val="0"/>
              </a:spcAft>
              <a:buClr>
                <a:srgbClr val="001135"/>
              </a:buClr>
              <a:defRPr/>
            </a:pPr>
            <a:r>
              <a:rPr lang="en-US" sz="1000" dirty="0" err="1">
                <a:solidFill>
                  <a:schemeClr val="tx2"/>
                </a:solidFill>
                <a:latin typeface="Nokia Pure Text Light"/>
                <a:ea typeface="Nokia Pure Text" panose="020B0503020202020204" pitchFamily="34" charset="0"/>
                <a:cs typeface="Calibri" pitchFamily="34" charset="0"/>
              </a:rPr>
              <a:t>eNB</a:t>
            </a:r>
            <a:r>
              <a:rPr lang="en-US" sz="1000" dirty="0">
                <a:solidFill>
                  <a:schemeClr val="tx2"/>
                </a:solidFill>
                <a:latin typeface="Nokia Pure Text Light"/>
                <a:ea typeface="Nokia Pure Text" panose="020B0503020202020204" pitchFamily="34" charset="0"/>
                <a:cs typeface="Calibri" pitchFamily="34" charset="0"/>
              </a:rPr>
              <a:t>: </a:t>
            </a:r>
            <a:r>
              <a:rPr lang="en-US" sz="1000" dirty="0" err="1">
                <a:solidFill>
                  <a:schemeClr val="tx2"/>
                </a:solidFill>
                <a:latin typeface="Nokia Pure Text Light"/>
                <a:ea typeface="Nokia Pure Text" panose="020B0503020202020204" pitchFamily="34" charset="0"/>
                <a:cs typeface="Calibri" pitchFamily="34" charset="0"/>
              </a:rPr>
              <a:t>eNodeB</a:t>
            </a:r>
            <a:r>
              <a:rPr lang="en-US" sz="1000" dirty="0">
                <a:solidFill>
                  <a:schemeClr val="tx2"/>
                </a:solidFill>
                <a:latin typeface="Nokia Pure Text Light"/>
                <a:ea typeface="Nokia Pure Text" panose="020B0503020202020204" pitchFamily="34" charset="0"/>
                <a:cs typeface="Calibri" pitchFamily="34" charset="0"/>
              </a:rPr>
              <a:t> (Radio)</a:t>
            </a:r>
          </a:p>
        </p:txBody>
      </p:sp>
      <p:pic>
        <p:nvPicPr>
          <p:cNvPr id="114" name="Picture 12" descr="\\DML-NAS\DML_Data\1 Live Jobs\Nokia\21314 - Nokia Icon update March 2016\Artwork\NOKIA Network Icons - All PNGs\Blue Black PNG Icons\AERIAL ICON_Blue Black_RGB.png">
            <a:extLst>
              <a:ext uri="{FF2B5EF4-FFF2-40B4-BE49-F238E27FC236}">
                <a16:creationId xmlns:a16="http://schemas.microsoft.com/office/drawing/2014/main" id="{A091AC25-6EBD-094C-9443-7D659C38A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0068" y="393909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9" descr="\\DML-NAS\DML_Data\1 Live Jobs\Nokia\21314 - Nokia Icon update March 2016\Artwork\NOKIA Network Icons - All PNGs\Blue Black PNG Icons\X JUNCTION ICON_Blue Black_RGB.png">
            <a:extLst>
              <a:ext uri="{FF2B5EF4-FFF2-40B4-BE49-F238E27FC236}">
                <a16:creationId xmlns:a16="http://schemas.microsoft.com/office/drawing/2014/main" id="{1BA6B6A5-89FA-C941-9DD3-5CACCEF13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832" y="2445075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4" descr="\\DML-NAS\DML_Data\1 Live Jobs\Nokia\21314 - Nokia Icon update March 2016\Artwork\NOKIA Network Icons - All PNGs\Blue Black PNG Icons\CIRCLE AND ARROWS ICON_Blue Black_RGB.png">
            <a:extLst>
              <a:ext uri="{FF2B5EF4-FFF2-40B4-BE49-F238E27FC236}">
                <a16:creationId xmlns:a16="http://schemas.microsoft.com/office/drawing/2014/main" id="{07108065-2A65-0F4C-B738-65CE02CE2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832" y="393909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B02AD19-7A3A-264F-A5CD-8631A11112D3}"/>
              </a:ext>
            </a:extLst>
          </p:cNvPr>
          <p:cNvCxnSpPr>
            <a:cxnSpLocks/>
            <a:stCxn id="114" idx="3"/>
            <a:endCxn id="119" idx="1"/>
          </p:cNvCxnSpPr>
          <p:nvPr/>
        </p:nvCxnSpPr>
        <p:spPr>
          <a:xfrm>
            <a:off x="2530068" y="4209090"/>
            <a:ext cx="13847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B2AB63-EA10-0448-B6FB-C2A646BC867C}"/>
              </a:ext>
            </a:extLst>
          </p:cNvPr>
          <p:cNvCxnSpPr>
            <a:cxnSpLocks/>
            <a:stCxn id="114" idx="3"/>
            <a:endCxn id="118" idx="1"/>
          </p:cNvCxnSpPr>
          <p:nvPr/>
        </p:nvCxnSpPr>
        <p:spPr>
          <a:xfrm flipV="1">
            <a:off x="2530068" y="2715075"/>
            <a:ext cx="1384764" cy="149401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20FE69C-00E4-7740-85F8-F410CC4AF184}"/>
              </a:ext>
            </a:extLst>
          </p:cNvPr>
          <p:cNvCxnSpPr>
            <a:cxnSpLocks/>
            <a:stCxn id="119" idx="3"/>
            <a:endCxn id="121" idx="1"/>
          </p:cNvCxnSpPr>
          <p:nvPr/>
        </p:nvCxnSpPr>
        <p:spPr>
          <a:xfrm>
            <a:off x="4454832" y="4209090"/>
            <a:ext cx="137915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34B667E-B174-7C4F-B160-BBC285A0A6F7}"/>
              </a:ext>
            </a:extLst>
          </p:cNvPr>
          <p:cNvSpPr txBox="1"/>
          <p:nvPr/>
        </p:nvSpPr>
        <p:spPr>
          <a:xfrm>
            <a:off x="3833435" y="4439014"/>
            <a:ext cx="398681" cy="299295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>
              <a:spcAft>
                <a:spcPts val="300"/>
              </a:spcAft>
              <a:buSzPct val="100000"/>
            </a:pPr>
            <a:r>
              <a:rPr lang="en-US" sz="1000" dirty="0">
                <a:solidFill>
                  <a:schemeClr val="tx2"/>
                </a:solidFill>
              </a:rPr>
              <a:t>SGW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CA5451-D907-854E-8FA2-89097E58016D}"/>
              </a:ext>
            </a:extLst>
          </p:cNvPr>
          <p:cNvSpPr txBox="1"/>
          <p:nvPr/>
        </p:nvSpPr>
        <p:spPr>
          <a:xfrm>
            <a:off x="3815952" y="2952197"/>
            <a:ext cx="411505" cy="299295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>
              <a:spcAft>
                <a:spcPts val="300"/>
              </a:spcAft>
              <a:buSzPct val="100000"/>
            </a:pPr>
            <a:r>
              <a:rPr lang="en-US" sz="1000" dirty="0">
                <a:solidFill>
                  <a:schemeClr val="tx2"/>
                </a:solidFill>
              </a:rPr>
              <a:t>MME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A4C996-DA73-BE4B-8BA0-B390450B23CE}"/>
              </a:ext>
            </a:extLst>
          </p:cNvPr>
          <p:cNvSpPr txBox="1"/>
          <p:nvPr/>
        </p:nvSpPr>
        <p:spPr>
          <a:xfrm>
            <a:off x="9642187" y="4413657"/>
            <a:ext cx="610277" cy="299295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>
              <a:spcAft>
                <a:spcPts val="300"/>
              </a:spcAft>
              <a:buSzPct val="100000"/>
            </a:pPr>
            <a:r>
              <a:rPr lang="en-US" sz="1000" dirty="0">
                <a:solidFill>
                  <a:schemeClr val="tx2"/>
                </a:solidFill>
              </a:rPr>
              <a:t>Internet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E3DA20D-100D-7D44-A31C-1D8003E84940}"/>
              </a:ext>
            </a:extLst>
          </p:cNvPr>
          <p:cNvCxnSpPr>
            <a:cxnSpLocks/>
            <a:stCxn id="121" idx="3"/>
            <a:endCxn id="120" idx="1"/>
          </p:cNvCxnSpPr>
          <p:nvPr/>
        </p:nvCxnSpPr>
        <p:spPr>
          <a:xfrm>
            <a:off x="6373988" y="4209090"/>
            <a:ext cx="335971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57FD1EA-3B64-3A4C-BC60-42443B1C7A8A}"/>
              </a:ext>
            </a:extLst>
          </p:cNvPr>
          <p:cNvSpPr txBox="1"/>
          <p:nvPr/>
        </p:nvSpPr>
        <p:spPr>
          <a:xfrm>
            <a:off x="1918298" y="4439014"/>
            <a:ext cx="377842" cy="299295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>
              <a:spcAft>
                <a:spcPts val="300"/>
              </a:spcAft>
              <a:buSzPct val="100000"/>
            </a:pPr>
            <a:r>
              <a:rPr lang="en-US" sz="1000" dirty="0" err="1">
                <a:solidFill>
                  <a:schemeClr val="tx2"/>
                </a:solidFill>
              </a:rPr>
              <a:t>eNB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6D8B68-ACDF-594D-B7CB-FC9F5546F63E}"/>
              </a:ext>
            </a:extLst>
          </p:cNvPr>
          <p:cNvSpPr txBox="1"/>
          <p:nvPr/>
        </p:nvSpPr>
        <p:spPr>
          <a:xfrm>
            <a:off x="5756627" y="4439013"/>
            <a:ext cx="398681" cy="299295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>
              <a:spcAft>
                <a:spcPts val="300"/>
              </a:spcAft>
              <a:buSzPct val="100000"/>
            </a:pPr>
            <a:r>
              <a:rPr lang="en-US" sz="1000" dirty="0">
                <a:solidFill>
                  <a:schemeClr val="tx2"/>
                </a:solidFill>
              </a:rPr>
              <a:t>PGW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A054D53-D3CB-7D41-BD2C-3E68830D861A}"/>
              </a:ext>
            </a:extLst>
          </p:cNvPr>
          <p:cNvCxnSpPr>
            <a:cxnSpLocks/>
            <a:stCxn id="118" idx="2"/>
            <a:endCxn id="119" idx="0"/>
          </p:cNvCxnSpPr>
          <p:nvPr/>
        </p:nvCxnSpPr>
        <p:spPr>
          <a:xfrm>
            <a:off x="4184832" y="2985075"/>
            <a:ext cx="0" cy="95401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 179">
            <a:extLst>
              <a:ext uri="{FF2B5EF4-FFF2-40B4-BE49-F238E27FC236}">
                <a16:creationId xmlns:a16="http://schemas.microsoft.com/office/drawing/2014/main" id="{0E1F7DF5-3C4B-C244-B36F-33E1073AFCD7}"/>
              </a:ext>
            </a:extLst>
          </p:cNvPr>
          <p:cNvSpPr>
            <a:spLocks noChangeAspect="1"/>
          </p:cNvSpPr>
          <p:nvPr/>
        </p:nvSpPr>
        <p:spPr bwMode="auto">
          <a:xfrm>
            <a:off x="7085739" y="3344719"/>
            <a:ext cx="1844697" cy="1139682"/>
          </a:xfrm>
          <a:custGeom>
            <a:avLst/>
            <a:gdLst>
              <a:gd name="T0" fmla="*/ 79 w 94"/>
              <a:gd name="T1" fmla="*/ 65 h 65"/>
              <a:gd name="T2" fmla="*/ 79 w 94"/>
              <a:gd name="T3" fmla="*/ 65 h 65"/>
              <a:gd name="T4" fmla="*/ 78 w 94"/>
              <a:gd name="T5" fmla="*/ 65 h 65"/>
              <a:gd name="T6" fmla="*/ 22 w 94"/>
              <a:gd name="T7" fmla="*/ 65 h 65"/>
              <a:gd name="T8" fmla="*/ 0 w 94"/>
              <a:gd name="T9" fmla="*/ 44 h 65"/>
              <a:gd name="T10" fmla="*/ 21 w 94"/>
              <a:gd name="T11" fmla="*/ 23 h 65"/>
              <a:gd name="T12" fmla="*/ 48 w 94"/>
              <a:gd name="T13" fmla="*/ 0 h 65"/>
              <a:gd name="T14" fmla="*/ 76 w 94"/>
              <a:gd name="T15" fmla="*/ 27 h 65"/>
              <a:gd name="T16" fmla="*/ 76 w 94"/>
              <a:gd name="T17" fmla="*/ 33 h 65"/>
              <a:gd name="T18" fmla="*/ 78 w 94"/>
              <a:gd name="T19" fmla="*/ 33 h 65"/>
              <a:gd name="T20" fmla="*/ 94 w 94"/>
              <a:gd name="T21" fmla="*/ 49 h 65"/>
              <a:gd name="T22" fmla="*/ 90 w 94"/>
              <a:gd name="T23" fmla="*/ 61 h 65"/>
              <a:gd name="T24" fmla="*/ 79 w 94"/>
              <a:gd name="T25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4" h="65">
                <a:moveTo>
                  <a:pt x="7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79" y="65"/>
                  <a:pt x="78" y="65"/>
                  <a:pt x="78" y="65"/>
                </a:cubicBezTo>
                <a:cubicBezTo>
                  <a:pt x="22" y="65"/>
                  <a:pt x="22" y="65"/>
                  <a:pt x="22" y="65"/>
                </a:cubicBezTo>
                <a:cubicBezTo>
                  <a:pt x="10" y="65"/>
                  <a:pt x="0" y="56"/>
                  <a:pt x="0" y="44"/>
                </a:cubicBezTo>
                <a:cubicBezTo>
                  <a:pt x="0" y="33"/>
                  <a:pt x="10" y="23"/>
                  <a:pt x="21" y="23"/>
                </a:cubicBezTo>
                <a:cubicBezTo>
                  <a:pt x="23" y="10"/>
                  <a:pt x="35" y="0"/>
                  <a:pt x="48" y="0"/>
                </a:cubicBezTo>
                <a:cubicBezTo>
                  <a:pt x="64" y="0"/>
                  <a:pt x="76" y="12"/>
                  <a:pt x="76" y="27"/>
                </a:cubicBezTo>
                <a:cubicBezTo>
                  <a:pt x="76" y="29"/>
                  <a:pt x="76" y="31"/>
                  <a:pt x="76" y="33"/>
                </a:cubicBezTo>
                <a:cubicBezTo>
                  <a:pt x="77" y="33"/>
                  <a:pt x="77" y="33"/>
                  <a:pt x="78" y="33"/>
                </a:cubicBezTo>
                <a:cubicBezTo>
                  <a:pt x="87" y="33"/>
                  <a:pt x="94" y="40"/>
                  <a:pt x="94" y="49"/>
                </a:cubicBezTo>
                <a:cubicBezTo>
                  <a:pt x="94" y="53"/>
                  <a:pt x="93" y="57"/>
                  <a:pt x="90" y="61"/>
                </a:cubicBezTo>
                <a:cubicBezTo>
                  <a:pt x="87" y="64"/>
                  <a:pt x="83" y="65"/>
                  <a:pt x="79" y="65"/>
                </a:cubicBezTo>
              </a:path>
            </a:pathLst>
          </a:custGeom>
          <a:solidFill>
            <a:schemeClr val="bg1"/>
          </a:solidFill>
          <a:ln w="6350" cap="flat">
            <a:solidFill>
              <a:srgbClr val="00113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911B0DE-BCDD-8049-8125-00CB69688DD8}"/>
              </a:ext>
            </a:extLst>
          </p:cNvPr>
          <p:cNvSpPr txBox="1"/>
          <p:nvPr/>
        </p:nvSpPr>
        <p:spPr>
          <a:xfrm>
            <a:off x="7611962" y="3811690"/>
            <a:ext cx="792250" cy="391628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US" sz="1600" dirty="0">
                <a:solidFill>
                  <a:schemeClr val="tx2"/>
                </a:solidFill>
              </a:rPr>
              <a:t>IP Core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EC58DE0-C495-E745-A5F2-02E96E83278E}"/>
              </a:ext>
            </a:extLst>
          </p:cNvPr>
          <p:cNvSpPr txBox="1"/>
          <p:nvPr/>
        </p:nvSpPr>
        <p:spPr>
          <a:xfrm>
            <a:off x="4205685" y="3297046"/>
            <a:ext cx="414711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S11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3B2AF28-6047-F14D-A142-72BE470C2021}"/>
              </a:ext>
            </a:extLst>
          </p:cNvPr>
          <p:cNvSpPr txBox="1"/>
          <p:nvPr/>
        </p:nvSpPr>
        <p:spPr>
          <a:xfrm>
            <a:off x="4988098" y="3935537"/>
            <a:ext cx="323340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S5</a:t>
            </a:r>
          </a:p>
        </p:txBody>
      </p:sp>
      <p:pic>
        <p:nvPicPr>
          <p:cNvPr id="120" name="Picture 28" descr="\\DML-NAS\DML_Data\1 Live Jobs\Nokia\21314 - Nokia Icon update March 2016\Artwork\NOKIA Network Icons - All PNGs\Blue Black PNG Icons\GLOBE ICON_Blue Black_RGB.png">
            <a:extLst>
              <a:ext uri="{FF2B5EF4-FFF2-40B4-BE49-F238E27FC236}">
                <a16:creationId xmlns:a16="http://schemas.microsoft.com/office/drawing/2014/main" id="{794AF59D-195C-DB4D-9780-52B53BF05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3701" y="393909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4" descr="\\DML-NAS\DML_Data\1 Live Jobs\Nokia\21314 - Nokia Icon update March 2016\Artwork\NOKIA Network Icons - All PNGs\Blue Black PNG Icons\CIRCLE AND ARROWS ICON_Blue Black_RGB.png">
            <a:extLst>
              <a:ext uri="{FF2B5EF4-FFF2-40B4-BE49-F238E27FC236}">
                <a16:creationId xmlns:a16="http://schemas.microsoft.com/office/drawing/2014/main" id="{C2A625E6-4E9E-3547-81EC-F19B10360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988" y="393909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ABCE0682-5C2D-0F42-A5CC-87A2E838D33A}"/>
              </a:ext>
            </a:extLst>
          </p:cNvPr>
          <p:cNvSpPr txBox="1"/>
          <p:nvPr/>
        </p:nvSpPr>
        <p:spPr>
          <a:xfrm>
            <a:off x="2567549" y="3212411"/>
            <a:ext cx="706457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S1-MME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B4B8634-DE25-4F40-9AEF-D57B3385D743}"/>
              </a:ext>
            </a:extLst>
          </p:cNvPr>
          <p:cNvSpPr txBox="1"/>
          <p:nvPr/>
        </p:nvSpPr>
        <p:spPr>
          <a:xfrm>
            <a:off x="3036506" y="3935537"/>
            <a:ext cx="490052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S1-U</a:t>
            </a:r>
          </a:p>
        </p:txBody>
      </p:sp>
      <p:sp>
        <p:nvSpPr>
          <p:cNvPr id="20" name="Rectangular Callout 19">
            <a:extLst>
              <a:ext uri="{FF2B5EF4-FFF2-40B4-BE49-F238E27FC236}">
                <a16:creationId xmlns:a16="http://schemas.microsoft.com/office/drawing/2014/main" id="{0CFDAE88-7A9E-A644-B82B-92ACFDB95787}"/>
              </a:ext>
            </a:extLst>
          </p:cNvPr>
          <p:cNvSpPr/>
          <p:nvPr/>
        </p:nvSpPr>
        <p:spPr>
          <a:xfrm>
            <a:off x="4866119" y="1660627"/>
            <a:ext cx="2623252" cy="651656"/>
          </a:xfrm>
          <a:prstGeom prst="wedgeRectCallout">
            <a:avLst>
              <a:gd name="adj1" fmla="val -63029"/>
              <a:gd name="adj2" fmla="val 10894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Mobility and Session Management</a:t>
            </a:r>
          </a:p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Interface to Subscriber Database</a:t>
            </a:r>
          </a:p>
        </p:txBody>
      </p:sp>
      <p:sp>
        <p:nvSpPr>
          <p:cNvPr id="129" name="Rectangular Callout 128">
            <a:extLst>
              <a:ext uri="{FF2B5EF4-FFF2-40B4-BE49-F238E27FC236}">
                <a16:creationId xmlns:a16="http://schemas.microsoft.com/office/drawing/2014/main" id="{A725C0BF-1571-284D-9770-B8AB4C7C1C75}"/>
              </a:ext>
            </a:extLst>
          </p:cNvPr>
          <p:cNvSpPr/>
          <p:nvPr/>
        </p:nvSpPr>
        <p:spPr>
          <a:xfrm>
            <a:off x="3919118" y="5013647"/>
            <a:ext cx="1610881" cy="809425"/>
          </a:xfrm>
          <a:prstGeom prst="wedgeRectCallout">
            <a:avLst>
              <a:gd name="adj1" fmla="val -23905"/>
              <a:gd name="adj2" fmla="val -109976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Mobility Anchor Point</a:t>
            </a:r>
          </a:p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Session Management</a:t>
            </a:r>
          </a:p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Packet Forwarding</a:t>
            </a:r>
          </a:p>
        </p:txBody>
      </p:sp>
      <p:sp>
        <p:nvSpPr>
          <p:cNvPr id="131" name="Rectangular Callout 130">
            <a:extLst>
              <a:ext uri="{FF2B5EF4-FFF2-40B4-BE49-F238E27FC236}">
                <a16:creationId xmlns:a16="http://schemas.microsoft.com/office/drawing/2014/main" id="{33177454-B105-5A4E-B5DB-E3D8D8539507}"/>
              </a:ext>
            </a:extLst>
          </p:cNvPr>
          <p:cNvSpPr/>
          <p:nvPr/>
        </p:nvSpPr>
        <p:spPr>
          <a:xfrm>
            <a:off x="6280298" y="5017456"/>
            <a:ext cx="2548742" cy="1053340"/>
          </a:xfrm>
          <a:prstGeom prst="wedgeRectCallout">
            <a:avLst>
              <a:gd name="adj1" fmla="val -43642"/>
              <a:gd name="adj2" fmla="val -98469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IP Anchor Point</a:t>
            </a:r>
          </a:p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Session Management</a:t>
            </a:r>
          </a:p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Packet Forwarding</a:t>
            </a:r>
          </a:p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Interface to Policy, Charging, etc.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3404A2FF-0B2B-6644-8C04-D77206249DEB}"/>
              </a:ext>
            </a:extLst>
          </p:cNvPr>
          <p:cNvSpPr txBox="1"/>
          <p:nvPr/>
        </p:nvSpPr>
        <p:spPr>
          <a:xfrm>
            <a:off x="6545739" y="3935537"/>
            <a:ext cx="368224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 err="1">
                <a:solidFill>
                  <a:schemeClr val="tx2"/>
                </a:solidFill>
              </a:rPr>
              <a:t>SGi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950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2" descr="\\DML-NAS\DML_Data\1 Live Jobs\Nokia\21314 - Nokia Icon update March 2016\Artwork\NOKIA Network Icons - All PNGs\Blue Black PNG Icons\AERIAL ICON_Blue Black_RGB.png">
            <a:extLst>
              <a:ext uri="{FF2B5EF4-FFF2-40B4-BE49-F238E27FC236}">
                <a16:creationId xmlns:a16="http://schemas.microsoft.com/office/drawing/2014/main" id="{A091AC25-6EBD-094C-9443-7D659C38A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3237" y="393909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12" descr="\\DML-NAS\DML_Data\1 Live Jobs\Nokia\21314 - Nokia Icon update March 2016\Artwork\NOKIA Network Icons - All PNGs\Blue Black PNG Icons\AERIAL ICON_Blue Black_RGB.png">
            <a:extLst>
              <a:ext uri="{FF2B5EF4-FFF2-40B4-BE49-F238E27FC236}">
                <a16:creationId xmlns:a16="http://schemas.microsoft.com/office/drawing/2014/main" id="{17BC3ED9-B463-5945-B12D-B3FA0FF56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3237" y="2445075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9" descr="\\DML-NAS\DML_Data\1 Live Jobs\Nokia\21314 - Nokia Icon update March 2016\Artwork\NOKIA Network Icons - All PNGs\Blue Black PNG Icons\X JUNCTION ICON_Blue Black_RGB.png">
            <a:extLst>
              <a:ext uri="{FF2B5EF4-FFF2-40B4-BE49-F238E27FC236}">
                <a16:creationId xmlns:a16="http://schemas.microsoft.com/office/drawing/2014/main" id="{1BA6B6A5-89FA-C941-9DD3-5CACCEF13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19" y="2445075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4" descr="\\DML-NAS\DML_Data\1 Live Jobs\Nokia\21314 - Nokia Icon update March 2016\Artwork\NOKIA Network Icons - All PNGs\Blue Black PNG Icons\CIRCLE AND ARROWS ICON_Blue Black_RGB.png">
            <a:extLst>
              <a:ext uri="{FF2B5EF4-FFF2-40B4-BE49-F238E27FC236}">
                <a16:creationId xmlns:a16="http://schemas.microsoft.com/office/drawing/2014/main" id="{07108065-2A65-0F4C-B738-65CE02CE2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19" y="393909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B02AD19-7A3A-264F-A5CD-8631A11112D3}"/>
              </a:ext>
            </a:extLst>
          </p:cNvPr>
          <p:cNvCxnSpPr>
            <a:cxnSpLocks/>
            <a:stCxn id="114" idx="3"/>
          </p:cNvCxnSpPr>
          <p:nvPr/>
        </p:nvCxnSpPr>
        <p:spPr>
          <a:xfrm flipV="1">
            <a:off x="1803237" y="3871130"/>
            <a:ext cx="1130215" cy="33796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901B06-1CF5-9F4F-9AC8-403F8B42B2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ITNOG5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8708B-F2DB-7642-AE3B-2661E1D282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Combined control and user plane over IP</a:t>
            </a: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E43E3983-D014-CE4A-A88E-101A110602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Recap: 4G/LTE Architecture and Traffic Flows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B2AB63-EA10-0448-B6FB-C2A646BC867C}"/>
              </a:ext>
            </a:extLst>
          </p:cNvPr>
          <p:cNvCxnSpPr>
            <a:cxnSpLocks/>
            <a:endCxn id="118" idx="1"/>
          </p:cNvCxnSpPr>
          <p:nvPr/>
        </p:nvCxnSpPr>
        <p:spPr>
          <a:xfrm flipV="1">
            <a:off x="3321216" y="2715075"/>
            <a:ext cx="1755603" cy="114213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20FE69C-00E4-7740-85F8-F410CC4AF184}"/>
              </a:ext>
            </a:extLst>
          </p:cNvPr>
          <p:cNvCxnSpPr>
            <a:cxnSpLocks/>
            <a:stCxn id="119" idx="3"/>
            <a:endCxn id="121" idx="1"/>
          </p:cNvCxnSpPr>
          <p:nvPr/>
        </p:nvCxnSpPr>
        <p:spPr>
          <a:xfrm>
            <a:off x="5616819" y="4209090"/>
            <a:ext cx="130336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34B667E-B174-7C4F-B160-BBC285A0A6F7}"/>
              </a:ext>
            </a:extLst>
          </p:cNvPr>
          <p:cNvSpPr txBox="1"/>
          <p:nvPr/>
        </p:nvSpPr>
        <p:spPr>
          <a:xfrm>
            <a:off x="4995422" y="4439014"/>
            <a:ext cx="398681" cy="299295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>
              <a:spcAft>
                <a:spcPts val="300"/>
              </a:spcAft>
              <a:buSzPct val="100000"/>
            </a:pPr>
            <a:r>
              <a:rPr lang="en-US" sz="1000" dirty="0">
                <a:solidFill>
                  <a:schemeClr val="tx2"/>
                </a:solidFill>
              </a:rPr>
              <a:t>SGW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4FBBD8-5123-D143-A566-28D1CD0561CA}"/>
              </a:ext>
            </a:extLst>
          </p:cNvPr>
          <p:cNvSpPr txBox="1"/>
          <p:nvPr/>
        </p:nvSpPr>
        <p:spPr>
          <a:xfrm>
            <a:off x="1191467" y="2952196"/>
            <a:ext cx="377842" cy="299295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>
              <a:spcAft>
                <a:spcPts val="300"/>
              </a:spcAft>
              <a:buSzPct val="100000"/>
            </a:pPr>
            <a:r>
              <a:rPr lang="en-US" sz="1000" dirty="0" err="1">
                <a:solidFill>
                  <a:schemeClr val="tx2"/>
                </a:solidFill>
              </a:rPr>
              <a:t>eNB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CA5451-D907-854E-8FA2-89097E58016D}"/>
              </a:ext>
            </a:extLst>
          </p:cNvPr>
          <p:cNvSpPr txBox="1"/>
          <p:nvPr/>
        </p:nvSpPr>
        <p:spPr>
          <a:xfrm>
            <a:off x="4977939" y="2952197"/>
            <a:ext cx="411505" cy="299295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>
              <a:spcAft>
                <a:spcPts val="300"/>
              </a:spcAft>
              <a:buSzPct val="100000"/>
            </a:pPr>
            <a:r>
              <a:rPr lang="en-US" sz="1000" dirty="0">
                <a:solidFill>
                  <a:schemeClr val="tx2"/>
                </a:solidFill>
              </a:rPr>
              <a:t>MME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A4C996-DA73-BE4B-8BA0-B390450B23CE}"/>
              </a:ext>
            </a:extLst>
          </p:cNvPr>
          <p:cNvSpPr txBox="1"/>
          <p:nvPr/>
        </p:nvSpPr>
        <p:spPr>
          <a:xfrm>
            <a:off x="10804174" y="4413657"/>
            <a:ext cx="610277" cy="299295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>
              <a:spcAft>
                <a:spcPts val="300"/>
              </a:spcAft>
              <a:buSzPct val="100000"/>
            </a:pPr>
            <a:r>
              <a:rPr lang="en-US" sz="1000" dirty="0">
                <a:solidFill>
                  <a:schemeClr val="tx2"/>
                </a:solidFill>
              </a:rPr>
              <a:t>Internet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E3DA20D-100D-7D44-A31C-1D8003E84940}"/>
              </a:ext>
            </a:extLst>
          </p:cNvPr>
          <p:cNvCxnSpPr>
            <a:cxnSpLocks/>
            <a:stCxn id="121" idx="3"/>
            <a:endCxn id="120" idx="1"/>
          </p:cNvCxnSpPr>
          <p:nvPr/>
        </p:nvCxnSpPr>
        <p:spPr>
          <a:xfrm>
            <a:off x="7460186" y="4209090"/>
            <a:ext cx="343550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57FD1EA-3B64-3A4C-BC60-42443B1C7A8A}"/>
              </a:ext>
            </a:extLst>
          </p:cNvPr>
          <p:cNvSpPr txBox="1"/>
          <p:nvPr/>
        </p:nvSpPr>
        <p:spPr>
          <a:xfrm>
            <a:off x="1191467" y="4439014"/>
            <a:ext cx="377842" cy="299295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>
              <a:spcAft>
                <a:spcPts val="300"/>
              </a:spcAft>
              <a:buSzPct val="100000"/>
            </a:pPr>
            <a:r>
              <a:rPr lang="en-US" sz="1000" dirty="0" err="1">
                <a:solidFill>
                  <a:schemeClr val="tx2"/>
                </a:solidFill>
              </a:rPr>
              <a:t>eNB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6D8B68-ACDF-594D-B7CB-FC9F5546F63E}"/>
              </a:ext>
            </a:extLst>
          </p:cNvPr>
          <p:cNvSpPr txBox="1"/>
          <p:nvPr/>
        </p:nvSpPr>
        <p:spPr>
          <a:xfrm>
            <a:off x="6842825" y="4439013"/>
            <a:ext cx="398681" cy="299295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>
              <a:spcAft>
                <a:spcPts val="300"/>
              </a:spcAft>
              <a:buSzPct val="100000"/>
            </a:pPr>
            <a:r>
              <a:rPr lang="en-US" sz="1000" dirty="0">
                <a:solidFill>
                  <a:schemeClr val="tx2"/>
                </a:solidFill>
              </a:rPr>
              <a:t>PGW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CC83B2A-A5F6-F844-94B9-24F1F45C9C60}"/>
              </a:ext>
            </a:extLst>
          </p:cNvPr>
          <p:cNvCxnSpPr>
            <a:cxnSpLocks/>
            <a:endCxn id="119" idx="1"/>
          </p:cNvCxnSpPr>
          <p:nvPr/>
        </p:nvCxnSpPr>
        <p:spPr>
          <a:xfrm>
            <a:off x="3645730" y="3795697"/>
            <a:ext cx="1431089" cy="41339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A054D53-D3CB-7D41-BD2C-3E68830D861A}"/>
              </a:ext>
            </a:extLst>
          </p:cNvPr>
          <p:cNvCxnSpPr>
            <a:cxnSpLocks/>
            <a:stCxn id="118" idx="2"/>
            <a:endCxn id="119" idx="0"/>
          </p:cNvCxnSpPr>
          <p:nvPr/>
        </p:nvCxnSpPr>
        <p:spPr>
          <a:xfrm>
            <a:off x="5346819" y="2985075"/>
            <a:ext cx="0" cy="95401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6CBA0C5-8E72-8946-B7BC-AA4FCBE5591C}"/>
              </a:ext>
            </a:extLst>
          </p:cNvPr>
          <p:cNvCxnSpPr>
            <a:cxnSpLocks/>
            <a:stCxn id="115" idx="3"/>
          </p:cNvCxnSpPr>
          <p:nvPr/>
        </p:nvCxnSpPr>
        <p:spPr>
          <a:xfrm>
            <a:off x="1803237" y="2715075"/>
            <a:ext cx="1197781" cy="72136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179">
            <a:extLst>
              <a:ext uri="{FF2B5EF4-FFF2-40B4-BE49-F238E27FC236}">
                <a16:creationId xmlns:a16="http://schemas.microsoft.com/office/drawing/2014/main" id="{5617ED21-6988-A446-9245-B1C6EFBC50B9}"/>
              </a:ext>
            </a:extLst>
          </p:cNvPr>
          <p:cNvSpPr>
            <a:spLocks noChangeAspect="1"/>
          </p:cNvSpPr>
          <p:nvPr/>
        </p:nvSpPr>
        <p:spPr bwMode="auto">
          <a:xfrm>
            <a:off x="2484323" y="2909119"/>
            <a:ext cx="1844697" cy="1139682"/>
          </a:xfrm>
          <a:custGeom>
            <a:avLst/>
            <a:gdLst>
              <a:gd name="T0" fmla="*/ 79 w 94"/>
              <a:gd name="T1" fmla="*/ 65 h 65"/>
              <a:gd name="T2" fmla="*/ 79 w 94"/>
              <a:gd name="T3" fmla="*/ 65 h 65"/>
              <a:gd name="T4" fmla="*/ 78 w 94"/>
              <a:gd name="T5" fmla="*/ 65 h 65"/>
              <a:gd name="T6" fmla="*/ 22 w 94"/>
              <a:gd name="T7" fmla="*/ 65 h 65"/>
              <a:gd name="T8" fmla="*/ 0 w 94"/>
              <a:gd name="T9" fmla="*/ 44 h 65"/>
              <a:gd name="T10" fmla="*/ 21 w 94"/>
              <a:gd name="T11" fmla="*/ 23 h 65"/>
              <a:gd name="T12" fmla="*/ 48 w 94"/>
              <a:gd name="T13" fmla="*/ 0 h 65"/>
              <a:gd name="T14" fmla="*/ 76 w 94"/>
              <a:gd name="T15" fmla="*/ 27 h 65"/>
              <a:gd name="T16" fmla="*/ 76 w 94"/>
              <a:gd name="T17" fmla="*/ 33 h 65"/>
              <a:gd name="T18" fmla="*/ 78 w 94"/>
              <a:gd name="T19" fmla="*/ 33 h 65"/>
              <a:gd name="T20" fmla="*/ 94 w 94"/>
              <a:gd name="T21" fmla="*/ 49 h 65"/>
              <a:gd name="T22" fmla="*/ 90 w 94"/>
              <a:gd name="T23" fmla="*/ 61 h 65"/>
              <a:gd name="T24" fmla="*/ 79 w 94"/>
              <a:gd name="T25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4" h="65">
                <a:moveTo>
                  <a:pt x="7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79" y="65"/>
                  <a:pt x="78" y="65"/>
                  <a:pt x="78" y="65"/>
                </a:cubicBezTo>
                <a:cubicBezTo>
                  <a:pt x="22" y="65"/>
                  <a:pt x="22" y="65"/>
                  <a:pt x="22" y="65"/>
                </a:cubicBezTo>
                <a:cubicBezTo>
                  <a:pt x="10" y="65"/>
                  <a:pt x="0" y="56"/>
                  <a:pt x="0" y="44"/>
                </a:cubicBezTo>
                <a:cubicBezTo>
                  <a:pt x="0" y="33"/>
                  <a:pt x="10" y="23"/>
                  <a:pt x="21" y="23"/>
                </a:cubicBezTo>
                <a:cubicBezTo>
                  <a:pt x="23" y="10"/>
                  <a:pt x="35" y="0"/>
                  <a:pt x="48" y="0"/>
                </a:cubicBezTo>
                <a:cubicBezTo>
                  <a:pt x="64" y="0"/>
                  <a:pt x="76" y="12"/>
                  <a:pt x="76" y="27"/>
                </a:cubicBezTo>
                <a:cubicBezTo>
                  <a:pt x="76" y="29"/>
                  <a:pt x="76" y="31"/>
                  <a:pt x="76" y="33"/>
                </a:cubicBezTo>
                <a:cubicBezTo>
                  <a:pt x="77" y="33"/>
                  <a:pt x="77" y="33"/>
                  <a:pt x="78" y="33"/>
                </a:cubicBezTo>
                <a:cubicBezTo>
                  <a:pt x="87" y="33"/>
                  <a:pt x="94" y="40"/>
                  <a:pt x="94" y="49"/>
                </a:cubicBezTo>
                <a:cubicBezTo>
                  <a:pt x="94" y="53"/>
                  <a:pt x="93" y="57"/>
                  <a:pt x="90" y="61"/>
                </a:cubicBezTo>
                <a:cubicBezTo>
                  <a:pt x="87" y="64"/>
                  <a:pt x="83" y="65"/>
                  <a:pt x="79" y="65"/>
                </a:cubicBezTo>
              </a:path>
            </a:pathLst>
          </a:custGeom>
          <a:solidFill>
            <a:schemeClr val="bg1"/>
          </a:solidFill>
          <a:ln w="6350" cap="flat">
            <a:solidFill>
              <a:srgbClr val="00113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179">
            <a:extLst>
              <a:ext uri="{FF2B5EF4-FFF2-40B4-BE49-F238E27FC236}">
                <a16:creationId xmlns:a16="http://schemas.microsoft.com/office/drawing/2014/main" id="{0E1F7DF5-3C4B-C244-B36F-33E1073AFCD7}"/>
              </a:ext>
            </a:extLst>
          </p:cNvPr>
          <p:cNvSpPr>
            <a:spLocks noChangeAspect="1"/>
          </p:cNvSpPr>
          <p:nvPr/>
        </p:nvSpPr>
        <p:spPr bwMode="auto">
          <a:xfrm>
            <a:off x="8247726" y="3344719"/>
            <a:ext cx="1844697" cy="1139682"/>
          </a:xfrm>
          <a:custGeom>
            <a:avLst/>
            <a:gdLst>
              <a:gd name="T0" fmla="*/ 79 w 94"/>
              <a:gd name="T1" fmla="*/ 65 h 65"/>
              <a:gd name="T2" fmla="*/ 79 w 94"/>
              <a:gd name="T3" fmla="*/ 65 h 65"/>
              <a:gd name="T4" fmla="*/ 78 w 94"/>
              <a:gd name="T5" fmla="*/ 65 h 65"/>
              <a:gd name="T6" fmla="*/ 22 w 94"/>
              <a:gd name="T7" fmla="*/ 65 h 65"/>
              <a:gd name="T8" fmla="*/ 0 w 94"/>
              <a:gd name="T9" fmla="*/ 44 h 65"/>
              <a:gd name="T10" fmla="*/ 21 w 94"/>
              <a:gd name="T11" fmla="*/ 23 h 65"/>
              <a:gd name="T12" fmla="*/ 48 w 94"/>
              <a:gd name="T13" fmla="*/ 0 h 65"/>
              <a:gd name="T14" fmla="*/ 76 w 94"/>
              <a:gd name="T15" fmla="*/ 27 h 65"/>
              <a:gd name="T16" fmla="*/ 76 w 94"/>
              <a:gd name="T17" fmla="*/ 33 h 65"/>
              <a:gd name="T18" fmla="*/ 78 w 94"/>
              <a:gd name="T19" fmla="*/ 33 h 65"/>
              <a:gd name="T20" fmla="*/ 94 w 94"/>
              <a:gd name="T21" fmla="*/ 49 h 65"/>
              <a:gd name="T22" fmla="*/ 90 w 94"/>
              <a:gd name="T23" fmla="*/ 61 h 65"/>
              <a:gd name="T24" fmla="*/ 79 w 94"/>
              <a:gd name="T25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4" h="65">
                <a:moveTo>
                  <a:pt x="7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79" y="65"/>
                  <a:pt x="78" y="65"/>
                  <a:pt x="78" y="65"/>
                </a:cubicBezTo>
                <a:cubicBezTo>
                  <a:pt x="22" y="65"/>
                  <a:pt x="22" y="65"/>
                  <a:pt x="22" y="65"/>
                </a:cubicBezTo>
                <a:cubicBezTo>
                  <a:pt x="10" y="65"/>
                  <a:pt x="0" y="56"/>
                  <a:pt x="0" y="44"/>
                </a:cubicBezTo>
                <a:cubicBezTo>
                  <a:pt x="0" y="33"/>
                  <a:pt x="10" y="23"/>
                  <a:pt x="21" y="23"/>
                </a:cubicBezTo>
                <a:cubicBezTo>
                  <a:pt x="23" y="10"/>
                  <a:pt x="35" y="0"/>
                  <a:pt x="48" y="0"/>
                </a:cubicBezTo>
                <a:cubicBezTo>
                  <a:pt x="64" y="0"/>
                  <a:pt x="76" y="12"/>
                  <a:pt x="76" y="27"/>
                </a:cubicBezTo>
                <a:cubicBezTo>
                  <a:pt x="76" y="29"/>
                  <a:pt x="76" y="31"/>
                  <a:pt x="76" y="33"/>
                </a:cubicBezTo>
                <a:cubicBezTo>
                  <a:pt x="77" y="33"/>
                  <a:pt x="77" y="33"/>
                  <a:pt x="78" y="33"/>
                </a:cubicBezTo>
                <a:cubicBezTo>
                  <a:pt x="87" y="33"/>
                  <a:pt x="94" y="40"/>
                  <a:pt x="94" y="49"/>
                </a:cubicBezTo>
                <a:cubicBezTo>
                  <a:pt x="94" y="53"/>
                  <a:pt x="93" y="57"/>
                  <a:pt x="90" y="61"/>
                </a:cubicBezTo>
                <a:cubicBezTo>
                  <a:pt x="87" y="64"/>
                  <a:pt x="83" y="65"/>
                  <a:pt x="79" y="65"/>
                </a:cubicBezTo>
              </a:path>
            </a:pathLst>
          </a:custGeom>
          <a:solidFill>
            <a:schemeClr val="bg1"/>
          </a:solidFill>
          <a:ln w="6350" cap="flat">
            <a:solidFill>
              <a:srgbClr val="00113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911B0DE-BCDD-8049-8125-00CB69688DD8}"/>
              </a:ext>
            </a:extLst>
          </p:cNvPr>
          <p:cNvSpPr txBox="1"/>
          <p:nvPr/>
        </p:nvSpPr>
        <p:spPr>
          <a:xfrm>
            <a:off x="8773949" y="3811690"/>
            <a:ext cx="792250" cy="391628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US" sz="1600" dirty="0">
                <a:solidFill>
                  <a:schemeClr val="tx2"/>
                </a:solidFill>
              </a:rPr>
              <a:t>IP Core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3A54B16-139A-574C-92C3-F9D513CEBB79}"/>
              </a:ext>
            </a:extLst>
          </p:cNvPr>
          <p:cNvSpPr txBox="1"/>
          <p:nvPr/>
        </p:nvSpPr>
        <p:spPr>
          <a:xfrm>
            <a:off x="2933217" y="3368595"/>
            <a:ext cx="946909" cy="391628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US" sz="1600" dirty="0">
                <a:solidFill>
                  <a:schemeClr val="tx2"/>
                </a:solidFill>
              </a:rPr>
              <a:t>Backhaul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495B1B8F-64EE-DC4E-9FFB-E81A0BFA5172}"/>
              </a:ext>
            </a:extLst>
          </p:cNvPr>
          <p:cNvCxnSpPr>
            <a:cxnSpLocks/>
          </p:cNvCxnSpPr>
          <p:nvPr/>
        </p:nvCxnSpPr>
        <p:spPr>
          <a:xfrm flipV="1">
            <a:off x="1912671" y="2714328"/>
            <a:ext cx="2988000" cy="0"/>
          </a:xfrm>
          <a:prstGeom prst="straightConnector1">
            <a:avLst/>
          </a:prstGeom>
          <a:ln w="12700">
            <a:solidFill>
              <a:schemeClr val="accent4"/>
            </a:solidFill>
            <a:prstDash val="dash"/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BCD2612-9B9B-8C42-BB1D-4DD8A3DC07F4}"/>
              </a:ext>
            </a:extLst>
          </p:cNvPr>
          <p:cNvCxnSpPr>
            <a:cxnSpLocks/>
          </p:cNvCxnSpPr>
          <p:nvPr/>
        </p:nvCxnSpPr>
        <p:spPr>
          <a:xfrm>
            <a:off x="1912671" y="4412730"/>
            <a:ext cx="2988000" cy="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Arc 76">
            <a:extLst>
              <a:ext uri="{FF2B5EF4-FFF2-40B4-BE49-F238E27FC236}">
                <a16:creationId xmlns:a16="http://schemas.microsoft.com/office/drawing/2014/main" id="{BA3C9AED-AD5D-EF47-9A2C-CE9AC89D16B5}"/>
              </a:ext>
            </a:extLst>
          </p:cNvPr>
          <p:cNvSpPr>
            <a:spLocks noChangeAspect="1"/>
          </p:cNvSpPr>
          <p:nvPr/>
        </p:nvSpPr>
        <p:spPr>
          <a:xfrm>
            <a:off x="1361302" y="2984328"/>
            <a:ext cx="1047310" cy="961668"/>
          </a:xfrm>
          <a:prstGeom prst="arc">
            <a:avLst>
              <a:gd name="adj1" fmla="val 16200000"/>
              <a:gd name="adj2" fmla="val 5319428"/>
            </a:avLst>
          </a:prstGeom>
          <a:ln w="12700">
            <a:solidFill>
              <a:schemeClr val="accent6"/>
            </a:solidFill>
            <a:prstDash val="lgDashDot"/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F021E88-85E2-8E4D-907E-6D0839283DF3}"/>
              </a:ext>
            </a:extLst>
          </p:cNvPr>
          <p:cNvGrpSpPr/>
          <p:nvPr/>
        </p:nvGrpSpPr>
        <p:grpSpPr>
          <a:xfrm>
            <a:off x="2686671" y="4839731"/>
            <a:ext cx="1440000" cy="1186599"/>
            <a:chOff x="2677593" y="5370874"/>
            <a:chExt cx="1440000" cy="1186599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082C49C-CE7F-CA4F-B4A9-5ED097A84F1F}"/>
                </a:ext>
              </a:extLst>
            </p:cNvPr>
            <p:cNvSpPr/>
            <p:nvPr/>
          </p:nvSpPr>
          <p:spPr>
            <a:xfrm>
              <a:off x="2677593" y="6248437"/>
              <a:ext cx="1440000" cy="28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200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8DDEE00-AC03-7549-95F5-403EDD6392DD}"/>
                </a:ext>
              </a:extLst>
            </p:cNvPr>
            <p:cNvSpPr/>
            <p:nvPr/>
          </p:nvSpPr>
          <p:spPr>
            <a:xfrm>
              <a:off x="2677593" y="5964118"/>
              <a:ext cx="1440000" cy="28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200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4E38EF0-EE54-3F42-809C-DD90A951F435}"/>
                </a:ext>
              </a:extLst>
            </p:cNvPr>
            <p:cNvSpPr/>
            <p:nvPr/>
          </p:nvSpPr>
          <p:spPr>
            <a:xfrm>
              <a:off x="2677593" y="5682572"/>
              <a:ext cx="1440000" cy="28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200" dirty="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26DA20D-B1C0-324F-84B5-D4785794148F}"/>
                </a:ext>
              </a:extLst>
            </p:cNvPr>
            <p:cNvSpPr txBox="1"/>
            <p:nvPr/>
          </p:nvSpPr>
          <p:spPr>
            <a:xfrm>
              <a:off x="3262373" y="6227401"/>
              <a:ext cx="270440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>
              <a:sp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IP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4FAFD2B-D8AC-E14B-AFF8-5E78FB2D974A}"/>
                </a:ext>
              </a:extLst>
            </p:cNvPr>
            <p:cNvSpPr txBox="1"/>
            <p:nvPr/>
          </p:nvSpPr>
          <p:spPr>
            <a:xfrm>
              <a:off x="3179017" y="5943082"/>
              <a:ext cx="437153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>
              <a:sp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UDP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358E323-4D0F-EE43-AD17-21C07BA806FE}"/>
                </a:ext>
              </a:extLst>
            </p:cNvPr>
            <p:cNvSpPr txBox="1"/>
            <p:nvPr/>
          </p:nvSpPr>
          <p:spPr>
            <a:xfrm>
              <a:off x="3105247" y="5661536"/>
              <a:ext cx="584693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>
              <a:sp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GTP-U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8F5DC06-67E3-F54A-9F7C-AD83CBD56B2C}"/>
                </a:ext>
              </a:extLst>
            </p:cNvPr>
            <p:cNvSpPr/>
            <p:nvPr/>
          </p:nvSpPr>
          <p:spPr>
            <a:xfrm>
              <a:off x="2677593" y="5391910"/>
              <a:ext cx="1440000" cy="288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200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0B2EA21-15C8-2A4D-89DA-E18F72776497}"/>
                </a:ext>
              </a:extLst>
            </p:cNvPr>
            <p:cNvSpPr txBox="1"/>
            <p:nvPr/>
          </p:nvSpPr>
          <p:spPr>
            <a:xfrm>
              <a:off x="3256762" y="5370874"/>
              <a:ext cx="281662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>
              <a:sp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200" b="1" dirty="0">
                  <a:solidFill>
                    <a:schemeClr val="tx2"/>
                  </a:solidFill>
                </a:rPr>
                <a:t>IP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2A230AE-9F6E-CB44-BACF-7065BC9D5ABF}"/>
              </a:ext>
            </a:extLst>
          </p:cNvPr>
          <p:cNvGrpSpPr/>
          <p:nvPr/>
        </p:nvGrpSpPr>
        <p:grpSpPr>
          <a:xfrm>
            <a:off x="2686671" y="1399050"/>
            <a:ext cx="1440000" cy="892952"/>
            <a:chOff x="2008544" y="1981584"/>
            <a:chExt cx="1440000" cy="89295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0702B158-98F6-9442-9D1D-3390AC58F072}"/>
                </a:ext>
              </a:extLst>
            </p:cNvPr>
            <p:cNvSpPr/>
            <p:nvPr/>
          </p:nvSpPr>
          <p:spPr>
            <a:xfrm>
              <a:off x="2008544" y="2565500"/>
              <a:ext cx="1440000" cy="28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200" dirty="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C67B45D-A87C-8E46-82A6-0DA006BE0677}"/>
                </a:ext>
              </a:extLst>
            </p:cNvPr>
            <p:cNvSpPr/>
            <p:nvPr/>
          </p:nvSpPr>
          <p:spPr>
            <a:xfrm>
              <a:off x="2008544" y="2280927"/>
              <a:ext cx="1440000" cy="28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200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5E6F72B4-FF82-FF4C-ACB2-0F3D3E60B026}"/>
                </a:ext>
              </a:extLst>
            </p:cNvPr>
            <p:cNvSpPr/>
            <p:nvPr/>
          </p:nvSpPr>
          <p:spPr>
            <a:xfrm>
              <a:off x="2008544" y="2002620"/>
              <a:ext cx="1440000" cy="28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200" dirty="0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B478C2A1-4E7B-C048-B30B-37D82F3787FF}"/>
                </a:ext>
              </a:extLst>
            </p:cNvPr>
            <p:cNvSpPr txBox="1"/>
            <p:nvPr/>
          </p:nvSpPr>
          <p:spPr>
            <a:xfrm>
              <a:off x="2593324" y="2544464"/>
              <a:ext cx="270440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>
              <a:sp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IP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EB959F49-7656-0746-B014-768B6A0FC64A}"/>
                </a:ext>
              </a:extLst>
            </p:cNvPr>
            <p:cNvSpPr txBox="1"/>
            <p:nvPr/>
          </p:nvSpPr>
          <p:spPr>
            <a:xfrm>
              <a:off x="2477908" y="2259891"/>
              <a:ext cx="501273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>
              <a:sp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SCTP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7F3FAAE-1A06-644E-9BBD-83C243446C5E}"/>
                </a:ext>
              </a:extLst>
            </p:cNvPr>
            <p:cNvSpPr txBox="1"/>
            <p:nvPr/>
          </p:nvSpPr>
          <p:spPr>
            <a:xfrm>
              <a:off x="2439436" y="1981584"/>
              <a:ext cx="578217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>
              <a:sp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S1-AP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38C470B-E06B-2D40-A7B4-F596CB767F2F}"/>
              </a:ext>
            </a:extLst>
          </p:cNvPr>
          <p:cNvSpPr txBox="1"/>
          <p:nvPr/>
        </p:nvSpPr>
        <p:spPr>
          <a:xfrm>
            <a:off x="2737651" y="4439013"/>
            <a:ext cx="1338040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User Plane (S1-U)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FEA19C6-DC1E-2444-B411-9008F2028CEA}"/>
              </a:ext>
            </a:extLst>
          </p:cNvPr>
          <p:cNvSpPr txBox="1"/>
          <p:nvPr/>
        </p:nvSpPr>
        <p:spPr>
          <a:xfrm>
            <a:off x="2533493" y="2385075"/>
            <a:ext cx="1746357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Control Plane (S1-MME)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D41A9F-86AE-B94B-97D8-2CEAD62F8867}"/>
              </a:ext>
            </a:extLst>
          </p:cNvPr>
          <p:cNvSpPr txBox="1"/>
          <p:nvPr/>
        </p:nvSpPr>
        <p:spPr>
          <a:xfrm>
            <a:off x="1853914" y="3284737"/>
            <a:ext cx="358606" cy="360850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400" dirty="0">
                <a:solidFill>
                  <a:schemeClr val="tx2"/>
                </a:solidFill>
              </a:rPr>
              <a:t>X2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568B118-264A-B248-BD5A-5AFB5CB040D4}"/>
              </a:ext>
            </a:extLst>
          </p:cNvPr>
          <p:cNvGrpSpPr/>
          <p:nvPr/>
        </p:nvGrpSpPr>
        <p:grpSpPr>
          <a:xfrm>
            <a:off x="8450074" y="4662063"/>
            <a:ext cx="1440000" cy="330072"/>
            <a:chOff x="8068195" y="4449403"/>
            <a:chExt cx="1440000" cy="330072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28005C0-9F1E-334F-A2A8-A4B5A0BEFD7C}"/>
                </a:ext>
              </a:extLst>
            </p:cNvPr>
            <p:cNvSpPr/>
            <p:nvPr/>
          </p:nvSpPr>
          <p:spPr>
            <a:xfrm>
              <a:off x="8068195" y="4470439"/>
              <a:ext cx="1440000" cy="288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200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284F426-2EFC-4146-8320-8A47528D87A4}"/>
                </a:ext>
              </a:extLst>
            </p:cNvPr>
            <p:cNvSpPr txBox="1"/>
            <p:nvPr/>
          </p:nvSpPr>
          <p:spPr>
            <a:xfrm>
              <a:off x="8647364" y="4449403"/>
              <a:ext cx="281662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>
              <a:sp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200" b="1" dirty="0">
                  <a:solidFill>
                    <a:schemeClr val="tx2"/>
                  </a:solidFill>
                </a:rPr>
                <a:t>IP</a:t>
              </a:r>
            </a:p>
          </p:txBody>
        </p:sp>
      </p:grp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14117D0-A7D0-6D41-A49E-D255F98E4364}"/>
              </a:ext>
            </a:extLst>
          </p:cNvPr>
          <p:cNvCxnSpPr>
            <a:cxnSpLocks/>
            <a:stCxn id="122" idx="2"/>
            <a:endCxn id="115" idx="1"/>
          </p:cNvCxnSpPr>
          <p:nvPr/>
        </p:nvCxnSpPr>
        <p:spPr>
          <a:xfrm rot="16200000" flipH="1">
            <a:off x="974997" y="2426834"/>
            <a:ext cx="268025" cy="308456"/>
          </a:xfrm>
          <a:prstGeom prst="bentConnector2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7">
            <a:extLst>
              <a:ext uri="{FF2B5EF4-FFF2-40B4-BE49-F238E27FC236}">
                <a16:creationId xmlns:a16="http://schemas.microsoft.com/office/drawing/2014/main" id="{BED781D2-2AA4-EA47-95D6-5B610989284C}"/>
              </a:ext>
            </a:extLst>
          </p:cNvPr>
          <p:cNvCxnSpPr>
            <a:cxnSpLocks/>
            <a:stCxn id="123" idx="2"/>
            <a:endCxn id="114" idx="1"/>
          </p:cNvCxnSpPr>
          <p:nvPr/>
        </p:nvCxnSpPr>
        <p:spPr>
          <a:xfrm rot="16200000" flipH="1">
            <a:off x="968889" y="3914742"/>
            <a:ext cx="278090" cy="310605"/>
          </a:xfrm>
          <a:prstGeom prst="bentConnector2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71EED817-23C4-E44E-950C-6BF33BA8CE35}"/>
              </a:ext>
            </a:extLst>
          </p:cNvPr>
          <p:cNvSpPr txBox="1"/>
          <p:nvPr/>
        </p:nvSpPr>
        <p:spPr>
          <a:xfrm>
            <a:off x="9704780" y="5822168"/>
            <a:ext cx="2109464" cy="809428"/>
          </a:xfrm>
          <a:prstGeom prst="rect">
            <a:avLst/>
          </a:prstGeom>
          <a:noFill/>
        </p:spPr>
        <p:txBody>
          <a:bodyPr wrap="none" lIns="96000" tIns="96000" rIns="96000" bIns="96000" rtlCol="0">
            <a:spAutoFit/>
          </a:bodyPr>
          <a:lstStyle/>
          <a:p>
            <a:pPr defTabSz="609585" fontAlgn="base">
              <a:spcAft>
                <a:spcPct val="0"/>
              </a:spcAft>
              <a:buClr>
                <a:srgbClr val="001135"/>
              </a:buClr>
              <a:defRPr/>
            </a:pPr>
            <a:r>
              <a:rPr lang="en-US" sz="1000" dirty="0">
                <a:solidFill>
                  <a:schemeClr val="tx2"/>
                </a:solidFill>
                <a:latin typeface="Nokia Pure Text Light"/>
                <a:ea typeface="Nokia Pure Text" panose="020B0503020202020204" pitchFamily="34" charset="0"/>
                <a:cs typeface="Calibri" pitchFamily="34" charset="0"/>
              </a:rPr>
              <a:t>MME: Mobility Management Entity</a:t>
            </a:r>
          </a:p>
          <a:p>
            <a:pPr defTabSz="609585" fontAlgn="base">
              <a:spcAft>
                <a:spcPct val="0"/>
              </a:spcAft>
              <a:buClr>
                <a:srgbClr val="001135"/>
              </a:buClr>
              <a:defRPr/>
            </a:pPr>
            <a:r>
              <a:rPr lang="en-US" sz="1000" dirty="0">
                <a:solidFill>
                  <a:schemeClr val="tx2"/>
                </a:solidFill>
                <a:latin typeface="Nokia Pure Text Light"/>
                <a:ea typeface="Nokia Pure Text" panose="020B0503020202020204" pitchFamily="34" charset="0"/>
                <a:cs typeface="Calibri" pitchFamily="34" charset="0"/>
              </a:rPr>
              <a:t>SGW: Serving Gateway</a:t>
            </a:r>
          </a:p>
          <a:p>
            <a:pPr defTabSz="609585" fontAlgn="base">
              <a:spcAft>
                <a:spcPct val="0"/>
              </a:spcAft>
              <a:buClr>
                <a:srgbClr val="001135"/>
              </a:buClr>
              <a:defRPr/>
            </a:pPr>
            <a:r>
              <a:rPr lang="en-US" sz="1000" dirty="0">
                <a:solidFill>
                  <a:schemeClr val="tx2"/>
                </a:solidFill>
                <a:latin typeface="Nokia Pure Text Light"/>
                <a:ea typeface="Nokia Pure Text" panose="020B0503020202020204" pitchFamily="34" charset="0"/>
                <a:cs typeface="Calibri" pitchFamily="34" charset="0"/>
              </a:rPr>
              <a:t>PGW: PDN Gateway</a:t>
            </a:r>
          </a:p>
          <a:p>
            <a:pPr defTabSz="609585" fontAlgn="base">
              <a:spcAft>
                <a:spcPct val="0"/>
              </a:spcAft>
              <a:buClr>
                <a:srgbClr val="001135"/>
              </a:buClr>
              <a:defRPr/>
            </a:pPr>
            <a:r>
              <a:rPr lang="en-US" sz="1000" dirty="0" err="1">
                <a:solidFill>
                  <a:schemeClr val="tx2"/>
                </a:solidFill>
                <a:latin typeface="Nokia Pure Text Light"/>
                <a:ea typeface="Nokia Pure Text" panose="020B0503020202020204" pitchFamily="34" charset="0"/>
                <a:cs typeface="Calibri" pitchFamily="34" charset="0"/>
              </a:rPr>
              <a:t>eNB</a:t>
            </a:r>
            <a:r>
              <a:rPr lang="en-US" sz="1000" dirty="0">
                <a:solidFill>
                  <a:schemeClr val="tx2"/>
                </a:solidFill>
                <a:latin typeface="Nokia Pure Text Light"/>
                <a:ea typeface="Nokia Pure Text" panose="020B0503020202020204" pitchFamily="34" charset="0"/>
                <a:cs typeface="Calibri" pitchFamily="34" charset="0"/>
              </a:rPr>
              <a:t>: </a:t>
            </a:r>
            <a:r>
              <a:rPr lang="en-US" sz="1000" dirty="0" err="1">
                <a:solidFill>
                  <a:schemeClr val="tx2"/>
                </a:solidFill>
                <a:latin typeface="Nokia Pure Text Light"/>
                <a:ea typeface="Nokia Pure Text" panose="020B0503020202020204" pitchFamily="34" charset="0"/>
                <a:cs typeface="Calibri" pitchFamily="34" charset="0"/>
              </a:rPr>
              <a:t>eNodeB</a:t>
            </a:r>
            <a:r>
              <a:rPr lang="en-US" sz="1000" dirty="0">
                <a:solidFill>
                  <a:schemeClr val="tx2"/>
                </a:solidFill>
                <a:latin typeface="Nokia Pure Text Light"/>
                <a:ea typeface="Nokia Pure Text" panose="020B0503020202020204" pitchFamily="34" charset="0"/>
                <a:cs typeface="Calibri" pitchFamily="34" charset="0"/>
              </a:rPr>
              <a:t> (Radio)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EED8C66-7FD1-7F42-AD8F-7B2216582DA4}"/>
              </a:ext>
            </a:extLst>
          </p:cNvPr>
          <p:cNvSpPr txBox="1"/>
          <p:nvPr/>
        </p:nvSpPr>
        <p:spPr>
          <a:xfrm>
            <a:off x="741365" y="5301069"/>
            <a:ext cx="740121" cy="884070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spAutoFit/>
          </a:bodyPr>
          <a:lstStyle/>
          <a:p>
            <a:pPr algn="l"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GPS/</a:t>
            </a:r>
          </a:p>
          <a:p>
            <a:pPr algn="l">
              <a:buSzPct val="100000"/>
            </a:pPr>
            <a:r>
              <a:rPr lang="en-US" sz="1200" dirty="0" err="1">
                <a:solidFill>
                  <a:schemeClr val="tx2"/>
                </a:solidFill>
              </a:rPr>
              <a:t>SyncE</a:t>
            </a:r>
            <a:r>
              <a:rPr lang="en-US" sz="1200" dirty="0">
                <a:solidFill>
                  <a:schemeClr val="tx2"/>
                </a:solidFill>
              </a:rPr>
              <a:t>/</a:t>
            </a:r>
          </a:p>
          <a:p>
            <a:pPr algn="l"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1588v2/</a:t>
            </a:r>
          </a:p>
          <a:p>
            <a:pPr algn="l"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NTP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F762FCA-28B7-114A-A1E6-4153B99C1AC7}"/>
              </a:ext>
            </a:extLst>
          </p:cNvPr>
          <p:cNvGrpSpPr/>
          <p:nvPr/>
        </p:nvGrpSpPr>
        <p:grpSpPr>
          <a:xfrm>
            <a:off x="5547544" y="4846129"/>
            <a:ext cx="1440000" cy="1186599"/>
            <a:chOff x="2677593" y="5370874"/>
            <a:chExt cx="1440000" cy="1186599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618B12A-16A6-354E-861C-9B43AE081828}"/>
                </a:ext>
              </a:extLst>
            </p:cNvPr>
            <p:cNvSpPr/>
            <p:nvPr/>
          </p:nvSpPr>
          <p:spPr>
            <a:xfrm>
              <a:off x="2677593" y="6248437"/>
              <a:ext cx="1440000" cy="28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200" dirty="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CAF98B0E-ED88-EF42-A7BB-7881619AA0B2}"/>
                </a:ext>
              </a:extLst>
            </p:cNvPr>
            <p:cNvSpPr/>
            <p:nvPr/>
          </p:nvSpPr>
          <p:spPr>
            <a:xfrm>
              <a:off x="2677593" y="5964118"/>
              <a:ext cx="1440000" cy="28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200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74A97BD1-0F4F-9240-98F3-E3786215E01B}"/>
                </a:ext>
              </a:extLst>
            </p:cNvPr>
            <p:cNvSpPr/>
            <p:nvPr/>
          </p:nvSpPr>
          <p:spPr>
            <a:xfrm>
              <a:off x="2677593" y="5682572"/>
              <a:ext cx="1440000" cy="28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2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0C21088-BA78-C242-9613-5AA45A0C9DE0}"/>
                </a:ext>
              </a:extLst>
            </p:cNvPr>
            <p:cNvSpPr txBox="1"/>
            <p:nvPr/>
          </p:nvSpPr>
          <p:spPr>
            <a:xfrm>
              <a:off x="3262373" y="6227401"/>
              <a:ext cx="270440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>
              <a:sp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IP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E19CD6B-460B-FC43-91D2-AEE09FD0E4F2}"/>
                </a:ext>
              </a:extLst>
            </p:cNvPr>
            <p:cNvSpPr txBox="1"/>
            <p:nvPr/>
          </p:nvSpPr>
          <p:spPr>
            <a:xfrm>
              <a:off x="3179017" y="5943082"/>
              <a:ext cx="437153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>
              <a:sp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UDP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F0CCE20D-DACF-DE48-86A0-7140BA091F36}"/>
                </a:ext>
              </a:extLst>
            </p:cNvPr>
            <p:cNvSpPr txBox="1"/>
            <p:nvPr/>
          </p:nvSpPr>
          <p:spPr>
            <a:xfrm>
              <a:off x="3105247" y="5661536"/>
              <a:ext cx="584693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>
              <a:sp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GTP-U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9D79A9F-C219-2D40-BFA1-3CFE9B54B235}"/>
                </a:ext>
              </a:extLst>
            </p:cNvPr>
            <p:cNvSpPr/>
            <p:nvPr/>
          </p:nvSpPr>
          <p:spPr>
            <a:xfrm>
              <a:off x="2677593" y="5391910"/>
              <a:ext cx="1440000" cy="288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200" dirty="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8DAD0F71-3FBF-B748-BD77-B524552C1130}"/>
                </a:ext>
              </a:extLst>
            </p:cNvPr>
            <p:cNvSpPr txBox="1"/>
            <p:nvPr/>
          </p:nvSpPr>
          <p:spPr>
            <a:xfrm>
              <a:off x="3256762" y="5370874"/>
              <a:ext cx="281662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>
              <a:sp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200" b="1" dirty="0">
                  <a:solidFill>
                    <a:schemeClr val="tx2"/>
                  </a:solidFill>
                </a:rPr>
                <a:t>IP</a:t>
              </a:r>
            </a:p>
          </p:txBody>
        </p:sp>
      </p:grp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7BEC9E2C-AB7F-3740-BF9D-ED03D839E5C2}"/>
              </a:ext>
            </a:extLst>
          </p:cNvPr>
          <p:cNvCxnSpPr>
            <a:cxnSpLocks/>
          </p:cNvCxnSpPr>
          <p:nvPr/>
        </p:nvCxnSpPr>
        <p:spPr>
          <a:xfrm flipV="1">
            <a:off x="5692394" y="2973869"/>
            <a:ext cx="0" cy="961668"/>
          </a:xfrm>
          <a:prstGeom prst="straightConnector1">
            <a:avLst/>
          </a:prstGeom>
          <a:ln w="12700">
            <a:solidFill>
              <a:schemeClr val="accent4"/>
            </a:solidFill>
            <a:prstDash val="dash"/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5EC58DE0-C495-E745-A5F2-02E96E83278E}"/>
              </a:ext>
            </a:extLst>
          </p:cNvPr>
          <p:cNvSpPr txBox="1"/>
          <p:nvPr/>
        </p:nvSpPr>
        <p:spPr>
          <a:xfrm>
            <a:off x="5759515" y="3278218"/>
            <a:ext cx="414711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S11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9C1F8A1-4F0C-4F4A-A53C-9D010D8A6630}"/>
              </a:ext>
            </a:extLst>
          </p:cNvPr>
          <p:cNvGrpSpPr/>
          <p:nvPr/>
        </p:nvGrpSpPr>
        <p:grpSpPr>
          <a:xfrm>
            <a:off x="5839891" y="2381322"/>
            <a:ext cx="1440000" cy="895937"/>
            <a:chOff x="2677593" y="5661536"/>
            <a:chExt cx="1440000" cy="895937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18D213EB-CF23-B743-8D02-C54BBAD54147}"/>
                </a:ext>
              </a:extLst>
            </p:cNvPr>
            <p:cNvSpPr/>
            <p:nvPr/>
          </p:nvSpPr>
          <p:spPr>
            <a:xfrm>
              <a:off x="2677593" y="6248437"/>
              <a:ext cx="1440000" cy="28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200" dirty="0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7695162E-B5F6-534C-B419-A38BB812C439}"/>
                </a:ext>
              </a:extLst>
            </p:cNvPr>
            <p:cNvSpPr/>
            <p:nvPr/>
          </p:nvSpPr>
          <p:spPr>
            <a:xfrm>
              <a:off x="2677593" y="5964118"/>
              <a:ext cx="1440000" cy="28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200" dirty="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2ED95505-6481-A64B-B4B0-D5F1A0D82D71}"/>
                </a:ext>
              </a:extLst>
            </p:cNvPr>
            <p:cNvSpPr/>
            <p:nvPr/>
          </p:nvSpPr>
          <p:spPr>
            <a:xfrm>
              <a:off x="2677593" y="5682572"/>
              <a:ext cx="1440000" cy="28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200" dirty="0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0C9DE88D-1BA5-E249-8430-D9DB2909D89F}"/>
                </a:ext>
              </a:extLst>
            </p:cNvPr>
            <p:cNvSpPr txBox="1"/>
            <p:nvPr/>
          </p:nvSpPr>
          <p:spPr>
            <a:xfrm>
              <a:off x="3262373" y="6227401"/>
              <a:ext cx="270440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>
              <a:sp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IP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991BD794-DF54-E748-B287-AEA49C97482F}"/>
                </a:ext>
              </a:extLst>
            </p:cNvPr>
            <p:cNvSpPr txBox="1"/>
            <p:nvPr/>
          </p:nvSpPr>
          <p:spPr>
            <a:xfrm>
              <a:off x="3179017" y="5943082"/>
              <a:ext cx="437153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>
              <a:sp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UDP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B21DE4B5-8AF6-3049-882B-169982A51645}"/>
                </a:ext>
              </a:extLst>
            </p:cNvPr>
            <p:cNvSpPr txBox="1"/>
            <p:nvPr/>
          </p:nvSpPr>
          <p:spPr>
            <a:xfrm>
              <a:off x="3107651" y="5661536"/>
              <a:ext cx="579885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>
              <a:sp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GTP-C</a:t>
              </a:r>
            </a:p>
          </p:txBody>
        </p:sp>
      </p:grp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44FA4EFE-158E-F848-8AD8-E341B5C1B25B}"/>
              </a:ext>
            </a:extLst>
          </p:cNvPr>
          <p:cNvCxnSpPr>
            <a:cxnSpLocks/>
          </p:cNvCxnSpPr>
          <p:nvPr/>
        </p:nvCxnSpPr>
        <p:spPr>
          <a:xfrm>
            <a:off x="5692390" y="4412730"/>
            <a:ext cx="1150308" cy="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73B2AF28-6047-F14D-A142-72BE470C2021}"/>
              </a:ext>
            </a:extLst>
          </p:cNvPr>
          <p:cNvSpPr txBox="1"/>
          <p:nvPr/>
        </p:nvSpPr>
        <p:spPr>
          <a:xfrm>
            <a:off x="6105874" y="4408875"/>
            <a:ext cx="323340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S5</a:t>
            </a:r>
          </a:p>
        </p:txBody>
      </p:sp>
      <p:pic>
        <p:nvPicPr>
          <p:cNvPr id="120" name="Picture 28" descr="\\DML-NAS\DML_Data\1 Live Jobs\Nokia\21314 - Nokia Icon update March 2016\Artwork\NOKIA Network Icons - All PNGs\Blue Black PNG Icons\GLOBE ICON_Blue Black_RGB.png">
            <a:extLst>
              <a:ext uri="{FF2B5EF4-FFF2-40B4-BE49-F238E27FC236}">
                <a16:creationId xmlns:a16="http://schemas.microsoft.com/office/drawing/2014/main" id="{794AF59D-195C-DB4D-9780-52B53BF05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5688" y="393909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4" descr="\\DML-NAS\DML_Data\1 Live Jobs\Nokia\21314 - Nokia Icon update March 2016\Artwork\NOKIA Network Icons - All PNGs\Blue Black PNG Icons\CIRCLE AND ARROWS ICON_Blue Black_RGB.png">
            <a:extLst>
              <a:ext uri="{FF2B5EF4-FFF2-40B4-BE49-F238E27FC236}">
                <a16:creationId xmlns:a16="http://schemas.microsoft.com/office/drawing/2014/main" id="{C2A625E6-4E9E-3547-81EC-F19B10360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186" y="393909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10" descr="\\DML-NAS\DML_Data\1 Live Jobs\Nokia\21314 - Nokia Icon update March 2016\Artwork\NOKIA Network Icons - All PNGs\Blue Black PNG Icons\2 SQUARES ICON_Blue Black_RGB.png">
            <a:extLst>
              <a:ext uri="{FF2B5EF4-FFF2-40B4-BE49-F238E27FC236}">
                <a16:creationId xmlns:a16="http://schemas.microsoft.com/office/drawing/2014/main" id="{2EE40956-9DA7-1446-8F4F-95C944337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81" y="208705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10" descr="\\DML-NAS\DML_Data\1 Live Jobs\Nokia\21314 - Nokia Icon update March 2016\Artwork\NOKIA Network Icons - All PNGs\Blue Black PNG Icons\2 SQUARES ICON_Blue Black_RGB.png">
            <a:extLst>
              <a:ext uri="{FF2B5EF4-FFF2-40B4-BE49-F238E27FC236}">
                <a16:creationId xmlns:a16="http://schemas.microsoft.com/office/drawing/2014/main" id="{98D11914-18E1-D34F-BF10-E402D4555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2" y="357100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10" descr="\\DML-NAS\DML_Data\1 Live Jobs\Nokia\21314 - Nokia Icon update March 2016\Artwork\NOKIA Network Icons - All PNGs\Blue Black PNG Icons\2 SQUARES ICON_Blue Black_RGB.png">
            <a:extLst>
              <a:ext uri="{FF2B5EF4-FFF2-40B4-BE49-F238E27FC236}">
                <a16:creationId xmlns:a16="http://schemas.microsoft.com/office/drawing/2014/main" id="{54990E00-2C50-C749-96F4-2683C8FF0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2" y="4992135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541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ular Callout 51">
            <a:extLst>
              <a:ext uri="{FF2B5EF4-FFF2-40B4-BE49-F238E27FC236}">
                <a16:creationId xmlns:a16="http://schemas.microsoft.com/office/drawing/2014/main" id="{96B06861-AC6E-F54F-AF27-40D62835681B}"/>
              </a:ext>
            </a:extLst>
          </p:cNvPr>
          <p:cNvSpPr/>
          <p:nvPr/>
        </p:nvSpPr>
        <p:spPr>
          <a:xfrm>
            <a:off x="5422394" y="4964812"/>
            <a:ext cx="1684977" cy="422724"/>
          </a:xfrm>
          <a:prstGeom prst="wedgeRectCallout">
            <a:avLst>
              <a:gd name="adj1" fmla="val -68198"/>
              <a:gd name="adj2" fmla="val -218102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EC6156-80C2-904C-A7F1-6DA488DD0E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ITNOG5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79D18-EF18-E84F-A06E-2523C6B0CB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Main nodes and functions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4300E-9249-D745-8289-661AB1FADB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5G Architecture: Native Control and User Plane Separation</a:t>
            </a:r>
          </a:p>
        </p:txBody>
      </p:sp>
      <p:pic>
        <p:nvPicPr>
          <p:cNvPr id="8" name="Picture 7" descr="CIRCLE ARROW ICON 4_Blue Black_RGB.png">
            <a:extLst>
              <a:ext uri="{FF2B5EF4-FFF2-40B4-BE49-F238E27FC236}">
                <a16:creationId xmlns:a16="http://schemas.microsoft.com/office/drawing/2014/main" id="{41807D7D-98F3-3F45-AFFF-F23CA7A65E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20" y="2271495"/>
            <a:ext cx="540000" cy="540000"/>
          </a:xfrm>
          <a:prstGeom prst="rect">
            <a:avLst/>
          </a:prstGeom>
        </p:spPr>
      </p:pic>
      <p:pic>
        <p:nvPicPr>
          <p:cNvPr id="9" name="Picture 8" descr="CIRCLE ARROW ICON 3_Blue Black_RGB.png">
            <a:extLst>
              <a:ext uri="{FF2B5EF4-FFF2-40B4-BE49-F238E27FC236}">
                <a16:creationId xmlns:a16="http://schemas.microsoft.com/office/drawing/2014/main" id="{16FA892E-7722-8143-834E-7126353ACD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6000" y="2271495"/>
            <a:ext cx="540000" cy="540000"/>
          </a:xfrm>
          <a:prstGeom prst="rect">
            <a:avLst/>
          </a:prstGeom>
        </p:spPr>
      </p:pic>
      <p:pic>
        <p:nvPicPr>
          <p:cNvPr id="10" name="Picture 28" descr="\\DML-NAS\DML_Data\1 Live Jobs\Nokia\21314 - Nokia Icon update March 2016\Artwork\NOKIA Network Icons - All PNGs\Blue Black PNG Icons\GLOBE ICON_Blue Black_RGB.png">
            <a:extLst>
              <a:ext uri="{FF2B5EF4-FFF2-40B4-BE49-F238E27FC236}">
                <a16:creationId xmlns:a16="http://schemas.microsoft.com/office/drawing/2014/main" id="{6CAEBFED-281E-014A-8B80-ACF0A7AFE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3120" y="5071561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\\DML-NAS\DML_Data\1 Live Jobs\Nokia\21314 - Nokia Icon update March 2016\Artwork\NOKIA Network Icons - All PNGs\Blue Black PNG Icons\AERIAL ICON_Blue Black_RGB.png">
            <a:extLst>
              <a:ext uri="{FF2B5EF4-FFF2-40B4-BE49-F238E27FC236}">
                <a16:creationId xmlns:a16="http://schemas.microsoft.com/office/drawing/2014/main" id="{F850A091-A041-E841-A95A-116165122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5926" y="3775455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4" descr="\\DML-NAS\DML_Data\1 Live Jobs\Nokia\21314 - Nokia Icon update March 2016\Artwork\NOKIA Network Icons - All PNGs\Blue Black PNG Icons\CIRCLE AND ARROWS ICON_Blue Black_RGB.png">
            <a:extLst>
              <a:ext uri="{FF2B5EF4-FFF2-40B4-BE49-F238E27FC236}">
                <a16:creationId xmlns:a16="http://schemas.microsoft.com/office/drawing/2014/main" id="{9B30EB76-901C-1F42-A075-88A3D0E36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2691" y="3776041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8" descr="\\DML-NAS\DML_Data\1 Live Jobs\Nokia\21314 - Nokia Icon update March 2016\Artwork\NOKIA Network Icons - All PNGs\Blue Black PNG Icons\GLOBE ICON_Blue Black_RGB.png">
            <a:extLst>
              <a:ext uri="{FF2B5EF4-FFF2-40B4-BE49-F238E27FC236}">
                <a16:creationId xmlns:a16="http://schemas.microsoft.com/office/drawing/2014/main" id="{1C8D9553-3C84-1043-B7DF-75EDE7D5E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6073" y="3775455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4" descr="\\DML-NAS\DML_Data\1 Live Jobs\Nokia\21314 - Nokia Icon update March 2016\Artwork\NOKIA Network Icons - All PNGs\Blue Black PNG Icons\CIRCLE AND ARROWS ICON_Blue Black_RGB.png">
            <a:extLst>
              <a:ext uri="{FF2B5EF4-FFF2-40B4-BE49-F238E27FC236}">
                <a16:creationId xmlns:a16="http://schemas.microsoft.com/office/drawing/2014/main" id="{42198DD1-9D77-7345-9856-DA028FAF7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9308" y="3775455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A9CFED-97E3-3745-80C9-AB25A1D3C9A0}"/>
              </a:ext>
            </a:extLst>
          </p:cNvPr>
          <p:cNvCxnSpPr>
            <a:cxnSpLocks/>
            <a:stCxn id="5" idx="3"/>
            <a:endCxn id="11" idx="1"/>
          </p:cNvCxnSpPr>
          <p:nvPr/>
        </p:nvCxnSpPr>
        <p:spPr>
          <a:xfrm>
            <a:off x="2205926" y="4045455"/>
            <a:ext cx="223338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626877-CB6C-C345-942B-37DE5A5BE2A9}"/>
              </a:ext>
            </a:extLst>
          </p:cNvPr>
          <p:cNvCxnSpPr>
            <a:cxnSpLocks/>
            <a:stCxn id="11" idx="3"/>
            <a:endCxn id="6" idx="1"/>
          </p:cNvCxnSpPr>
          <p:nvPr/>
        </p:nvCxnSpPr>
        <p:spPr>
          <a:xfrm>
            <a:off x="4979308" y="4045455"/>
            <a:ext cx="2233383" cy="5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9986E6D-B1E9-E14D-8E3E-31F153C3190C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7752691" y="4045455"/>
            <a:ext cx="2233382" cy="5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E340E4D-1C7C-7643-AD6F-EC62DC22F113}"/>
              </a:ext>
            </a:extLst>
          </p:cNvPr>
          <p:cNvCxnSpPr>
            <a:cxnSpLocks/>
            <a:stCxn id="9" idx="2"/>
            <a:endCxn id="6" idx="0"/>
          </p:cNvCxnSpPr>
          <p:nvPr/>
        </p:nvCxnSpPr>
        <p:spPr>
          <a:xfrm>
            <a:off x="6096000" y="2811495"/>
            <a:ext cx="1386691" cy="9645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3607C15-2342-BD47-A283-F98C2B797FA3}"/>
              </a:ext>
            </a:extLst>
          </p:cNvPr>
          <p:cNvCxnSpPr>
            <a:cxnSpLocks/>
            <a:stCxn id="11" idx="2"/>
            <a:endCxn id="10" idx="0"/>
          </p:cNvCxnSpPr>
          <p:nvPr/>
        </p:nvCxnSpPr>
        <p:spPr>
          <a:xfrm flipH="1">
            <a:off x="4703120" y="4315455"/>
            <a:ext cx="6188" cy="75610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DBFED0F-8891-0F41-AA0F-0AE670FC4523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 flipH="1">
            <a:off x="4709308" y="2811495"/>
            <a:ext cx="1386692" cy="96396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85D2985-4FE6-C347-9263-EB10F9F6C664}"/>
              </a:ext>
            </a:extLst>
          </p:cNvPr>
          <p:cNvSpPr txBox="1"/>
          <p:nvPr/>
        </p:nvSpPr>
        <p:spPr>
          <a:xfrm>
            <a:off x="1612136" y="4261665"/>
            <a:ext cx="422726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 err="1">
                <a:solidFill>
                  <a:schemeClr val="tx2"/>
                </a:solidFill>
              </a:rPr>
              <a:t>gNB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ECD6C9A-8ACA-744C-9F10-829017727C21}"/>
              </a:ext>
            </a:extLst>
          </p:cNvPr>
          <p:cNvSpPr txBox="1"/>
          <p:nvPr/>
        </p:nvSpPr>
        <p:spPr>
          <a:xfrm>
            <a:off x="4369544" y="4255383"/>
            <a:ext cx="413108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UPF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67FF8B7-6F25-A24E-8EFA-CA828185E2F4}"/>
              </a:ext>
            </a:extLst>
          </p:cNvPr>
          <p:cNvSpPr txBox="1"/>
          <p:nvPr/>
        </p:nvSpPr>
        <p:spPr>
          <a:xfrm>
            <a:off x="7138738" y="4255383"/>
            <a:ext cx="413108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UPF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E259CD4-B399-B74B-9B91-0D89494CF249}"/>
              </a:ext>
            </a:extLst>
          </p:cNvPr>
          <p:cNvSpPr txBox="1"/>
          <p:nvPr/>
        </p:nvSpPr>
        <p:spPr>
          <a:xfrm>
            <a:off x="4369544" y="5558803"/>
            <a:ext cx="692479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Internet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BDB5B00-4394-614A-8B91-8EB83F39390A}"/>
              </a:ext>
            </a:extLst>
          </p:cNvPr>
          <p:cNvSpPr txBox="1"/>
          <p:nvPr/>
        </p:nvSpPr>
        <p:spPr>
          <a:xfrm>
            <a:off x="9907932" y="4261665"/>
            <a:ext cx="692479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Internet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29CA1F9-7797-1C4E-AF20-6E8EA799964F}"/>
              </a:ext>
            </a:extLst>
          </p:cNvPr>
          <p:cNvSpPr txBox="1"/>
          <p:nvPr/>
        </p:nvSpPr>
        <p:spPr>
          <a:xfrm>
            <a:off x="6307566" y="2586094"/>
            <a:ext cx="430741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SMF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B05BE70-E39E-D840-BF18-F446DEB3AB1A}"/>
              </a:ext>
            </a:extLst>
          </p:cNvPr>
          <p:cNvSpPr txBox="1"/>
          <p:nvPr/>
        </p:nvSpPr>
        <p:spPr>
          <a:xfrm>
            <a:off x="4359756" y="2766203"/>
            <a:ext cx="430741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AMF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0DFDC10-2CD0-4A40-8E92-1A286D188DD7}"/>
              </a:ext>
            </a:extLst>
          </p:cNvPr>
          <p:cNvCxnSpPr>
            <a:cxnSpLocks/>
            <a:stCxn id="8" idx="1"/>
            <a:endCxn id="5" idx="0"/>
          </p:cNvCxnSpPr>
          <p:nvPr/>
        </p:nvCxnSpPr>
        <p:spPr>
          <a:xfrm flipH="1">
            <a:off x="1935926" y="2541495"/>
            <a:ext cx="2497194" cy="123396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6AEB8CC-0DA6-C940-9866-70BB5F26FD50}"/>
              </a:ext>
            </a:extLst>
          </p:cNvPr>
          <p:cNvSpPr txBox="1"/>
          <p:nvPr/>
        </p:nvSpPr>
        <p:spPr>
          <a:xfrm>
            <a:off x="3164153" y="3796971"/>
            <a:ext cx="337767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N3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36CBAC8-C4FC-754D-BAAF-6E6A85477FE5}"/>
              </a:ext>
            </a:extLst>
          </p:cNvPr>
          <p:cNvSpPr txBox="1"/>
          <p:nvPr/>
        </p:nvSpPr>
        <p:spPr>
          <a:xfrm>
            <a:off x="2826386" y="2950956"/>
            <a:ext cx="337767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N2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A465D2D-6743-2540-9A67-4B004E8A4BC2}"/>
              </a:ext>
            </a:extLst>
          </p:cNvPr>
          <p:cNvSpPr txBox="1"/>
          <p:nvPr/>
        </p:nvSpPr>
        <p:spPr>
          <a:xfrm>
            <a:off x="4858397" y="3179840"/>
            <a:ext cx="337767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N4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5EAD196-54F7-FB49-A592-D99EB07D7D74}"/>
              </a:ext>
            </a:extLst>
          </p:cNvPr>
          <p:cNvSpPr txBox="1"/>
          <p:nvPr/>
        </p:nvSpPr>
        <p:spPr>
          <a:xfrm>
            <a:off x="6958156" y="3183092"/>
            <a:ext cx="337767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N4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F66D696-977F-4D46-8AAF-7AD18595BDF3}"/>
              </a:ext>
            </a:extLst>
          </p:cNvPr>
          <p:cNvSpPr txBox="1"/>
          <p:nvPr/>
        </p:nvSpPr>
        <p:spPr>
          <a:xfrm>
            <a:off x="8700498" y="3796971"/>
            <a:ext cx="337767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N6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F6ECCCE-A979-664F-85CF-75CB7E04A269}"/>
              </a:ext>
            </a:extLst>
          </p:cNvPr>
          <p:cNvSpPr txBox="1"/>
          <p:nvPr/>
        </p:nvSpPr>
        <p:spPr>
          <a:xfrm>
            <a:off x="5927116" y="3796971"/>
            <a:ext cx="337767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N9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680D125-8255-FF4D-83E4-00BFFD362751}"/>
              </a:ext>
            </a:extLst>
          </p:cNvPr>
          <p:cNvSpPr txBox="1"/>
          <p:nvPr/>
        </p:nvSpPr>
        <p:spPr>
          <a:xfrm>
            <a:off x="4689514" y="4528581"/>
            <a:ext cx="337767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N6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87FF537-2707-AB45-9E34-62AAAC5A5FA7}"/>
              </a:ext>
            </a:extLst>
          </p:cNvPr>
          <p:cNvCxnSpPr>
            <a:cxnSpLocks/>
          </p:cNvCxnSpPr>
          <p:nvPr/>
        </p:nvCxnSpPr>
        <p:spPr>
          <a:xfrm>
            <a:off x="4272119" y="1667459"/>
            <a:ext cx="2233383" cy="5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A024E9B-A3DD-AD4E-849B-41800B00C17D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4703120" y="1667459"/>
            <a:ext cx="0" cy="60403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F6C92-F6DB-784E-9757-A5928E24F160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6096000" y="1667459"/>
            <a:ext cx="0" cy="60403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A36E5BD1-5715-094E-8934-7684A77A0528}"/>
              </a:ext>
            </a:extLst>
          </p:cNvPr>
          <p:cNvSpPr txBox="1"/>
          <p:nvPr/>
        </p:nvSpPr>
        <p:spPr>
          <a:xfrm>
            <a:off x="5036383" y="1416667"/>
            <a:ext cx="704855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SBA Bus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6EED75B-8DD7-A64C-A263-9E2C63A0D8F9}"/>
              </a:ext>
            </a:extLst>
          </p:cNvPr>
          <p:cNvSpPr txBox="1"/>
          <p:nvPr/>
        </p:nvSpPr>
        <p:spPr>
          <a:xfrm>
            <a:off x="4687068" y="1799209"/>
            <a:ext cx="438756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N</a:t>
            </a:r>
            <a:r>
              <a:rPr lang="en-US" sz="1200" baseline="-25000" dirty="0">
                <a:solidFill>
                  <a:schemeClr val="tx2"/>
                </a:solidFill>
              </a:rPr>
              <a:t>AMF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15B113F-47D0-4347-9675-0ECBA128F0CD}"/>
              </a:ext>
            </a:extLst>
          </p:cNvPr>
          <p:cNvSpPr txBox="1"/>
          <p:nvPr/>
        </p:nvSpPr>
        <p:spPr>
          <a:xfrm>
            <a:off x="6081173" y="1800198"/>
            <a:ext cx="437153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N</a:t>
            </a:r>
            <a:r>
              <a:rPr lang="en-US" sz="1200" baseline="-25000" dirty="0">
                <a:solidFill>
                  <a:schemeClr val="tx2"/>
                </a:solidFill>
              </a:rPr>
              <a:t>SMF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FAFA80B-FFAE-0940-BD81-D54A878D0DB7}"/>
              </a:ext>
            </a:extLst>
          </p:cNvPr>
          <p:cNvSpPr/>
          <p:nvPr/>
        </p:nvSpPr>
        <p:spPr>
          <a:xfrm>
            <a:off x="4199258" y="3587809"/>
            <a:ext cx="1007033" cy="231412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7547F11-6687-F945-AA74-86EF7A178EF9}"/>
              </a:ext>
            </a:extLst>
          </p:cNvPr>
          <p:cNvSpPr/>
          <p:nvPr/>
        </p:nvSpPr>
        <p:spPr>
          <a:xfrm>
            <a:off x="7053595" y="3587810"/>
            <a:ext cx="3585718" cy="94077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9F84C49-C0F7-7744-9305-0C2EF6EA878F}"/>
              </a:ext>
            </a:extLst>
          </p:cNvPr>
          <p:cNvSpPr txBox="1"/>
          <p:nvPr/>
        </p:nvSpPr>
        <p:spPr>
          <a:xfrm>
            <a:off x="4115750" y="5854494"/>
            <a:ext cx="1121119" cy="514738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Distributed User Plane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572198A-645F-E44F-822F-F43449F1A23D}"/>
              </a:ext>
            </a:extLst>
          </p:cNvPr>
          <p:cNvSpPr txBox="1"/>
          <p:nvPr/>
        </p:nvSpPr>
        <p:spPr>
          <a:xfrm>
            <a:off x="6991286" y="4503686"/>
            <a:ext cx="1786954" cy="330072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Centralized User Plane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3816480-6497-DB47-AC04-3CACD67D1977}"/>
              </a:ext>
            </a:extLst>
          </p:cNvPr>
          <p:cNvSpPr txBox="1"/>
          <p:nvPr/>
        </p:nvSpPr>
        <p:spPr>
          <a:xfrm>
            <a:off x="8869381" y="5484161"/>
            <a:ext cx="2910965" cy="963316"/>
          </a:xfrm>
          <a:prstGeom prst="rect">
            <a:avLst/>
          </a:prstGeom>
          <a:noFill/>
        </p:spPr>
        <p:txBody>
          <a:bodyPr wrap="none" lIns="96000" tIns="96000" rIns="96000" bIns="96000" rtlCol="0">
            <a:spAutoFit/>
          </a:bodyPr>
          <a:lstStyle/>
          <a:p>
            <a:pPr defTabSz="609585" fontAlgn="base">
              <a:spcAft>
                <a:spcPct val="0"/>
              </a:spcAft>
              <a:buClr>
                <a:srgbClr val="001135"/>
              </a:buClr>
              <a:defRPr/>
            </a:pPr>
            <a:r>
              <a:rPr lang="en-US" sz="1000" dirty="0">
                <a:solidFill>
                  <a:schemeClr val="tx2"/>
                </a:solidFill>
                <a:latin typeface="Nokia Pure Text Light"/>
                <a:ea typeface="Nokia Pure Text" panose="020B0503020202020204" pitchFamily="34" charset="0"/>
                <a:cs typeface="Calibri" pitchFamily="34" charset="0"/>
              </a:rPr>
              <a:t>AMF: Access and Mobility Management Function</a:t>
            </a:r>
          </a:p>
          <a:p>
            <a:pPr defTabSz="609585" fontAlgn="base">
              <a:spcAft>
                <a:spcPct val="0"/>
              </a:spcAft>
              <a:buClr>
                <a:srgbClr val="001135"/>
              </a:buClr>
              <a:defRPr/>
            </a:pPr>
            <a:r>
              <a:rPr lang="en-US" sz="1000" dirty="0">
                <a:solidFill>
                  <a:schemeClr val="tx2"/>
                </a:solidFill>
                <a:latin typeface="Nokia Pure Text Light"/>
                <a:ea typeface="Nokia Pure Text" panose="020B0503020202020204" pitchFamily="34" charset="0"/>
                <a:cs typeface="Calibri" pitchFamily="34" charset="0"/>
              </a:rPr>
              <a:t>SMF: Session Management Function</a:t>
            </a:r>
          </a:p>
          <a:p>
            <a:pPr defTabSz="609585" fontAlgn="base">
              <a:spcAft>
                <a:spcPct val="0"/>
              </a:spcAft>
              <a:buClr>
                <a:srgbClr val="001135"/>
              </a:buClr>
              <a:defRPr/>
            </a:pPr>
            <a:r>
              <a:rPr lang="en-US" sz="1000" dirty="0">
                <a:solidFill>
                  <a:schemeClr val="tx2"/>
                </a:solidFill>
                <a:latin typeface="Nokia Pure Text Light"/>
                <a:ea typeface="Nokia Pure Text" panose="020B0503020202020204" pitchFamily="34" charset="0"/>
                <a:cs typeface="Calibri" pitchFamily="34" charset="0"/>
              </a:rPr>
              <a:t>UPF: User Plane Function</a:t>
            </a:r>
          </a:p>
          <a:p>
            <a:pPr defTabSz="609585" fontAlgn="base">
              <a:spcAft>
                <a:spcPct val="0"/>
              </a:spcAft>
              <a:buClr>
                <a:srgbClr val="001135"/>
              </a:buClr>
              <a:defRPr/>
            </a:pPr>
            <a:r>
              <a:rPr lang="en-US" sz="1000" dirty="0">
                <a:solidFill>
                  <a:schemeClr val="tx2"/>
                </a:solidFill>
                <a:latin typeface="Nokia Pure Text Light"/>
                <a:ea typeface="Nokia Pure Text" panose="020B0503020202020204" pitchFamily="34" charset="0"/>
                <a:cs typeface="Calibri" pitchFamily="34" charset="0"/>
              </a:rPr>
              <a:t>SBA: Service Based Architecture</a:t>
            </a:r>
          </a:p>
          <a:p>
            <a:pPr defTabSz="609585" fontAlgn="base">
              <a:spcAft>
                <a:spcPct val="0"/>
              </a:spcAft>
              <a:buClr>
                <a:srgbClr val="001135"/>
              </a:buClr>
              <a:defRPr/>
            </a:pPr>
            <a:r>
              <a:rPr lang="en-US" sz="1000" dirty="0" err="1">
                <a:solidFill>
                  <a:schemeClr val="tx2"/>
                </a:solidFill>
                <a:latin typeface="Nokia Pure Text Light"/>
                <a:ea typeface="Nokia Pure Text" panose="020B0503020202020204" pitchFamily="34" charset="0"/>
                <a:cs typeface="Calibri" pitchFamily="34" charset="0"/>
              </a:rPr>
              <a:t>gNB</a:t>
            </a:r>
            <a:r>
              <a:rPr lang="en-US" sz="1000" dirty="0">
                <a:solidFill>
                  <a:schemeClr val="tx2"/>
                </a:solidFill>
                <a:latin typeface="Nokia Pure Text Light"/>
                <a:ea typeface="Nokia Pure Text" panose="020B0503020202020204" pitchFamily="34" charset="0"/>
                <a:cs typeface="Calibri" pitchFamily="34" charset="0"/>
              </a:rPr>
              <a:t>: </a:t>
            </a:r>
            <a:r>
              <a:rPr lang="en-US" sz="1000" dirty="0" err="1">
                <a:solidFill>
                  <a:schemeClr val="tx2"/>
                </a:solidFill>
                <a:latin typeface="Nokia Pure Text Light"/>
                <a:ea typeface="Nokia Pure Text" panose="020B0503020202020204" pitchFamily="34" charset="0"/>
                <a:cs typeface="Calibri" pitchFamily="34" charset="0"/>
              </a:rPr>
              <a:t>gNodeB</a:t>
            </a:r>
            <a:r>
              <a:rPr lang="en-US" sz="1000" dirty="0">
                <a:solidFill>
                  <a:schemeClr val="tx2"/>
                </a:solidFill>
                <a:latin typeface="Nokia Pure Text Light"/>
                <a:ea typeface="Nokia Pure Text" panose="020B0503020202020204" pitchFamily="34" charset="0"/>
                <a:cs typeface="Calibri" pitchFamily="34" charset="0"/>
              </a:rPr>
              <a:t> (Radio)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B34CA74-AAD1-6345-B9BB-772223A256D9}"/>
              </a:ext>
            </a:extLst>
          </p:cNvPr>
          <p:cNvCxnSpPr>
            <a:cxnSpLocks/>
          </p:cNvCxnSpPr>
          <p:nvPr/>
        </p:nvCxnSpPr>
        <p:spPr>
          <a:xfrm>
            <a:off x="4199258" y="3092253"/>
            <a:ext cx="6440055" cy="0"/>
          </a:xfrm>
          <a:prstGeom prst="line">
            <a:avLst/>
          </a:prstGeom>
          <a:ln w="1270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F804A3A0-F1CA-9A41-9369-05AA2B2F65AF}"/>
              </a:ext>
            </a:extLst>
          </p:cNvPr>
          <p:cNvSpPr txBox="1"/>
          <p:nvPr/>
        </p:nvSpPr>
        <p:spPr>
          <a:xfrm>
            <a:off x="9510915" y="3061459"/>
            <a:ext cx="1204200" cy="360850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r">
              <a:spcAft>
                <a:spcPts val="300"/>
              </a:spcAft>
              <a:buSzPct val="100000"/>
            </a:pPr>
            <a:r>
              <a:rPr lang="en-US" sz="1400" dirty="0">
                <a:solidFill>
                  <a:schemeClr val="tx2"/>
                </a:solidFill>
              </a:rPr>
              <a:t>User Plane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71B78FD-A767-7644-83E0-9E7468803890}"/>
              </a:ext>
            </a:extLst>
          </p:cNvPr>
          <p:cNvSpPr txBox="1"/>
          <p:nvPr/>
        </p:nvSpPr>
        <p:spPr>
          <a:xfrm>
            <a:off x="9510915" y="2773824"/>
            <a:ext cx="1204200" cy="360850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r">
              <a:spcAft>
                <a:spcPts val="300"/>
              </a:spcAft>
              <a:buSzPct val="100000"/>
            </a:pPr>
            <a:r>
              <a:rPr lang="en-US" sz="1400" dirty="0">
                <a:solidFill>
                  <a:schemeClr val="tx2"/>
                </a:solidFill>
              </a:rPr>
              <a:t>Control Plane</a:t>
            </a:r>
          </a:p>
        </p:txBody>
      </p:sp>
      <p:sp>
        <p:nvSpPr>
          <p:cNvPr id="47" name="Rectangular Callout 46">
            <a:extLst>
              <a:ext uri="{FF2B5EF4-FFF2-40B4-BE49-F238E27FC236}">
                <a16:creationId xmlns:a16="http://schemas.microsoft.com/office/drawing/2014/main" id="{B40A6125-D80B-8B4F-A46A-8B7B15B834D5}"/>
              </a:ext>
            </a:extLst>
          </p:cNvPr>
          <p:cNvSpPr/>
          <p:nvPr/>
        </p:nvSpPr>
        <p:spPr>
          <a:xfrm>
            <a:off x="6788326" y="1778281"/>
            <a:ext cx="1684977" cy="422724"/>
          </a:xfrm>
          <a:prstGeom prst="wedgeRectCallout">
            <a:avLst>
              <a:gd name="adj1" fmla="val -63029"/>
              <a:gd name="adj2" fmla="val 10894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Session Management</a:t>
            </a:r>
          </a:p>
        </p:txBody>
      </p:sp>
      <p:sp>
        <p:nvSpPr>
          <p:cNvPr id="48" name="Rectangular Callout 47">
            <a:extLst>
              <a:ext uri="{FF2B5EF4-FFF2-40B4-BE49-F238E27FC236}">
                <a16:creationId xmlns:a16="http://schemas.microsoft.com/office/drawing/2014/main" id="{F7906CBC-6181-F74E-A6B9-CEE55F594022}"/>
              </a:ext>
            </a:extLst>
          </p:cNvPr>
          <p:cNvSpPr/>
          <p:nvPr/>
        </p:nvSpPr>
        <p:spPr>
          <a:xfrm>
            <a:off x="2040655" y="1776591"/>
            <a:ext cx="1684977" cy="422724"/>
          </a:xfrm>
          <a:prstGeom prst="wedgeRectCallout">
            <a:avLst>
              <a:gd name="adj1" fmla="val 82331"/>
              <a:gd name="adj2" fmla="val 9864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Mobility Management</a:t>
            </a:r>
          </a:p>
        </p:txBody>
      </p:sp>
      <p:sp>
        <p:nvSpPr>
          <p:cNvPr id="54" name="Rectangular Callout 53">
            <a:extLst>
              <a:ext uri="{FF2B5EF4-FFF2-40B4-BE49-F238E27FC236}">
                <a16:creationId xmlns:a16="http://schemas.microsoft.com/office/drawing/2014/main" id="{4168C4B2-78B4-3B40-BEE6-D39A59887BA6}"/>
              </a:ext>
            </a:extLst>
          </p:cNvPr>
          <p:cNvSpPr/>
          <p:nvPr/>
        </p:nvSpPr>
        <p:spPr>
          <a:xfrm>
            <a:off x="5422394" y="4964812"/>
            <a:ext cx="1684977" cy="422724"/>
          </a:xfrm>
          <a:prstGeom prst="wedgeRectCallout">
            <a:avLst>
              <a:gd name="adj1" fmla="val 50029"/>
              <a:gd name="adj2" fmla="val -243853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Packet Forwarding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4ABD51-E340-DA4F-A27B-B23DE3EF7ACA}"/>
              </a:ext>
            </a:extLst>
          </p:cNvPr>
          <p:cNvSpPr/>
          <p:nvPr/>
        </p:nvSpPr>
        <p:spPr>
          <a:xfrm>
            <a:off x="5710153" y="4958948"/>
            <a:ext cx="398547" cy="51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271E045-892F-1E4B-88DC-7C427C513CE3}"/>
              </a:ext>
            </a:extLst>
          </p:cNvPr>
          <p:cNvSpPr/>
          <p:nvPr/>
        </p:nvSpPr>
        <p:spPr>
          <a:xfrm>
            <a:off x="6423024" y="4958678"/>
            <a:ext cx="403225" cy="6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04162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2" descr="\\DML-NAS\DML_Data\1 Live Jobs\Nokia\21314 - Nokia Icon update March 2016\Artwork\NOKIA Network Icons - All PNGs\Blue Black PNG Icons\AERIAL ICON_Blue Black_RGB.png">
            <a:extLst>
              <a:ext uri="{FF2B5EF4-FFF2-40B4-BE49-F238E27FC236}">
                <a16:creationId xmlns:a16="http://schemas.microsoft.com/office/drawing/2014/main" id="{A091AC25-6EBD-094C-9443-7D659C38A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3237" y="393909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12" descr="\\DML-NAS\DML_Data\1 Live Jobs\Nokia\21314 - Nokia Icon update March 2016\Artwork\NOKIA Network Icons - All PNGs\Blue Black PNG Icons\AERIAL ICON_Blue Black_RGB.png">
            <a:extLst>
              <a:ext uri="{FF2B5EF4-FFF2-40B4-BE49-F238E27FC236}">
                <a16:creationId xmlns:a16="http://schemas.microsoft.com/office/drawing/2014/main" id="{17BC3ED9-B463-5945-B12D-B3FA0FF56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3237" y="2445075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4" descr="\\DML-NAS\DML_Data\1 Live Jobs\Nokia\21314 - Nokia Icon update March 2016\Artwork\NOKIA Network Icons - All PNGs\Blue Black PNG Icons\CIRCLE AND ARROWS ICON_Blue Black_RGB.png">
            <a:extLst>
              <a:ext uri="{FF2B5EF4-FFF2-40B4-BE49-F238E27FC236}">
                <a16:creationId xmlns:a16="http://schemas.microsoft.com/office/drawing/2014/main" id="{07108065-2A65-0F4C-B738-65CE02CE2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38" y="393909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B02AD19-7A3A-264F-A5CD-8631A11112D3}"/>
              </a:ext>
            </a:extLst>
          </p:cNvPr>
          <p:cNvCxnSpPr>
            <a:cxnSpLocks/>
            <a:stCxn id="114" idx="3"/>
          </p:cNvCxnSpPr>
          <p:nvPr/>
        </p:nvCxnSpPr>
        <p:spPr>
          <a:xfrm flipV="1">
            <a:off x="1803237" y="3871130"/>
            <a:ext cx="1130215" cy="33796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901B06-1CF5-9F4F-9AC8-403F8B42B2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ITNOG5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8708B-F2DB-7642-AE3B-2661E1D282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Same backhaul protocol stack with REST control plane</a:t>
            </a: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E43E3983-D014-CE4A-A88E-101A110602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5G Architecture and Traffic Flows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B2AB63-EA10-0448-B6FB-C2A646BC867C}"/>
              </a:ext>
            </a:extLst>
          </p:cNvPr>
          <p:cNvCxnSpPr>
            <a:cxnSpLocks/>
          </p:cNvCxnSpPr>
          <p:nvPr/>
        </p:nvCxnSpPr>
        <p:spPr>
          <a:xfrm flipV="1">
            <a:off x="3321216" y="2715075"/>
            <a:ext cx="1755603" cy="114213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34B667E-B174-7C4F-B160-BBC285A0A6F7}"/>
              </a:ext>
            </a:extLst>
          </p:cNvPr>
          <p:cNvSpPr txBox="1"/>
          <p:nvPr/>
        </p:nvSpPr>
        <p:spPr>
          <a:xfrm>
            <a:off x="6081708" y="4439014"/>
            <a:ext cx="368224" cy="299295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>
              <a:spcAft>
                <a:spcPts val="300"/>
              </a:spcAft>
              <a:buSzPct val="100000"/>
            </a:pPr>
            <a:r>
              <a:rPr lang="en-US" sz="1000" dirty="0">
                <a:solidFill>
                  <a:schemeClr val="tx2"/>
                </a:solidFill>
              </a:rPr>
              <a:t>UPF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4FBBD8-5123-D143-A566-28D1CD0561CA}"/>
              </a:ext>
            </a:extLst>
          </p:cNvPr>
          <p:cNvSpPr txBox="1"/>
          <p:nvPr/>
        </p:nvSpPr>
        <p:spPr>
          <a:xfrm>
            <a:off x="1191467" y="2952196"/>
            <a:ext cx="376239" cy="299295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>
              <a:spcAft>
                <a:spcPts val="300"/>
              </a:spcAft>
              <a:buSzPct val="100000"/>
            </a:pPr>
            <a:r>
              <a:rPr lang="en-US" sz="1000" dirty="0" err="1">
                <a:solidFill>
                  <a:schemeClr val="tx2"/>
                </a:solidFill>
              </a:rPr>
              <a:t>gNB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CA5451-D907-854E-8FA2-89097E58016D}"/>
              </a:ext>
            </a:extLst>
          </p:cNvPr>
          <p:cNvSpPr txBox="1"/>
          <p:nvPr/>
        </p:nvSpPr>
        <p:spPr>
          <a:xfrm>
            <a:off x="4977939" y="2952197"/>
            <a:ext cx="385857" cy="299295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>
              <a:spcAft>
                <a:spcPts val="300"/>
              </a:spcAft>
              <a:buSzPct val="100000"/>
            </a:pPr>
            <a:r>
              <a:rPr lang="en-US" sz="1000" dirty="0">
                <a:solidFill>
                  <a:schemeClr val="tx2"/>
                </a:solidFill>
              </a:rPr>
              <a:t>AMF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A4C996-DA73-BE4B-8BA0-B390450B23CE}"/>
              </a:ext>
            </a:extLst>
          </p:cNvPr>
          <p:cNvSpPr txBox="1"/>
          <p:nvPr/>
        </p:nvSpPr>
        <p:spPr>
          <a:xfrm>
            <a:off x="10804174" y="4413657"/>
            <a:ext cx="610277" cy="299295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>
              <a:spcAft>
                <a:spcPts val="300"/>
              </a:spcAft>
              <a:buSzPct val="100000"/>
            </a:pPr>
            <a:r>
              <a:rPr lang="en-US" sz="1000" dirty="0">
                <a:solidFill>
                  <a:schemeClr val="tx2"/>
                </a:solidFill>
              </a:rPr>
              <a:t>Internet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E3DA20D-100D-7D44-A31C-1D8003E84940}"/>
              </a:ext>
            </a:extLst>
          </p:cNvPr>
          <p:cNvCxnSpPr>
            <a:cxnSpLocks/>
            <a:stCxn id="119" idx="3"/>
            <a:endCxn id="120" idx="1"/>
          </p:cNvCxnSpPr>
          <p:nvPr/>
        </p:nvCxnSpPr>
        <p:spPr>
          <a:xfrm>
            <a:off x="6689938" y="4209090"/>
            <a:ext cx="420575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57FD1EA-3B64-3A4C-BC60-42443B1C7A8A}"/>
              </a:ext>
            </a:extLst>
          </p:cNvPr>
          <p:cNvSpPr txBox="1"/>
          <p:nvPr/>
        </p:nvSpPr>
        <p:spPr>
          <a:xfrm>
            <a:off x="1191467" y="4439014"/>
            <a:ext cx="376239" cy="299295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>
              <a:spcAft>
                <a:spcPts val="300"/>
              </a:spcAft>
              <a:buSzPct val="100000"/>
            </a:pPr>
            <a:r>
              <a:rPr lang="en-US" sz="1000" dirty="0" err="1">
                <a:solidFill>
                  <a:schemeClr val="tx2"/>
                </a:solidFill>
              </a:rPr>
              <a:t>gNB</a:t>
            </a:r>
            <a:endParaRPr lang="en-US" sz="1000" dirty="0">
              <a:solidFill>
                <a:schemeClr val="tx2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CC83B2A-A5F6-F844-94B9-24F1F45C9C60}"/>
              </a:ext>
            </a:extLst>
          </p:cNvPr>
          <p:cNvCxnSpPr>
            <a:cxnSpLocks/>
            <a:endCxn id="119" idx="1"/>
          </p:cNvCxnSpPr>
          <p:nvPr/>
        </p:nvCxnSpPr>
        <p:spPr>
          <a:xfrm>
            <a:off x="4086111" y="3833297"/>
            <a:ext cx="2063827" cy="37579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A054D53-D3CB-7D41-BD2C-3E68830D861A}"/>
              </a:ext>
            </a:extLst>
          </p:cNvPr>
          <p:cNvCxnSpPr>
            <a:cxnSpLocks/>
          </p:cNvCxnSpPr>
          <p:nvPr/>
        </p:nvCxnSpPr>
        <p:spPr>
          <a:xfrm>
            <a:off x="6419938" y="2981394"/>
            <a:ext cx="0" cy="95769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6CBA0C5-8E72-8946-B7BC-AA4FCBE5591C}"/>
              </a:ext>
            </a:extLst>
          </p:cNvPr>
          <p:cNvCxnSpPr>
            <a:cxnSpLocks/>
            <a:stCxn id="115" idx="3"/>
          </p:cNvCxnSpPr>
          <p:nvPr/>
        </p:nvCxnSpPr>
        <p:spPr>
          <a:xfrm>
            <a:off x="1803237" y="2715075"/>
            <a:ext cx="1197781" cy="72136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179">
            <a:extLst>
              <a:ext uri="{FF2B5EF4-FFF2-40B4-BE49-F238E27FC236}">
                <a16:creationId xmlns:a16="http://schemas.microsoft.com/office/drawing/2014/main" id="{5617ED21-6988-A446-9245-B1C6EFBC50B9}"/>
              </a:ext>
            </a:extLst>
          </p:cNvPr>
          <p:cNvSpPr>
            <a:spLocks noChangeAspect="1"/>
          </p:cNvSpPr>
          <p:nvPr/>
        </p:nvSpPr>
        <p:spPr bwMode="auto">
          <a:xfrm>
            <a:off x="2484323" y="2909119"/>
            <a:ext cx="1844697" cy="1139682"/>
          </a:xfrm>
          <a:custGeom>
            <a:avLst/>
            <a:gdLst>
              <a:gd name="T0" fmla="*/ 79 w 94"/>
              <a:gd name="T1" fmla="*/ 65 h 65"/>
              <a:gd name="T2" fmla="*/ 79 w 94"/>
              <a:gd name="T3" fmla="*/ 65 h 65"/>
              <a:gd name="T4" fmla="*/ 78 w 94"/>
              <a:gd name="T5" fmla="*/ 65 h 65"/>
              <a:gd name="T6" fmla="*/ 22 w 94"/>
              <a:gd name="T7" fmla="*/ 65 h 65"/>
              <a:gd name="T8" fmla="*/ 0 w 94"/>
              <a:gd name="T9" fmla="*/ 44 h 65"/>
              <a:gd name="T10" fmla="*/ 21 w 94"/>
              <a:gd name="T11" fmla="*/ 23 h 65"/>
              <a:gd name="T12" fmla="*/ 48 w 94"/>
              <a:gd name="T13" fmla="*/ 0 h 65"/>
              <a:gd name="T14" fmla="*/ 76 w 94"/>
              <a:gd name="T15" fmla="*/ 27 h 65"/>
              <a:gd name="T16" fmla="*/ 76 w 94"/>
              <a:gd name="T17" fmla="*/ 33 h 65"/>
              <a:gd name="T18" fmla="*/ 78 w 94"/>
              <a:gd name="T19" fmla="*/ 33 h 65"/>
              <a:gd name="T20" fmla="*/ 94 w 94"/>
              <a:gd name="T21" fmla="*/ 49 h 65"/>
              <a:gd name="T22" fmla="*/ 90 w 94"/>
              <a:gd name="T23" fmla="*/ 61 h 65"/>
              <a:gd name="T24" fmla="*/ 79 w 94"/>
              <a:gd name="T25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4" h="65">
                <a:moveTo>
                  <a:pt x="7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79" y="65"/>
                  <a:pt x="78" y="65"/>
                  <a:pt x="78" y="65"/>
                </a:cubicBezTo>
                <a:cubicBezTo>
                  <a:pt x="22" y="65"/>
                  <a:pt x="22" y="65"/>
                  <a:pt x="22" y="65"/>
                </a:cubicBezTo>
                <a:cubicBezTo>
                  <a:pt x="10" y="65"/>
                  <a:pt x="0" y="56"/>
                  <a:pt x="0" y="44"/>
                </a:cubicBezTo>
                <a:cubicBezTo>
                  <a:pt x="0" y="33"/>
                  <a:pt x="10" y="23"/>
                  <a:pt x="21" y="23"/>
                </a:cubicBezTo>
                <a:cubicBezTo>
                  <a:pt x="23" y="10"/>
                  <a:pt x="35" y="0"/>
                  <a:pt x="48" y="0"/>
                </a:cubicBezTo>
                <a:cubicBezTo>
                  <a:pt x="64" y="0"/>
                  <a:pt x="76" y="12"/>
                  <a:pt x="76" y="27"/>
                </a:cubicBezTo>
                <a:cubicBezTo>
                  <a:pt x="76" y="29"/>
                  <a:pt x="76" y="31"/>
                  <a:pt x="76" y="33"/>
                </a:cubicBezTo>
                <a:cubicBezTo>
                  <a:pt x="77" y="33"/>
                  <a:pt x="77" y="33"/>
                  <a:pt x="78" y="33"/>
                </a:cubicBezTo>
                <a:cubicBezTo>
                  <a:pt x="87" y="33"/>
                  <a:pt x="94" y="40"/>
                  <a:pt x="94" y="49"/>
                </a:cubicBezTo>
                <a:cubicBezTo>
                  <a:pt x="94" y="53"/>
                  <a:pt x="93" y="57"/>
                  <a:pt x="90" y="61"/>
                </a:cubicBezTo>
                <a:cubicBezTo>
                  <a:pt x="87" y="64"/>
                  <a:pt x="83" y="65"/>
                  <a:pt x="79" y="65"/>
                </a:cubicBezTo>
              </a:path>
            </a:pathLst>
          </a:custGeom>
          <a:solidFill>
            <a:schemeClr val="bg1"/>
          </a:solidFill>
          <a:ln w="6350" cap="flat">
            <a:solidFill>
              <a:srgbClr val="00113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179">
            <a:extLst>
              <a:ext uri="{FF2B5EF4-FFF2-40B4-BE49-F238E27FC236}">
                <a16:creationId xmlns:a16="http://schemas.microsoft.com/office/drawing/2014/main" id="{0E1F7DF5-3C4B-C244-B36F-33E1073AFCD7}"/>
              </a:ext>
            </a:extLst>
          </p:cNvPr>
          <p:cNvSpPr>
            <a:spLocks noChangeAspect="1"/>
          </p:cNvSpPr>
          <p:nvPr/>
        </p:nvSpPr>
        <p:spPr bwMode="auto">
          <a:xfrm>
            <a:off x="8247726" y="3344719"/>
            <a:ext cx="1844697" cy="1139682"/>
          </a:xfrm>
          <a:custGeom>
            <a:avLst/>
            <a:gdLst>
              <a:gd name="T0" fmla="*/ 79 w 94"/>
              <a:gd name="T1" fmla="*/ 65 h 65"/>
              <a:gd name="T2" fmla="*/ 79 w 94"/>
              <a:gd name="T3" fmla="*/ 65 h 65"/>
              <a:gd name="T4" fmla="*/ 78 w 94"/>
              <a:gd name="T5" fmla="*/ 65 h 65"/>
              <a:gd name="T6" fmla="*/ 22 w 94"/>
              <a:gd name="T7" fmla="*/ 65 h 65"/>
              <a:gd name="T8" fmla="*/ 0 w 94"/>
              <a:gd name="T9" fmla="*/ 44 h 65"/>
              <a:gd name="T10" fmla="*/ 21 w 94"/>
              <a:gd name="T11" fmla="*/ 23 h 65"/>
              <a:gd name="T12" fmla="*/ 48 w 94"/>
              <a:gd name="T13" fmla="*/ 0 h 65"/>
              <a:gd name="T14" fmla="*/ 76 w 94"/>
              <a:gd name="T15" fmla="*/ 27 h 65"/>
              <a:gd name="T16" fmla="*/ 76 w 94"/>
              <a:gd name="T17" fmla="*/ 33 h 65"/>
              <a:gd name="T18" fmla="*/ 78 w 94"/>
              <a:gd name="T19" fmla="*/ 33 h 65"/>
              <a:gd name="T20" fmla="*/ 94 w 94"/>
              <a:gd name="T21" fmla="*/ 49 h 65"/>
              <a:gd name="T22" fmla="*/ 90 w 94"/>
              <a:gd name="T23" fmla="*/ 61 h 65"/>
              <a:gd name="T24" fmla="*/ 79 w 94"/>
              <a:gd name="T25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4" h="65">
                <a:moveTo>
                  <a:pt x="7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79" y="65"/>
                  <a:pt x="78" y="65"/>
                  <a:pt x="78" y="65"/>
                </a:cubicBezTo>
                <a:cubicBezTo>
                  <a:pt x="22" y="65"/>
                  <a:pt x="22" y="65"/>
                  <a:pt x="22" y="65"/>
                </a:cubicBezTo>
                <a:cubicBezTo>
                  <a:pt x="10" y="65"/>
                  <a:pt x="0" y="56"/>
                  <a:pt x="0" y="44"/>
                </a:cubicBezTo>
                <a:cubicBezTo>
                  <a:pt x="0" y="33"/>
                  <a:pt x="10" y="23"/>
                  <a:pt x="21" y="23"/>
                </a:cubicBezTo>
                <a:cubicBezTo>
                  <a:pt x="23" y="10"/>
                  <a:pt x="35" y="0"/>
                  <a:pt x="48" y="0"/>
                </a:cubicBezTo>
                <a:cubicBezTo>
                  <a:pt x="64" y="0"/>
                  <a:pt x="76" y="12"/>
                  <a:pt x="76" y="27"/>
                </a:cubicBezTo>
                <a:cubicBezTo>
                  <a:pt x="76" y="29"/>
                  <a:pt x="76" y="31"/>
                  <a:pt x="76" y="33"/>
                </a:cubicBezTo>
                <a:cubicBezTo>
                  <a:pt x="77" y="33"/>
                  <a:pt x="77" y="33"/>
                  <a:pt x="78" y="33"/>
                </a:cubicBezTo>
                <a:cubicBezTo>
                  <a:pt x="87" y="33"/>
                  <a:pt x="94" y="40"/>
                  <a:pt x="94" y="49"/>
                </a:cubicBezTo>
                <a:cubicBezTo>
                  <a:pt x="94" y="53"/>
                  <a:pt x="93" y="57"/>
                  <a:pt x="90" y="61"/>
                </a:cubicBezTo>
                <a:cubicBezTo>
                  <a:pt x="87" y="64"/>
                  <a:pt x="83" y="65"/>
                  <a:pt x="79" y="65"/>
                </a:cubicBezTo>
              </a:path>
            </a:pathLst>
          </a:custGeom>
          <a:solidFill>
            <a:schemeClr val="bg1"/>
          </a:solidFill>
          <a:ln w="6350" cap="flat">
            <a:solidFill>
              <a:srgbClr val="00113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911B0DE-BCDD-8049-8125-00CB69688DD8}"/>
              </a:ext>
            </a:extLst>
          </p:cNvPr>
          <p:cNvSpPr txBox="1"/>
          <p:nvPr/>
        </p:nvSpPr>
        <p:spPr>
          <a:xfrm>
            <a:off x="8773949" y="3811690"/>
            <a:ext cx="792250" cy="391628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US" sz="1600" dirty="0">
                <a:solidFill>
                  <a:schemeClr val="tx2"/>
                </a:solidFill>
              </a:rPr>
              <a:t>IP Core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3A54B16-139A-574C-92C3-F9D513CEBB79}"/>
              </a:ext>
            </a:extLst>
          </p:cNvPr>
          <p:cNvSpPr txBox="1"/>
          <p:nvPr/>
        </p:nvSpPr>
        <p:spPr>
          <a:xfrm>
            <a:off x="2933217" y="3368595"/>
            <a:ext cx="946909" cy="391628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US" sz="1600" dirty="0">
                <a:solidFill>
                  <a:schemeClr val="tx2"/>
                </a:solidFill>
              </a:rPr>
              <a:t>Backhaul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495B1B8F-64EE-DC4E-9FFB-E81A0BFA5172}"/>
              </a:ext>
            </a:extLst>
          </p:cNvPr>
          <p:cNvCxnSpPr>
            <a:cxnSpLocks/>
          </p:cNvCxnSpPr>
          <p:nvPr/>
        </p:nvCxnSpPr>
        <p:spPr>
          <a:xfrm flipV="1">
            <a:off x="1912671" y="2714328"/>
            <a:ext cx="2988000" cy="0"/>
          </a:xfrm>
          <a:prstGeom prst="straightConnector1">
            <a:avLst/>
          </a:prstGeom>
          <a:ln w="12700">
            <a:solidFill>
              <a:schemeClr val="accent4"/>
            </a:solidFill>
            <a:prstDash val="dash"/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BCD2612-9B9B-8C42-BB1D-4DD8A3DC07F4}"/>
              </a:ext>
            </a:extLst>
          </p:cNvPr>
          <p:cNvCxnSpPr>
            <a:cxnSpLocks/>
          </p:cNvCxnSpPr>
          <p:nvPr/>
        </p:nvCxnSpPr>
        <p:spPr>
          <a:xfrm>
            <a:off x="1912671" y="4412730"/>
            <a:ext cx="4047239" cy="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8F021E88-85E2-8E4D-907E-6D0839283DF3}"/>
              </a:ext>
            </a:extLst>
          </p:cNvPr>
          <p:cNvGrpSpPr/>
          <p:nvPr/>
        </p:nvGrpSpPr>
        <p:grpSpPr>
          <a:xfrm>
            <a:off x="3216290" y="4744034"/>
            <a:ext cx="1440000" cy="1186599"/>
            <a:chOff x="2677593" y="5370874"/>
            <a:chExt cx="1440000" cy="1186599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082C49C-CE7F-CA4F-B4A9-5ED097A84F1F}"/>
                </a:ext>
              </a:extLst>
            </p:cNvPr>
            <p:cNvSpPr/>
            <p:nvPr/>
          </p:nvSpPr>
          <p:spPr>
            <a:xfrm>
              <a:off x="2677593" y="6248437"/>
              <a:ext cx="1440000" cy="28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200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8DDEE00-AC03-7549-95F5-403EDD6392DD}"/>
                </a:ext>
              </a:extLst>
            </p:cNvPr>
            <p:cNvSpPr/>
            <p:nvPr/>
          </p:nvSpPr>
          <p:spPr>
            <a:xfrm>
              <a:off x="2677593" y="5964118"/>
              <a:ext cx="1440000" cy="28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200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4E38EF0-EE54-3F42-809C-DD90A951F435}"/>
                </a:ext>
              </a:extLst>
            </p:cNvPr>
            <p:cNvSpPr/>
            <p:nvPr/>
          </p:nvSpPr>
          <p:spPr>
            <a:xfrm>
              <a:off x="2677593" y="5682572"/>
              <a:ext cx="1440000" cy="28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200" dirty="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26DA20D-B1C0-324F-84B5-D4785794148F}"/>
                </a:ext>
              </a:extLst>
            </p:cNvPr>
            <p:cNvSpPr txBox="1"/>
            <p:nvPr/>
          </p:nvSpPr>
          <p:spPr>
            <a:xfrm>
              <a:off x="3262373" y="6227401"/>
              <a:ext cx="270440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>
              <a:sp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IP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4FAFD2B-D8AC-E14B-AFF8-5E78FB2D974A}"/>
                </a:ext>
              </a:extLst>
            </p:cNvPr>
            <p:cNvSpPr txBox="1"/>
            <p:nvPr/>
          </p:nvSpPr>
          <p:spPr>
            <a:xfrm>
              <a:off x="3179017" y="5943082"/>
              <a:ext cx="437153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>
              <a:sp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UDP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358E323-4D0F-EE43-AD17-21C07BA806FE}"/>
                </a:ext>
              </a:extLst>
            </p:cNvPr>
            <p:cNvSpPr txBox="1"/>
            <p:nvPr/>
          </p:nvSpPr>
          <p:spPr>
            <a:xfrm>
              <a:off x="3105247" y="5661536"/>
              <a:ext cx="584693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>
              <a:sp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GTP-U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8F5DC06-67E3-F54A-9F7C-AD83CBD56B2C}"/>
                </a:ext>
              </a:extLst>
            </p:cNvPr>
            <p:cNvSpPr/>
            <p:nvPr/>
          </p:nvSpPr>
          <p:spPr>
            <a:xfrm>
              <a:off x="2677593" y="5391910"/>
              <a:ext cx="1440000" cy="288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200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0B2EA21-15C8-2A4D-89DA-E18F72776497}"/>
                </a:ext>
              </a:extLst>
            </p:cNvPr>
            <p:cNvSpPr txBox="1"/>
            <p:nvPr/>
          </p:nvSpPr>
          <p:spPr>
            <a:xfrm>
              <a:off x="3256762" y="5370874"/>
              <a:ext cx="281662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>
              <a:sp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200" b="1" dirty="0">
                  <a:solidFill>
                    <a:schemeClr val="tx2"/>
                  </a:solidFill>
                </a:rPr>
                <a:t>IP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2A230AE-9F6E-CB44-BACF-7065BC9D5ABF}"/>
              </a:ext>
            </a:extLst>
          </p:cNvPr>
          <p:cNvGrpSpPr/>
          <p:nvPr/>
        </p:nvGrpSpPr>
        <p:grpSpPr>
          <a:xfrm>
            <a:off x="2686671" y="1473481"/>
            <a:ext cx="1440000" cy="892952"/>
            <a:chOff x="2008544" y="1981584"/>
            <a:chExt cx="1440000" cy="89295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0702B158-98F6-9442-9D1D-3390AC58F072}"/>
                </a:ext>
              </a:extLst>
            </p:cNvPr>
            <p:cNvSpPr/>
            <p:nvPr/>
          </p:nvSpPr>
          <p:spPr>
            <a:xfrm>
              <a:off x="2008544" y="2565500"/>
              <a:ext cx="1440000" cy="28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200" dirty="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C67B45D-A87C-8E46-82A6-0DA006BE0677}"/>
                </a:ext>
              </a:extLst>
            </p:cNvPr>
            <p:cNvSpPr/>
            <p:nvPr/>
          </p:nvSpPr>
          <p:spPr>
            <a:xfrm>
              <a:off x="2008544" y="2280927"/>
              <a:ext cx="1440000" cy="28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200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5E6F72B4-FF82-FF4C-ACB2-0F3D3E60B026}"/>
                </a:ext>
              </a:extLst>
            </p:cNvPr>
            <p:cNvSpPr/>
            <p:nvPr/>
          </p:nvSpPr>
          <p:spPr>
            <a:xfrm>
              <a:off x="2008544" y="2002620"/>
              <a:ext cx="1440000" cy="28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200" dirty="0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B478C2A1-4E7B-C048-B30B-37D82F3787FF}"/>
                </a:ext>
              </a:extLst>
            </p:cNvPr>
            <p:cNvSpPr txBox="1"/>
            <p:nvPr/>
          </p:nvSpPr>
          <p:spPr>
            <a:xfrm>
              <a:off x="2593324" y="2544464"/>
              <a:ext cx="270440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>
              <a:sp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IP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EB959F49-7656-0746-B014-768B6A0FC64A}"/>
                </a:ext>
              </a:extLst>
            </p:cNvPr>
            <p:cNvSpPr txBox="1"/>
            <p:nvPr/>
          </p:nvSpPr>
          <p:spPr>
            <a:xfrm>
              <a:off x="2477908" y="2259891"/>
              <a:ext cx="501273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>
              <a:sp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SCTP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7F3FAAE-1A06-644E-9BBD-83C243446C5E}"/>
                </a:ext>
              </a:extLst>
            </p:cNvPr>
            <p:cNvSpPr txBox="1"/>
            <p:nvPr/>
          </p:nvSpPr>
          <p:spPr>
            <a:xfrm>
              <a:off x="2433825" y="1981584"/>
              <a:ext cx="589439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>
              <a:sp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NG-AP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38C470B-E06B-2D40-A7B4-F596CB767F2F}"/>
              </a:ext>
            </a:extLst>
          </p:cNvPr>
          <p:cNvSpPr txBox="1"/>
          <p:nvPr/>
        </p:nvSpPr>
        <p:spPr>
          <a:xfrm>
            <a:off x="3343412" y="4384789"/>
            <a:ext cx="1185756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User Plane (N3)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FEA19C6-DC1E-2444-B411-9008F2028CEA}"/>
              </a:ext>
            </a:extLst>
          </p:cNvPr>
          <p:cNvSpPr txBox="1"/>
          <p:nvPr/>
        </p:nvSpPr>
        <p:spPr>
          <a:xfrm>
            <a:off x="2717837" y="2385075"/>
            <a:ext cx="1377667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Control Plane (N2)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D41A9F-86AE-B94B-97D8-2CEAD62F8867}"/>
              </a:ext>
            </a:extLst>
          </p:cNvPr>
          <p:cNvSpPr txBox="1"/>
          <p:nvPr/>
        </p:nvSpPr>
        <p:spPr>
          <a:xfrm>
            <a:off x="1853914" y="3284737"/>
            <a:ext cx="353797" cy="360850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400" dirty="0" err="1">
                <a:solidFill>
                  <a:schemeClr val="tx2"/>
                </a:solidFill>
              </a:rPr>
              <a:t>Xn</a:t>
            </a:r>
            <a:endParaRPr lang="en-US" sz="1400" dirty="0">
              <a:solidFill>
                <a:schemeClr val="tx2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568B118-264A-B248-BD5A-5AFB5CB040D4}"/>
              </a:ext>
            </a:extLst>
          </p:cNvPr>
          <p:cNvGrpSpPr/>
          <p:nvPr/>
        </p:nvGrpSpPr>
        <p:grpSpPr>
          <a:xfrm>
            <a:off x="8450074" y="4662063"/>
            <a:ext cx="1440000" cy="330072"/>
            <a:chOff x="8068195" y="4449403"/>
            <a:chExt cx="1440000" cy="330072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28005C0-9F1E-334F-A2A8-A4B5A0BEFD7C}"/>
                </a:ext>
              </a:extLst>
            </p:cNvPr>
            <p:cNvSpPr/>
            <p:nvPr/>
          </p:nvSpPr>
          <p:spPr>
            <a:xfrm>
              <a:off x="8068195" y="4470439"/>
              <a:ext cx="1440000" cy="288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200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284F426-2EFC-4146-8320-8A47528D87A4}"/>
                </a:ext>
              </a:extLst>
            </p:cNvPr>
            <p:cNvSpPr txBox="1"/>
            <p:nvPr/>
          </p:nvSpPr>
          <p:spPr>
            <a:xfrm>
              <a:off x="8647364" y="4449403"/>
              <a:ext cx="281662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>
              <a:sp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200" b="1" dirty="0">
                  <a:solidFill>
                    <a:schemeClr val="tx2"/>
                  </a:solidFill>
                </a:rPr>
                <a:t>IP</a:t>
              </a:r>
            </a:p>
          </p:txBody>
        </p:sp>
      </p:grp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14117D0-A7D0-6D41-A49E-D255F98E4364}"/>
              </a:ext>
            </a:extLst>
          </p:cNvPr>
          <p:cNvCxnSpPr>
            <a:cxnSpLocks/>
            <a:stCxn id="122" idx="2"/>
            <a:endCxn id="115" idx="1"/>
          </p:cNvCxnSpPr>
          <p:nvPr/>
        </p:nvCxnSpPr>
        <p:spPr>
          <a:xfrm rot="16200000" flipH="1">
            <a:off x="974997" y="2426834"/>
            <a:ext cx="268025" cy="308456"/>
          </a:xfrm>
          <a:prstGeom prst="bentConnector2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7">
            <a:extLst>
              <a:ext uri="{FF2B5EF4-FFF2-40B4-BE49-F238E27FC236}">
                <a16:creationId xmlns:a16="http://schemas.microsoft.com/office/drawing/2014/main" id="{BED781D2-2AA4-EA47-95D6-5B610989284C}"/>
              </a:ext>
            </a:extLst>
          </p:cNvPr>
          <p:cNvCxnSpPr>
            <a:cxnSpLocks/>
            <a:stCxn id="123" idx="2"/>
            <a:endCxn id="114" idx="1"/>
          </p:cNvCxnSpPr>
          <p:nvPr/>
        </p:nvCxnSpPr>
        <p:spPr>
          <a:xfrm rot="16200000" flipH="1">
            <a:off x="968889" y="3914742"/>
            <a:ext cx="278090" cy="310605"/>
          </a:xfrm>
          <a:prstGeom prst="bentConnector2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CEED8C66-7FD1-7F42-AD8F-7B2216582DA4}"/>
              </a:ext>
            </a:extLst>
          </p:cNvPr>
          <p:cNvSpPr txBox="1"/>
          <p:nvPr/>
        </p:nvSpPr>
        <p:spPr>
          <a:xfrm>
            <a:off x="703585" y="5336829"/>
            <a:ext cx="676001" cy="514738"/>
          </a:xfrm>
          <a:prstGeom prst="rect">
            <a:avLst/>
          </a:prstGeom>
          <a:noFill/>
        </p:spPr>
        <p:txBody>
          <a:bodyPr wrap="none" lIns="72000" tIns="72000" rIns="72000" bIns="72000" rtlCol="0" anchor="ctr">
            <a:spAutoFit/>
          </a:bodyPr>
          <a:lstStyle/>
          <a:p>
            <a:pPr algn="l"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GPS/</a:t>
            </a:r>
          </a:p>
          <a:p>
            <a:pPr algn="l"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1588v2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3B2AF28-6047-F14D-A142-72BE470C2021}"/>
              </a:ext>
            </a:extLst>
          </p:cNvPr>
          <p:cNvSpPr txBox="1"/>
          <p:nvPr/>
        </p:nvSpPr>
        <p:spPr>
          <a:xfrm>
            <a:off x="7640756" y="4217967"/>
            <a:ext cx="337767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N6</a:t>
            </a:r>
          </a:p>
        </p:txBody>
      </p:sp>
      <p:pic>
        <p:nvPicPr>
          <p:cNvPr id="120" name="Picture 28" descr="\\DML-NAS\DML_Data\1 Live Jobs\Nokia\21314 - Nokia Icon update March 2016\Artwork\NOKIA Network Icons - All PNGs\Blue Black PNG Icons\GLOBE ICON_Blue Black_RGB.png">
            <a:extLst>
              <a:ext uri="{FF2B5EF4-FFF2-40B4-BE49-F238E27FC236}">
                <a16:creationId xmlns:a16="http://schemas.microsoft.com/office/drawing/2014/main" id="{794AF59D-195C-DB4D-9780-52B53BF05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5688" y="393909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10" descr="\\DML-NAS\DML_Data\1 Live Jobs\Nokia\21314 - Nokia Icon update March 2016\Artwork\NOKIA Network Icons - All PNGs\Blue Black PNG Icons\2 SQUARES ICON_Blue Black_RGB.png">
            <a:extLst>
              <a:ext uri="{FF2B5EF4-FFF2-40B4-BE49-F238E27FC236}">
                <a16:creationId xmlns:a16="http://schemas.microsoft.com/office/drawing/2014/main" id="{2EE40956-9DA7-1446-8F4F-95C944337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81" y="208705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10" descr="\\DML-NAS\DML_Data\1 Live Jobs\Nokia\21314 - Nokia Icon update March 2016\Artwork\NOKIA Network Icons - All PNGs\Blue Black PNG Icons\2 SQUARES ICON_Blue Black_RGB.png">
            <a:extLst>
              <a:ext uri="{FF2B5EF4-FFF2-40B4-BE49-F238E27FC236}">
                <a16:creationId xmlns:a16="http://schemas.microsoft.com/office/drawing/2014/main" id="{98D11914-18E1-D34F-BF10-E402D4555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2" y="357100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10" descr="\\DML-NAS\DML_Data\1 Live Jobs\Nokia\21314 - Nokia Icon update March 2016\Artwork\NOKIA Network Icons - All PNGs\Blue Black PNG Icons\2 SQUARES ICON_Blue Black_RGB.png">
            <a:extLst>
              <a:ext uri="{FF2B5EF4-FFF2-40B4-BE49-F238E27FC236}">
                <a16:creationId xmlns:a16="http://schemas.microsoft.com/office/drawing/2014/main" id="{54990E00-2C50-C749-96F4-2683C8FF0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2" y="4992135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90" descr="CIRCLE ARROW ICON 4_Blue Black_RGB.png">
            <a:extLst>
              <a:ext uri="{FF2B5EF4-FFF2-40B4-BE49-F238E27FC236}">
                <a16:creationId xmlns:a16="http://schemas.microsoft.com/office/drawing/2014/main" id="{ED79204F-710C-434E-93CE-E7A55F37AE9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337" y="2441394"/>
            <a:ext cx="540000" cy="540000"/>
          </a:xfrm>
          <a:prstGeom prst="rect">
            <a:avLst/>
          </a:prstGeom>
        </p:spPr>
      </p:pic>
      <p:pic>
        <p:nvPicPr>
          <p:cNvPr id="125" name="Picture 124" descr="CIRCLE ARROW ICON 3_Blue Black_RGB.png">
            <a:extLst>
              <a:ext uri="{FF2B5EF4-FFF2-40B4-BE49-F238E27FC236}">
                <a16:creationId xmlns:a16="http://schemas.microsoft.com/office/drawing/2014/main" id="{5A8DA890-05C0-9F4C-92CF-7565F0E3DCF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9938" y="2441394"/>
            <a:ext cx="540000" cy="540000"/>
          </a:xfrm>
          <a:prstGeom prst="rect">
            <a:avLst/>
          </a:prstGeom>
        </p:spPr>
      </p:pic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C9D97076-0EF7-EA49-B72D-0762E659E29E}"/>
              </a:ext>
            </a:extLst>
          </p:cNvPr>
          <p:cNvCxnSpPr>
            <a:cxnSpLocks/>
          </p:cNvCxnSpPr>
          <p:nvPr/>
        </p:nvCxnSpPr>
        <p:spPr>
          <a:xfrm>
            <a:off x="4995422" y="1835677"/>
            <a:ext cx="174777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167E70BA-4C33-0441-8D8F-C467CBB2A3DC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5341122" y="1835677"/>
            <a:ext cx="2215" cy="60571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6509882E-D673-F14A-B1C2-DBEB54DBE804}"/>
              </a:ext>
            </a:extLst>
          </p:cNvPr>
          <p:cNvCxnSpPr>
            <a:cxnSpLocks/>
            <a:endCxn id="125" idx="0"/>
          </p:cNvCxnSpPr>
          <p:nvPr/>
        </p:nvCxnSpPr>
        <p:spPr>
          <a:xfrm>
            <a:off x="6418800" y="1835677"/>
            <a:ext cx="1138" cy="60571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C9DCBD0B-9C20-E64F-8B0F-8B7351C4B488}"/>
              </a:ext>
            </a:extLst>
          </p:cNvPr>
          <p:cNvSpPr txBox="1"/>
          <p:nvPr/>
        </p:nvSpPr>
        <p:spPr>
          <a:xfrm>
            <a:off x="5472800" y="1584885"/>
            <a:ext cx="793020" cy="360850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US" sz="1400" dirty="0">
                <a:solidFill>
                  <a:schemeClr val="tx2"/>
                </a:solidFill>
              </a:rPr>
              <a:t>SBA Bus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766D988C-4B75-F64D-A3B2-380B74CCE54D}"/>
              </a:ext>
            </a:extLst>
          </p:cNvPr>
          <p:cNvSpPr txBox="1"/>
          <p:nvPr/>
        </p:nvSpPr>
        <p:spPr>
          <a:xfrm>
            <a:off x="5300900" y="1970728"/>
            <a:ext cx="438756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N</a:t>
            </a:r>
            <a:r>
              <a:rPr lang="en-US" sz="1200" baseline="-25000" dirty="0">
                <a:solidFill>
                  <a:schemeClr val="tx2"/>
                </a:solidFill>
              </a:rPr>
              <a:t>AMF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7423EF40-7DFC-9544-8667-3681AABA2902}"/>
              </a:ext>
            </a:extLst>
          </p:cNvPr>
          <p:cNvSpPr txBox="1"/>
          <p:nvPr/>
        </p:nvSpPr>
        <p:spPr>
          <a:xfrm>
            <a:off x="6375212" y="1961930"/>
            <a:ext cx="437153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N</a:t>
            </a:r>
            <a:r>
              <a:rPr lang="en-US" sz="1200" baseline="-25000" dirty="0">
                <a:solidFill>
                  <a:schemeClr val="tx2"/>
                </a:solidFill>
              </a:rPr>
              <a:t>SMF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EB60B32-2D2E-0C4F-94D5-0CDA9F8E2EF2}"/>
              </a:ext>
            </a:extLst>
          </p:cNvPr>
          <p:cNvSpPr txBox="1"/>
          <p:nvPr/>
        </p:nvSpPr>
        <p:spPr>
          <a:xfrm>
            <a:off x="6401081" y="3279817"/>
            <a:ext cx="337767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N4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E1722CD9-2CBE-BF45-B1A2-BA8A8E1D6924}"/>
              </a:ext>
            </a:extLst>
          </p:cNvPr>
          <p:cNvGrpSpPr/>
          <p:nvPr/>
        </p:nvGrpSpPr>
        <p:grpSpPr>
          <a:xfrm>
            <a:off x="6996697" y="1607462"/>
            <a:ext cx="1440000" cy="1186599"/>
            <a:chOff x="2677593" y="5370874"/>
            <a:chExt cx="1440000" cy="1186599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83ADEBD6-B745-6E40-B174-05D490189880}"/>
                </a:ext>
              </a:extLst>
            </p:cNvPr>
            <p:cNvSpPr/>
            <p:nvPr/>
          </p:nvSpPr>
          <p:spPr>
            <a:xfrm>
              <a:off x="2677593" y="6248437"/>
              <a:ext cx="1440000" cy="28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200" dirty="0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06D52189-A68A-4C49-8360-960E4DBC8CBE}"/>
                </a:ext>
              </a:extLst>
            </p:cNvPr>
            <p:cNvSpPr/>
            <p:nvPr/>
          </p:nvSpPr>
          <p:spPr>
            <a:xfrm>
              <a:off x="2677593" y="5964118"/>
              <a:ext cx="1440000" cy="28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200" dirty="0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79431791-7F0B-5148-B3E6-3E44960DFE9F}"/>
                </a:ext>
              </a:extLst>
            </p:cNvPr>
            <p:cNvSpPr/>
            <p:nvPr/>
          </p:nvSpPr>
          <p:spPr>
            <a:xfrm>
              <a:off x="2677593" y="5682572"/>
              <a:ext cx="1440000" cy="28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200" dirty="0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730D3980-B435-B149-A895-81A5E4938DD0}"/>
                </a:ext>
              </a:extLst>
            </p:cNvPr>
            <p:cNvSpPr txBox="1"/>
            <p:nvPr/>
          </p:nvSpPr>
          <p:spPr>
            <a:xfrm>
              <a:off x="3262373" y="6227401"/>
              <a:ext cx="270440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>
              <a:sp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IP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6AC82B6-AC8A-014B-AFCD-91346691B466}"/>
                </a:ext>
              </a:extLst>
            </p:cNvPr>
            <p:cNvSpPr txBox="1"/>
            <p:nvPr/>
          </p:nvSpPr>
          <p:spPr>
            <a:xfrm>
              <a:off x="3194245" y="5943082"/>
              <a:ext cx="406696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>
              <a:sp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TCP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617E44D1-CF4C-F84D-9528-2FB55AA23515}"/>
                </a:ext>
              </a:extLst>
            </p:cNvPr>
            <p:cNvSpPr txBox="1"/>
            <p:nvPr/>
          </p:nvSpPr>
          <p:spPr>
            <a:xfrm>
              <a:off x="3069853" y="5661536"/>
              <a:ext cx="655482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>
              <a:sp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HTTP/2</a:t>
              </a: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F67444BB-EBD5-F34F-B589-04CD5799C1F4}"/>
                </a:ext>
              </a:extLst>
            </p:cNvPr>
            <p:cNvSpPr/>
            <p:nvPr/>
          </p:nvSpPr>
          <p:spPr>
            <a:xfrm>
              <a:off x="2677593" y="5391910"/>
              <a:ext cx="1440000" cy="28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200" dirty="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0D1C0422-1D85-4F46-8F5B-A4ED62C7DE2B}"/>
                </a:ext>
              </a:extLst>
            </p:cNvPr>
            <p:cNvSpPr txBox="1"/>
            <p:nvPr/>
          </p:nvSpPr>
          <p:spPr>
            <a:xfrm>
              <a:off x="2953090" y="5370874"/>
              <a:ext cx="889007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>
              <a:sp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REST/JSON</a:t>
              </a:r>
            </a:p>
          </p:txBody>
        </p:sp>
      </p:grpSp>
      <p:sp>
        <p:nvSpPr>
          <p:cNvPr id="144" name="Oval 143">
            <a:extLst>
              <a:ext uri="{FF2B5EF4-FFF2-40B4-BE49-F238E27FC236}">
                <a16:creationId xmlns:a16="http://schemas.microsoft.com/office/drawing/2014/main" id="{39F2897D-BD7C-504D-9E61-3CBB894ECB67}"/>
              </a:ext>
            </a:extLst>
          </p:cNvPr>
          <p:cNvSpPr>
            <a:spLocks noChangeAspect="1"/>
          </p:cNvSpPr>
          <p:nvPr/>
        </p:nvSpPr>
        <p:spPr>
          <a:xfrm>
            <a:off x="5851910" y="1516759"/>
            <a:ext cx="108000" cy="108000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/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BC5248E2-8A03-B148-BC90-465807534B96}"/>
              </a:ext>
            </a:extLst>
          </p:cNvPr>
          <p:cNvCxnSpPr>
            <a:cxnSpLocks/>
          </p:cNvCxnSpPr>
          <p:nvPr/>
        </p:nvCxnSpPr>
        <p:spPr>
          <a:xfrm>
            <a:off x="5959910" y="1570759"/>
            <a:ext cx="2476787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EE631D7A-92E4-C941-BBB7-48F449931918}"/>
              </a:ext>
            </a:extLst>
          </p:cNvPr>
          <p:cNvGrpSpPr/>
          <p:nvPr/>
        </p:nvGrpSpPr>
        <p:grpSpPr>
          <a:xfrm>
            <a:off x="6848377" y="5226622"/>
            <a:ext cx="1440000" cy="895937"/>
            <a:chOff x="2677593" y="5661536"/>
            <a:chExt cx="1440000" cy="895937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1614603A-6EC8-7D4B-A709-FA5E4341B626}"/>
                </a:ext>
              </a:extLst>
            </p:cNvPr>
            <p:cNvSpPr/>
            <p:nvPr/>
          </p:nvSpPr>
          <p:spPr>
            <a:xfrm>
              <a:off x="2677593" y="6248437"/>
              <a:ext cx="1440000" cy="28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200" dirty="0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8F79FE35-0F01-064D-B2DD-27E22745568E}"/>
                </a:ext>
              </a:extLst>
            </p:cNvPr>
            <p:cNvSpPr/>
            <p:nvPr/>
          </p:nvSpPr>
          <p:spPr>
            <a:xfrm>
              <a:off x="2677593" y="5964118"/>
              <a:ext cx="1440000" cy="28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200" dirty="0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0225F5EB-811B-D742-AD77-4DC47AC23F33}"/>
                </a:ext>
              </a:extLst>
            </p:cNvPr>
            <p:cNvSpPr/>
            <p:nvPr/>
          </p:nvSpPr>
          <p:spPr>
            <a:xfrm>
              <a:off x="2677593" y="5682572"/>
              <a:ext cx="1440000" cy="28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200" dirty="0"/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6860D8EC-3C0F-4449-B89B-6B73646C2016}"/>
                </a:ext>
              </a:extLst>
            </p:cNvPr>
            <p:cNvSpPr txBox="1"/>
            <p:nvPr/>
          </p:nvSpPr>
          <p:spPr>
            <a:xfrm>
              <a:off x="3262373" y="6227401"/>
              <a:ext cx="270440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>
              <a:sp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IP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5D2E349-2B06-674B-BBF7-F47DA5344548}"/>
                </a:ext>
              </a:extLst>
            </p:cNvPr>
            <p:cNvSpPr txBox="1"/>
            <p:nvPr/>
          </p:nvSpPr>
          <p:spPr>
            <a:xfrm>
              <a:off x="3179017" y="5943082"/>
              <a:ext cx="437153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>
              <a:sp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UDP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79951E2D-19FF-0449-B52D-092954AF8AC0}"/>
                </a:ext>
              </a:extLst>
            </p:cNvPr>
            <p:cNvSpPr txBox="1"/>
            <p:nvPr/>
          </p:nvSpPr>
          <p:spPr>
            <a:xfrm>
              <a:off x="3152856" y="5661536"/>
              <a:ext cx="489476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>
              <a:sp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PFCP</a:t>
              </a:r>
            </a:p>
          </p:txBody>
        </p:sp>
      </p:grpSp>
      <p:sp>
        <p:nvSpPr>
          <p:cNvPr id="153" name="Oval 152">
            <a:extLst>
              <a:ext uri="{FF2B5EF4-FFF2-40B4-BE49-F238E27FC236}">
                <a16:creationId xmlns:a16="http://schemas.microsoft.com/office/drawing/2014/main" id="{4ECB632A-C7A6-B94D-BECC-D08EC9ECF35D}"/>
              </a:ext>
            </a:extLst>
          </p:cNvPr>
          <p:cNvSpPr>
            <a:spLocks noChangeAspect="1"/>
          </p:cNvSpPr>
          <p:nvPr/>
        </p:nvSpPr>
        <p:spPr>
          <a:xfrm>
            <a:off x="6745453" y="3400759"/>
            <a:ext cx="108000" cy="108000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/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D1291060-827C-4C46-93F3-413C123C14BC}"/>
              </a:ext>
            </a:extLst>
          </p:cNvPr>
          <p:cNvCxnSpPr>
            <a:cxnSpLocks/>
            <a:stCxn id="153" idx="4"/>
          </p:cNvCxnSpPr>
          <p:nvPr/>
        </p:nvCxnSpPr>
        <p:spPr>
          <a:xfrm>
            <a:off x="6799453" y="3508759"/>
            <a:ext cx="0" cy="2592764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27F5E00F-C29D-9145-817F-0E9D66110E1C}"/>
              </a:ext>
            </a:extLst>
          </p:cNvPr>
          <p:cNvSpPr txBox="1"/>
          <p:nvPr/>
        </p:nvSpPr>
        <p:spPr>
          <a:xfrm>
            <a:off x="6096000" y="2946709"/>
            <a:ext cx="384254" cy="299295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>
              <a:spcAft>
                <a:spcPts val="300"/>
              </a:spcAft>
              <a:buSzPct val="100000"/>
            </a:pPr>
            <a:r>
              <a:rPr lang="en-US" sz="1000" dirty="0">
                <a:solidFill>
                  <a:schemeClr val="tx2"/>
                </a:solidFill>
              </a:rPr>
              <a:t>SMF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A991840-262E-B148-B7F5-D3B35EE2EE81}"/>
              </a:ext>
            </a:extLst>
          </p:cNvPr>
          <p:cNvSpPr txBox="1"/>
          <p:nvPr/>
        </p:nvSpPr>
        <p:spPr>
          <a:xfrm>
            <a:off x="8869381" y="5484161"/>
            <a:ext cx="2910965" cy="963316"/>
          </a:xfrm>
          <a:prstGeom prst="rect">
            <a:avLst/>
          </a:prstGeom>
          <a:noFill/>
        </p:spPr>
        <p:txBody>
          <a:bodyPr wrap="none" lIns="96000" tIns="96000" rIns="96000" bIns="96000" rtlCol="0">
            <a:spAutoFit/>
          </a:bodyPr>
          <a:lstStyle/>
          <a:p>
            <a:pPr defTabSz="609585" fontAlgn="base">
              <a:spcAft>
                <a:spcPct val="0"/>
              </a:spcAft>
              <a:buClr>
                <a:srgbClr val="001135"/>
              </a:buClr>
              <a:defRPr/>
            </a:pPr>
            <a:r>
              <a:rPr lang="en-US" sz="1000" dirty="0">
                <a:solidFill>
                  <a:schemeClr val="tx2"/>
                </a:solidFill>
                <a:latin typeface="Nokia Pure Text Light"/>
                <a:ea typeface="Nokia Pure Text" panose="020B0503020202020204" pitchFamily="34" charset="0"/>
                <a:cs typeface="Calibri" pitchFamily="34" charset="0"/>
              </a:rPr>
              <a:t>AMF: Access and Mobility Management Function</a:t>
            </a:r>
          </a:p>
          <a:p>
            <a:pPr defTabSz="609585" fontAlgn="base">
              <a:spcAft>
                <a:spcPct val="0"/>
              </a:spcAft>
              <a:buClr>
                <a:srgbClr val="001135"/>
              </a:buClr>
              <a:defRPr/>
            </a:pPr>
            <a:r>
              <a:rPr lang="en-US" sz="1000" dirty="0">
                <a:solidFill>
                  <a:schemeClr val="tx2"/>
                </a:solidFill>
                <a:latin typeface="Nokia Pure Text Light"/>
                <a:ea typeface="Nokia Pure Text" panose="020B0503020202020204" pitchFamily="34" charset="0"/>
                <a:cs typeface="Calibri" pitchFamily="34" charset="0"/>
              </a:rPr>
              <a:t>SMF: Session Management Function</a:t>
            </a:r>
          </a:p>
          <a:p>
            <a:pPr defTabSz="609585" fontAlgn="base">
              <a:spcAft>
                <a:spcPct val="0"/>
              </a:spcAft>
              <a:buClr>
                <a:srgbClr val="001135"/>
              </a:buClr>
              <a:defRPr/>
            </a:pPr>
            <a:r>
              <a:rPr lang="en-US" sz="1000" dirty="0">
                <a:solidFill>
                  <a:schemeClr val="tx2"/>
                </a:solidFill>
                <a:latin typeface="Nokia Pure Text Light"/>
                <a:ea typeface="Nokia Pure Text" panose="020B0503020202020204" pitchFamily="34" charset="0"/>
                <a:cs typeface="Calibri" pitchFamily="34" charset="0"/>
              </a:rPr>
              <a:t>UPF: User Plane Function</a:t>
            </a:r>
          </a:p>
          <a:p>
            <a:pPr defTabSz="609585" fontAlgn="base">
              <a:spcAft>
                <a:spcPct val="0"/>
              </a:spcAft>
              <a:buClr>
                <a:srgbClr val="001135"/>
              </a:buClr>
              <a:defRPr/>
            </a:pPr>
            <a:r>
              <a:rPr lang="en-US" sz="1000" dirty="0">
                <a:solidFill>
                  <a:schemeClr val="tx2"/>
                </a:solidFill>
                <a:latin typeface="Nokia Pure Text Light"/>
                <a:ea typeface="Nokia Pure Text" panose="020B0503020202020204" pitchFamily="34" charset="0"/>
                <a:cs typeface="Calibri" pitchFamily="34" charset="0"/>
              </a:rPr>
              <a:t>SBA: Service Based Architecture</a:t>
            </a:r>
          </a:p>
          <a:p>
            <a:pPr defTabSz="609585" fontAlgn="base">
              <a:spcAft>
                <a:spcPct val="0"/>
              </a:spcAft>
              <a:buClr>
                <a:srgbClr val="001135"/>
              </a:buClr>
              <a:defRPr/>
            </a:pPr>
            <a:r>
              <a:rPr lang="en-US" sz="1000" dirty="0" err="1">
                <a:solidFill>
                  <a:schemeClr val="tx2"/>
                </a:solidFill>
                <a:latin typeface="Nokia Pure Text Light"/>
                <a:ea typeface="Nokia Pure Text" panose="020B0503020202020204" pitchFamily="34" charset="0"/>
                <a:cs typeface="Calibri" pitchFamily="34" charset="0"/>
              </a:rPr>
              <a:t>gNB</a:t>
            </a:r>
            <a:r>
              <a:rPr lang="en-US" sz="1000" dirty="0">
                <a:solidFill>
                  <a:schemeClr val="tx2"/>
                </a:solidFill>
                <a:latin typeface="Nokia Pure Text Light"/>
                <a:ea typeface="Nokia Pure Text" panose="020B0503020202020204" pitchFamily="34" charset="0"/>
                <a:cs typeface="Calibri" pitchFamily="34" charset="0"/>
              </a:rPr>
              <a:t>: </a:t>
            </a:r>
            <a:r>
              <a:rPr lang="en-US" sz="1000" dirty="0" err="1">
                <a:solidFill>
                  <a:schemeClr val="tx2"/>
                </a:solidFill>
                <a:latin typeface="Nokia Pure Text Light"/>
                <a:ea typeface="Nokia Pure Text" panose="020B0503020202020204" pitchFamily="34" charset="0"/>
                <a:cs typeface="Calibri" pitchFamily="34" charset="0"/>
              </a:rPr>
              <a:t>gNodeB</a:t>
            </a:r>
            <a:r>
              <a:rPr lang="en-US" sz="1000" dirty="0">
                <a:solidFill>
                  <a:schemeClr val="tx2"/>
                </a:solidFill>
                <a:latin typeface="Nokia Pure Text Light"/>
                <a:ea typeface="Nokia Pure Text" panose="020B0503020202020204" pitchFamily="34" charset="0"/>
                <a:cs typeface="Calibri" pitchFamily="34" charset="0"/>
              </a:rPr>
              <a:t> (Radio)</a:t>
            </a:r>
          </a:p>
        </p:txBody>
      </p:sp>
      <p:sp>
        <p:nvSpPr>
          <p:cNvPr id="92" name="Arc 91">
            <a:extLst>
              <a:ext uri="{FF2B5EF4-FFF2-40B4-BE49-F238E27FC236}">
                <a16:creationId xmlns:a16="http://schemas.microsoft.com/office/drawing/2014/main" id="{933A00E1-15AF-6F4A-BD26-16BDBB8BAE54}"/>
              </a:ext>
            </a:extLst>
          </p:cNvPr>
          <p:cNvSpPr>
            <a:spLocks noChangeAspect="1"/>
          </p:cNvSpPr>
          <p:nvPr/>
        </p:nvSpPr>
        <p:spPr>
          <a:xfrm>
            <a:off x="1361302" y="2984328"/>
            <a:ext cx="1047310" cy="961668"/>
          </a:xfrm>
          <a:prstGeom prst="arc">
            <a:avLst>
              <a:gd name="adj1" fmla="val 16200000"/>
              <a:gd name="adj2" fmla="val 5319428"/>
            </a:avLst>
          </a:prstGeom>
          <a:ln w="12700">
            <a:solidFill>
              <a:schemeClr val="accent6"/>
            </a:solidFill>
            <a:prstDash val="lgDashDot"/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6130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87ACBC-DDC8-D340-B3C2-051406C14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ITNOG5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14B32-C7F9-0D4F-A014-5C2E906745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Requires a service-aware backhaul network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1C932-119E-C843-94B9-8779AA4D78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5G Network Slicing for “Network as a Service”</a:t>
            </a:r>
          </a:p>
        </p:txBody>
      </p:sp>
      <p:pic>
        <p:nvPicPr>
          <p:cNvPr id="5" name="Picture 4" descr="CIRCLE ARROW ICON 4_Blue Black_RGB.png">
            <a:extLst>
              <a:ext uri="{FF2B5EF4-FFF2-40B4-BE49-F238E27FC236}">
                <a16:creationId xmlns:a16="http://schemas.microsoft.com/office/drawing/2014/main" id="{EDEEE4F1-E139-DC4B-B108-1D833A6591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358" y="2283272"/>
            <a:ext cx="540000" cy="540000"/>
          </a:xfrm>
          <a:prstGeom prst="rect">
            <a:avLst/>
          </a:prstGeom>
        </p:spPr>
      </p:pic>
      <p:pic>
        <p:nvPicPr>
          <p:cNvPr id="8" name="Picture 12" descr="\\DML-NAS\DML_Data\1 Live Jobs\Nokia\21314 - Nokia Icon update March 2016\Artwork\NOKIA Network Icons - All PNGs\Blue Black PNG Icons\AERIAL ICON_Blue Black_RGB.png">
            <a:extLst>
              <a:ext uri="{FF2B5EF4-FFF2-40B4-BE49-F238E27FC236}">
                <a16:creationId xmlns:a16="http://schemas.microsoft.com/office/drawing/2014/main" id="{6D10B314-996D-824E-94A2-ED6E19174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5926" y="4017188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D0D031-FD55-C740-92C5-8D71BE083FFE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205926" y="4287188"/>
            <a:ext cx="329143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3B9B459-3EFC-C944-815D-B57C3AFA3F15}"/>
              </a:ext>
            </a:extLst>
          </p:cNvPr>
          <p:cNvSpPr txBox="1"/>
          <p:nvPr/>
        </p:nvSpPr>
        <p:spPr>
          <a:xfrm>
            <a:off x="1612136" y="4503398"/>
            <a:ext cx="422726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 err="1">
                <a:solidFill>
                  <a:schemeClr val="tx2"/>
                </a:solidFill>
              </a:rPr>
              <a:t>gNB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9188B3-A8B0-FC4E-B5AE-CBCB4FA7683C}"/>
              </a:ext>
            </a:extLst>
          </p:cNvPr>
          <p:cNvSpPr txBox="1"/>
          <p:nvPr/>
        </p:nvSpPr>
        <p:spPr>
          <a:xfrm>
            <a:off x="4410994" y="2770590"/>
            <a:ext cx="430741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AMF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8C8A8CB-0568-514B-928A-C27C74AC3299}"/>
              </a:ext>
            </a:extLst>
          </p:cNvPr>
          <p:cNvCxnSpPr>
            <a:cxnSpLocks/>
            <a:stCxn id="5" idx="1"/>
            <a:endCxn id="8" idx="0"/>
          </p:cNvCxnSpPr>
          <p:nvPr/>
        </p:nvCxnSpPr>
        <p:spPr>
          <a:xfrm flipH="1">
            <a:off x="1935926" y="2553272"/>
            <a:ext cx="2548432" cy="146391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35B323B-E811-B54A-AE87-F53E6CC63A2E}"/>
              </a:ext>
            </a:extLst>
          </p:cNvPr>
          <p:cNvSpPr txBox="1"/>
          <p:nvPr/>
        </p:nvSpPr>
        <p:spPr>
          <a:xfrm>
            <a:off x="3164153" y="4038704"/>
            <a:ext cx="337767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N3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2A4421-B561-7447-A3E6-F050402CD860}"/>
              </a:ext>
            </a:extLst>
          </p:cNvPr>
          <p:cNvSpPr txBox="1"/>
          <p:nvPr/>
        </p:nvSpPr>
        <p:spPr>
          <a:xfrm>
            <a:off x="3118619" y="3222240"/>
            <a:ext cx="337767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N2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CC487B9-8732-244C-94B9-49D01D107AF9}"/>
              </a:ext>
            </a:extLst>
          </p:cNvPr>
          <p:cNvGrpSpPr>
            <a:grpSpLocks noChangeAspect="1"/>
          </p:cNvGrpSpPr>
          <p:nvPr/>
        </p:nvGrpSpPr>
        <p:grpSpPr>
          <a:xfrm>
            <a:off x="7731143" y="3885600"/>
            <a:ext cx="2700000" cy="2700000"/>
            <a:chOff x="7129736" y="1779076"/>
            <a:chExt cx="3240000" cy="3240000"/>
          </a:xfrm>
          <a:scene3d>
            <a:camera prst="isometricTopUp"/>
            <a:lightRig rig="threePt" dir="t"/>
          </a:scene3d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6D3F07B-7078-3845-AC56-C188862327AF}"/>
                </a:ext>
              </a:extLst>
            </p:cNvPr>
            <p:cNvSpPr/>
            <p:nvPr/>
          </p:nvSpPr>
          <p:spPr>
            <a:xfrm>
              <a:off x="7129736" y="1779076"/>
              <a:ext cx="3240000" cy="324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200" dirty="0"/>
            </a:p>
          </p:txBody>
        </p:sp>
        <p:pic>
          <p:nvPicPr>
            <p:cNvPr id="6" name="Picture 5" descr="CIRCLE ARROW ICON 3_Blue Black_RGB.png">
              <a:extLst>
                <a:ext uri="{FF2B5EF4-FFF2-40B4-BE49-F238E27FC236}">
                  <a16:creationId xmlns:a16="http://schemas.microsoft.com/office/drawing/2014/main" id="{3D5AED1A-3965-8B44-8D14-2F8F3D30C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67358" y="2271495"/>
              <a:ext cx="540000" cy="540000"/>
            </a:xfrm>
            <a:prstGeom prst="rect">
              <a:avLst/>
            </a:prstGeom>
          </p:spPr>
        </p:pic>
        <p:pic>
          <p:nvPicPr>
            <p:cNvPr id="9" name="Picture 24" descr="\\DML-NAS\DML_Data\1 Live Jobs\Nokia\21314 - Nokia Icon update March 2016\Artwork\NOKIA Network Icons - All PNGs\Blue Black PNG Icons\CIRCLE AND ARROWS ICON_Blue Black_RGB.png">
              <a:extLst>
                <a:ext uri="{FF2B5EF4-FFF2-40B4-BE49-F238E27FC236}">
                  <a16:creationId xmlns:a16="http://schemas.microsoft.com/office/drawing/2014/main" id="{B9A28416-B795-404A-8BBE-CC424271BC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7358" y="3775455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8" descr="\\DML-NAS\DML_Data\1 Live Jobs\Nokia\21314 - Nokia Icon update March 2016\Artwork\NOKIA Network Icons - All PNGs\Blue Black PNG Icons\GLOBE ICON_Blue Black_RGB.png">
              <a:extLst>
                <a:ext uri="{FF2B5EF4-FFF2-40B4-BE49-F238E27FC236}">
                  <a16:creationId xmlns:a16="http://schemas.microsoft.com/office/drawing/2014/main" id="{2A219B8E-D5A3-5340-95FD-22DCEED552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4552" y="3775455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B0A1FFE-9BDD-F340-BE8C-085BABA6038F}"/>
                </a:ext>
              </a:extLst>
            </p:cNvPr>
            <p:cNvCxnSpPr>
              <a:cxnSpLocks/>
              <a:stCxn id="9" idx="3"/>
              <a:endCxn id="10" idx="1"/>
            </p:cNvCxnSpPr>
            <p:nvPr/>
          </p:nvCxnSpPr>
          <p:spPr>
            <a:xfrm>
              <a:off x="7907358" y="4045455"/>
              <a:ext cx="1687194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941FBEB-E73F-314D-8380-88EBE18142FC}"/>
                </a:ext>
              </a:extLst>
            </p:cNvPr>
            <p:cNvCxnSpPr>
              <a:cxnSpLocks/>
              <a:stCxn id="6" idx="2"/>
              <a:endCxn id="9" idx="0"/>
            </p:cNvCxnSpPr>
            <p:nvPr/>
          </p:nvCxnSpPr>
          <p:spPr>
            <a:xfrm>
              <a:off x="7637358" y="2811495"/>
              <a:ext cx="0" cy="96396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B06084E-9883-3542-B5CC-623E7F38C18E}"/>
                </a:ext>
              </a:extLst>
            </p:cNvPr>
            <p:cNvSpPr txBox="1"/>
            <p:nvPr/>
          </p:nvSpPr>
          <p:spPr>
            <a:xfrm>
              <a:off x="7293405" y="4254797"/>
              <a:ext cx="413108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UPF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EC528A-E27C-2A49-AA32-28608F830916}"/>
                </a:ext>
              </a:extLst>
            </p:cNvPr>
            <p:cNvSpPr txBox="1"/>
            <p:nvPr/>
          </p:nvSpPr>
          <p:spPr>
            <a:xfrm>
              <a:off x="9516411" y="4261665"/>
              <a:ext cx="350591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DN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9CD71C8-36F4-8245-B9A8-9B836008840F}"/>
                </a:ext>
              </a:extLst>
            </p:cNvPr>
            <p:cNvSpPr txBox="1"/>
            <p:nvPr/>
          </p:nvSpPr>
          <p:spPr>
            <a:xfrm>
              <a:off x="7848924" y="2586094"/>
              <a:ext cx="430741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SMF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C6584A5-17E5-B64C-9752-ECC79BA8626D}"/>
                </a:ext>
              </a:extLst>
            </p:cNvPr>
            <p:cNvSpPr txBox="1"/>
            <p:nvPr/>
          </p:nvSpPr>
          <p:spPr>
            <a:xfrm>
              <a:off x="7614611" y="3128303"/>
              <a:ext cx="337767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N4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BDC684C-3DB4-E246-8F40-253151C9F867}"/>
                </a:ext>
              </a:extLst>
            </p:cNvPr>
            <p:cNvSpPr txBox="1"/>
            <p:nvPr/>
          </p:nvSpPr>
          <p:spPr>
            <a:xfrm>
              <a:off x="8580853" y="3796971"/>
              <a:ext cx="337767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N6</a:t>
              </a: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E751BAD-3B0A-CE43-B517-944A6122125D}"/>
              </a:ext>
            </a:extLst>
          </p:cNvPr>
          <p:cNvCxnSpPr>
            <a:cxnSpLocks/>
          </p:cNvCxnSpPr>
          <p:nvPr/>
        </p:nvCxnSpPr>
        <p:spPr>
          <a:xfrm>
            <a:off x="3026979" y="1671145"/>
            <a:ext cx="281730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812AADD-4346-F843-910B-A28BAA208B76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4754358" y="1679236"/>
            <a:ext cx="0" cy="60403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B12765B-D01F-A64C-9D36-CE654E6C9385}"/>
              </a:ext>
            </a:extLst>
          </p:cNvPr>
          <p:cNvCxnSpPr>
            <a:cxnSpLocks/>
          </p:cNvCxnSpPr>
          <p:nvPr/>
        </p:nvCxnSpPr>
        <p:spPr>
          <a:xfrm>
            <a:off x="5522170" y="1654356"/>
            <a:ext cx="0" cy="209709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5165859-2159-8848-B977-C775A1F52238}"/>
              </a:ext>
            </a:extLst>
          </p:cNvPr>
          <p:cNvSpPr txBox="1"/>
          <p:nvPr/>
        </p:nvSpPr>
        <p:spPr>
          <a:xfrm>
            <a:off x="4083203" y="1405105"/>
            <a:ext cx="704855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SBA Bus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5B4751-5594-D344-B924-3B8B79AA9BC1}"/>
              </a:ext>
            </a:extLst>
          </p:cNvPr>
          <p:cNvSpPr txBox="1"/>
          <p:nvPr/>
        </p:nvSpPr>
        <p:spPr>
          <a:xfrm>
            <a:off x="4738306" y="1810986"/>
            <a:ext cx="438756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N</a:t>
            </a:r>
            <a:r>
              <a:rPr lang="en-US" sz="1200" baseline="-25000" dirty="0">
                <a:solidFill>
                  <a:schemeClr val="tx2"/>
                </a:solidFill>
              </a:rPr>
              <a:t>AMF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E499FB6-BAF5-D34A-A2B8-C19F22138639}"/>
              </a:ext>
            </a:extLst>
          </p:cNvPr>
          <p:cNvGrpSpPr>
            <a:grpSpLocks noChangeAspect="1"/>
          </p:cNvGrpSpPr>
          <p:nvPr/>
        </p:nvGrpSpPr>
        <p:grpSpPr>
          <a:xfrm>
            <a:off x="7795052" y="2803875"/>
            <a:ext cx="2700000" cy="2700000"/>
            <a:chOff x="7129736" y="1779076"/>
            <a:chExt cx="3240000" cy="3240000"/>
          </a:xfrm>
          <a:scene3d>
            <a:camera prst="isometricTopUp"/>
            <a:lightRig rig="threePt" dir="t"/>
          </a:scene3d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EF3CE23-9620-5E40-9820-16EA6F52AE1F}"/>
                </a:ext>
              </a:extLst>
            </p:cNvPr>
            <p:cNvSpPr/>
            <p:nvPr/>
          </p:nvSpPr>
          <p:spPr>
            <a:xfrm>
              <a:off x="7129736" y="1779076"/>
              <a:ext cx="3240000" cy="324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200" dirty="0"/>
            </a:p>
          </p:txBody>
        </p:sp>
        <p:pic>
          <p:nvPicPr>
            <p:cNvPr id="58" name="Picture 57" descr="CIRCLE ARROW ICON 3_Blue Black_RGB.png">
              <a:extLst>
                <a:ext uri="{FF2B5EF4-FFF2-40B4-BE49-F238E27FC236}">
                  <a16:creationId xmlns:a16="http://schemas.microsoft.com/office/drawing/2014/main" id="{A9D3ABA9-06F0-4E44-BBE5-1BE49A3AA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67358" y="2271495"/>
              <a:ext cx="540000" cy="540000"/>
            </a:xfrm>
            <a:prstGeom prst="rect">
              <a:avLst/>
            </a:prstGeom>
          </p:spPr>
        </p:pic>
        <p:pic>
          <p:nvPicPr>
            <p:cNvPr id="59" name="Picture 24" descr="\\DML-NAS\DML_Data\1 Live Jobs\Nokia\21314 - Nokia Icon update March 2016\Artwork\NOKIA Network Icons - All PNGs\Blue Black PNG Icons\CIRCLE AND ARROWS ICON_Blue Black_RGB.png">
              <a:extLst>
                <a:ext uri="{FF2B5EF4-FFF2-40B4-BE49-F238E27FC236}">
                  <a16:creationId xmlns:a16="http://schemas.microsoft.com/office/drawing/2014/main" id="{B8FB5473-2720-5C4D-AA7C-A4DC501AA8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7358" y="3775455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8" descr="\\DML-NAS\DML_Data\1 Live Jobs\Nokia\21314 - Nokia Icon update March 2016\Artwork\NOKIA Network Icons - All PNGs\Blue Black PNG Icons\GLOBE ICON_Blue Black_RGB.png">
              <a:extLst>
                <a:ext uri="{FF2B5EF4-FFF2-40B4-BE49-F238E27FC236}">
                  <a16:creationId xmlns:a16="http://schemas.microsoft.com/office/drawing/2014/main" id="{345CBB6D-AEF7-4342-976A-5278289EA1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4552" y="3775455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C665A3F-3AC0-EE48-86C9-92442C2EA47D}"/>
                </a:ext>
              </a:extLst>
            </p:cNvPr>
            <p:cNvCxnSpPr>
              <a:cxnSpLocks/>
              <a:stCxn id="59" idx="3"/>
              <a:endCxn id="60" idx="1"/>
            </p:cNvCxnSpPr>
            <p:nvPr/>
          </p:nvCxnSpPr>
          <p:spPr>
            <a:xfrm>
              <a:off x="7907358" y="4045455"/>
              <a:ext cx="1687194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353363A-19CD-CB4D-8872-897F03CC1BE4}"/>
                </a:ext>
              </a:extLst>
            </p:cNvPr>
            <p:cNvCxnSpPr>
              <a:cxnSpLocks/>
              <a:stCxn id="58" idx="2"/>
              <a:endCxn id="59" idx="0"/>
            </p:cNvCxnSpPr>
            <p:nvPr/>
          </p:nvCxnSpPr>
          <p:spPr>
            <a:xfrm>
              <a:off x="7637358" y="2811495"/>
              <a:ext cx="0" cy="96396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35FFDB1-F9A4-1846-A8EE-057FF9928F05}"/>
                </a:ext>
              </a:extLst>
            </p:cNvPr>
            <p:cNvSpPr txBox="1"/>
            <p:nvPr/>
          </p:nvSpPr>
          <p:spPr>
            <a:xfrm>
              <a:off x="7293405" y="4254797"/>
              <a:ext cx="413108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UPF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BDBE3A8-D825-5F47-90C0-7498E4DA18B2}"/>
                </a:ext>
              </a:extLst>
            </p:cNvPr>
            <p:cNvSpPr txBox="1"/>
            <p:nvPr/>
          </p:nvSpPr>
          <p:spPr>
            <a:xfrm>
              <a:off x="9516411" y="4261665"/>
              <a:ext cx="350591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DN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861419B-1E30-EE48-9449-93E4591B85DE}"/>
                </a:ext>
              </a:extLst>
            </p:cNvPr>
            <p:cNvSpPr txBox="1"/>
            <p:nvPr/>
          </p:nvSpPr>
          <p:spPr>
            <a:xfrm>
              <a:off x="7848924" y="2586094"/>
              <a:ext cx="430741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SMF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C0243FD-D6E4-4F48-9860-1C7D4D3302D4}"/>
                </a:ext>
              </a:extLst>
            </p:cNvPr>
            <p:cNvSpPr txBox="1"/>
            <p:nvPr/>
          </p:nvSpPr>
          <p:spPr>
            <a:xfrm>
              <a:off x="7614611" y="3128303"/>
              <a:ext cx="337767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N4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C1B8FAA-9D53-6D49-83FC-6EF51AF3C8DE}"/>
                </a:ext>
              </a:extLst>
            </p:cNvPr>
            <p:cNvSpPr txBox="1"/>
            <p:nvPr/>
          </p:nvSpPr>
          <p:spPr>
            <a:xfrm>
              <a:off x="8580853" y="3796971"/>
              <a:ext cx="337767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N6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197101A-B663-8144-A862-65E0CC9AE72F}"/>
              </a:ext>
            </a:extLst>
          </p:cNvPr>
          <p:cNvGrpSpPr>
            <a:grpSpLocks noChangeAspect="1"/>
          </p:cNvGrpSpPr>
          <p:nvPr/>
        </p:nvGrpSpPr>
        <p:grpSpPr>
          <a:xfrm>
            <a:off x="7795052" y="1713545"/>
            <a:ext cx="2700000" cy="2700000"/>
            <a:chOff x="7129736" y="1779076"/>
            <a:chExt cx="3240000" cy="3240000"/>
          </a:xfrm>
          <a:scene3d>
            <a:camera prst="isometricTopUp"/>
            <a:lightRig rig="threePt" dir="t"/>
          </a:scene3d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99FD79F-4695-0047-9811-CE46392A0BF3}"/>
                </a:ext>
              </a:extLst>
            </p:cNvPr>
            <p:cNvSpPr/>
            <p:nvPr/>
          </p:nvSpPr>
          <p:spPr>
            <a:xfrm>
              <a:off x="7129736" y="1779076"/>
              <a:ext cx="3240000" cy="32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200" dirty="0"/>
            </a:p>
          </p:txBody>
        </p:sp>
        <p:pic>
          <p:nvPicPr>
            <p:cNvPr id="71" name="Picture 70" descr="CIRCLE ARROW ICON 3_Blue Black_RGB.png">
              <a:extLst>
                <a:ext uri="{FF2B5EF4-FFF2-40B4-BE49-F238E27FC236}">
                  <a16:creationId xmlns:a16="http://schemas.microsoft.com/office/drawing/2014/main" id="{FED74E20-1804-564E-92C9-7A395833F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67358" y="2271495"/>
              <a:ext cx="540000" cy="540000"/>
            </a:xfrm>
            <a:prstGeom prst="rect">
              <a:avLst/>
            </a:prstGeom>
          </p:spPr>
        </p:pic>
        <p:pic>
          <p:nvPicPr>
            <p:cNvPr id="72" name="Picture 24" descr="\\DML-NAS\DML_Data\1 Live Jobs\Nokia\21314 - Nokia Icon update March 2016\Artwork\NOKIA Network Icons - All PNGs\Blue Black PNG Icons\CIRCLE AND ARROWS ICON_Blue Black_RGB.png">
              <a:extLst>
                <a:ext uri="{FF2B5EF4-FFF2-40B4-BE49-F238E27FC236}">
                  <a16:creationId xmlns:a16="http://schemas.microsoft.com/office/drawing/2014/main" id="{7EBD91B9-2537-FC44-97B2-EACA6F61E8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7358" y="3775455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28" descr="\\DML-NAS\DML_Data\1 Live Jobs\Nokia\21314 - Nokia Icon update March 2016\Artwork\NOKIA Network Icons - All PNGs\Blue Black PNG Icons\GLOBE ICON_Blue Black_RGB.png">
              <a:extLst>
                <a:ext uri="{FF2B5EF4-FFF2-40B4-BE49-F238E27FC236}">
                  <a16:creationId xmlns:a16="http://schemas.microsoft.com/office/drawing/2014/main" id="{4937D0E3-A597-F04A-8D1F-01E2CFB376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4552" y="3775455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F239CE7-100B-514E-B6B9-85CD1EFAF45E}"/>
                </a:ext>
              </a:extLst>
            </p:cNvPr>
            <p:cNvCxnSpPr>
              <a:cxnSpLocks/>
              <a:stCxn id="72" idx="3"/>
              <a:endCxn id="73" idx="1"/>
            </p:cNvCxnSpPr>
            <p:nvPr/>
          </p:nvCxnSpPr>
          <p:spPr>
            <a:xfrm>
              <a:off x="7907358" y="4045455"/>
              <a:ext cx="1687194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835FE8EC-6B4F-BF49-AC4C-ADAC125AA4C5}"/>
                </a:ext>
              </a:extLst>
            </p:cNvPr>
            <p:cNvCxnSpPr>
              <a:cxnSpLocks/>
              <a:stCxn id="71" idx="2"/>
              <a:endCxn id="72" idx="0"/>
            </p:cNvCxnSpPr>
            <p:nvPr/>
          </p:nvCxnSpPr>
          <p:spPr>
            <a:xfrm>
              <a:off x="7637358" y="2811495"/>
              <a:ext cx="0" cy="96396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E4F20A6-D476-8846-BA93-A9A4BEDBF52A}"/>
                </a:ext>
              </a:extLst>
            </p:cNvPr>
            <p:cNvSpPr txBox="1"/>
            <p:nvPr/>
          </p:nvSpPr>
          <p:spPr>
            <a:xfrm>
              <a:off x="7293405" y="4254797"/>
              <a:ext cx="413108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UPF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BC12134-BD22-7345-A8EC-0B7A3C834B1F}"/>
                </a:ext>
              </a:extLst>
            </p:cNvPr>
            <p:cNvSpPr txBox="1"/>
            <p:nvPr/>
          </p:nvSpPr>
          <p:spPr>
            <a:xfrm>
              <a:off x="9516411" y="4261665"/>
              <a:ext cx="350591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DN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C918EA2-AFC9-5F4B-A584-A3D26A5E0D1C}"/>
                </a:ext>
              </a:extLst>
            </p:cNvPr>
            <p:cNvSpPr txBox="1"/>
            <p:nvPr/>
          </p:nvSpPr>
          <p:spPr>
            <a:xfrm>
              <a:off x="7848924" y="2586094"/>
              <a:ext cx="430741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SMF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C58D434-A6EA-3743-B53A-3BB7C4AC1475}"/>
                </a:ext>
              </a:extLst>
            </p:cNvPr>
            <p:cNvSpPr txBox="1"/>
            <p:nvPr/>
          </p:nvSpPr>
          <p:spPr>
            <a:xfrm>
              <a:off x="7614611" y="3128303"/>
              <a:ext cx="337767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N4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8D5FEB24-B989-8D4C-9D92-26490614CF36}"/>
                </a:ext>
              </a:extLst>
            </p:cNvPr>
            <p:cNvSpPr txBox="1"/>
            <p:nvPr/>
          </p:nvSpPr>
          <p:spPr>
            <a:xfrm>
              <a:off x="8580853" y="3796971"/>
              <a:ext cx="337767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N6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7D86F59-DD47-A24F-82DE-B2FD27170A0E}"/>
              </a:ext>
            </a:extLst>
          </p:cNvPr>
          <p:cNvGrpSpPr>
            <a:grpSpLocks noChangeAspect="1"/>
          </p:cNvGrpSpPr>
          <p:nvPr/>
        </p:nvGrpSpPr>
        <p:grpSpPr>
          <a:xfrm>
            <a:off x="7795052" y="623216"/>
            <a:ext cx="2700000" cy="2700000"/>
            <a:chOff x="7129736" y="1779076"/>
            <a:chExt cx="3240000" cy="3240000"/>
          </a:xfrm>
          <a:scene3d>
            <a:camera prst="isometricTopUp"/>
            <a:lightRig rig="threePt" dir="t"/>
          </a:scene3d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2B081DF-ADCA-D147-8BE7-0E2BE4CC7D7E}"/>
                </a:ext>
              </a:extLst>
            </p:cNvPr>
            <p:cNvSpPr/>
            <p:nvPr/>
          </p:nvSpPr>
          <p:spPr>
            <a:xfrm>
              <a:off x="7129736" y="1779076"/>
              <a:ext cx="3240000" cy="32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200" dirty="0"/>
            </a:p>
          </p:txBody>
        </p:sp>
        <p:pic>
          <p:nvPicPr>
            <p:cNvPr id="83" name="Picture 82" descr="CIRCLE ARROW ICON 3_Blue Black_RGB.png">
              <a:extLst>
                <a:ext uri="{FF2B5EF4-FFF2-40B4-BE49-F238E27FC236}">
                  <a16:creationId xmlns:a16="http://schemas.microsoft.com/office/drawing/2014/main" id="{FF4474D9-D931-0C47-9B40-23A4A69EA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67358" y="2271495"/>
              <a:ext cx="540000" cy="540000"/>
            </a:xfrm>
            <a:prstGeom prst="rect">
              <a:avLst/>
            </a:prstGeom>
          </p:spPr>
        </p:pic>
        <p:pic>
          <p:nvPicPr>
            <p:cNvPr id="84" name="Picture 24" descr="\\DML-NAS\DML_Data\1 Live Jobs\Nokia\21314 - Nokia Icon update March 2016\Artwork\NOKIA Network Icons - All PNGs\Blue Black PNG Icons\CIRCLE AND ARROWS ICON_Blue Black_RGB.png">
              <a:extLst>
                <a:ext uri="{FF2B5EF4-FFF2-40B4-BE49-F238E27FC236}">
                  <a16:creationId xmlns:a16="http://schemas.microsoft.com/office/drawing/2014/main" id="{CA4BBEC2-C5C9-764E-81B7-B35C20843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7358" y="3775455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28" descr="\\DML-NAS\DML_Data\1 Live Jobs\Nokia\21314 - Nokia Icon update March 2016\Artwork\NOKIA Network Icons - All PNGs\Blue Black PNG Icons\GLOBE ICON_Blue Black_RGB.png">
              <a:extLst>
                <a:ext uri="{FF2B5EF4-FFF2-40B4-BE49-F238E27FC236}">
                  <a16:creationId xmlns:a16="http://schemas.microsoft.com/office/drawing/2014/main" id="{30212423-D1AA-1645-A2F1-1B50BCB1E7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4552" y="3775455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D127451-4A25-2343-8052-0125D0E0C0B0}"/>
                </a:ext>
              </a:extLst>
            </p:cNvPr>
            <p:cNvCxnSpPr>
              <a:cxnSpLocks/>
              <a:stCxn id="84" idx="3"/>
              <a:endCxn id="85" idx="1"/>
            </p:cNvCxnSpPr>
            <p:nvPr/>
          </p:nvCxnSpPr>
          <p:spPr>
            <a:xfrm>
              <a:off x="7907358" y="4045455"/>
              <a:ext cx="1687194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6410323-1CE1-CE4E-B8FF-AD675535B672}"/>
                </a:ext>
              </a:extLst>
            </p:cNvPr>
            <p:cNvCxnSpPr>
              <a:cxnSpLocks/>
              <a:stCxn id="83" idx="2"/>
              <a:endCxn id="84" idx="0"/>
            </p:cNvCxnSpPr>
            <p:nvPr/>
          </p:nvCxnSpPr>
          <p:spPr>
            <a:xfrm>
              <a:off x="7637358" y="2811495"/>
              <a:ext cx="0" cy="96396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D62508F-FEEF-AB4C-88BD-4A9E9786AA63}"/>
                </a:ext>
              </a:extLst>
            </p:cNvPr>
            <p:cNvSpPr txBox="1"/>
            <p:nvPr/>
          </p:nvSpPr>
          <p:spPr>
            <a:xfrm>
              <a:off x="7293405" y="4254797"/>
              <a:ext cx="413108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UPF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2C1A2153-7A2D-2042-9FAD-C72EDFE8C656}"/>
                </a:ext>
              </a:extLst>
            </p:cNvPr>
            <p:cNvSpPr txBox="1"/>
            <p:nvPr/>
          </p:nvSpPr>
          <p:spPr>
            <a:xfrm>
              <a:off x="9516411" y="4261665"/>
              <a:ext cx="350591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DN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9BA5C68-CFE9-5E4C-BAA2-28DA8BAAF1E7}"/>
                </a:ext>
              </a:extLst>
            </p:cNvPr>
            <p:cNvSpPr txBox="1"/>
            <p:nvPr/>
          </p:nvSpPr>
          <p:spPr>
            <a:xfrm>
              <a:off x="7848924" y="2586094"/>
              <a:ext cx="430741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SMF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A7A4A82-2BAA-6E4C-9B04-396B6AE48E6C}"/>
                </a:ext>
              </a:extLst>
            </p:cNvPr>
            <p:cNvSpPr txBox="1"/>
            <p:nvPr/>
          </p:nvSpPr>
          <p:spPr>
            <a:xfrm>
              <a:off x="7614611" y="3128303"/>
              <a:ext cx="337767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N4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160DE50B-E325-E646-AD18-243D33F1C458}"/>
                </a:ext>
              </a:extLst>
            </p:cNvPr>
            <p:cNvSpPr txBox="1"/>
            <p:nvPr/>
          </p:nvSpPr>
          <p:spPr>
            <a:xfrm>
              <a:off x="8580853" y="3796971"/>
              <a:ext cx="337767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N6</a:t>
              </a:r>
            </a:p>
          </p:txBody>
        </p:sp>
      </p:grp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A26E613-0C50-494E-946C-FBE13BDB66AA}"/>
              </a:ext>
            </a:extLst>
          </p:cNvPr>
          <p:cNvCxnSpPr>
            <a:cxnSpLocks/>
          </p:cNvCxnSpPr>
          <p:nvPr/>
        </p:nvCxnSpPr>
        <p:spPr>
          <a:xfrm flipV="1">
            <a:off x="5651459" y="2656420"/>
            <a:ext cx="3063916" cy="101057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B42CBD2-538D-384C-B5C4-5FD201851DDE}"/>
              </a:ext>
            </a:extLst>
          </p:cNvPr>
          <p:cNvCxnSpPr>
            <a:cxnSpLocks/>
          </p:cNvCxnSpPr>
          <p:nvPr/>
        </p:nvCxnSpPr>
        <p:spPr>
          <a:xfrm flipV="1">
            <a:off x="5624623" y="3751450"/>
            <a:ext cx="3114390" cy="45184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9D391EE2-35DF-2D4B-9B84-6A23EE8172D1}"/>
              </a:ext>
            </a:extLst>
          </p:cNvPr>
          <p:cNvCxnSpPr>
            <a:cxnSpLocks/>
          </p:cNvCxnSpPr>
          <p:nvPr/>
        </p:nvCxnSpPr>
        <p:spPr>
          <a:xfrm>
            <a:off x="5976130" y="4503398"/>
            <a:ext cx="2762883" cy="34308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EA4D1223-64CD-A842-A5A3-3551151BF8F7}"/>
              </a:ext>
            </a:extLst>
          </p:cNvPr>
          <p:cNvCxnSpPr>
            <a:cxnSpLocks/>
          </p:cNvCxnSpPr>
          <p:nvPr/>
        </p:nvCxnSpPr>
        <p:spPr>
          <a:xfrm>
            <a:off x="5730949" y="4777753"/>
            <a:ext cx="2958468" cy="117094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17AD19B1-572D-8846-A165-5A59E8A63DE3}"/>
              </a:ext>
            </a:extLst>
          </p:cNvPr>
          <p:cNvCxnSpPr>
            <a:cxnSpLocks/>
          </p:cNvCxnSpPr>
          <p:nvPr/>
        </p:nvCxnSpPr>
        <p:spPr>
          <a:xfrm flipV="1">
            <a:off x="5522170" y="2125941"/>
            <a:ext cx="2272882" cy="125125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DF9A58AA-01E6-4347-8560-BEF53797F6BB}"/>
              </a:ext>
            </a:extLst>
          </p:cNvPr>
          <p:cNvCxnSpPr>
            <a:cxnSpLocks/>
          </p:cNvCxnSpPr>
          <p:nvPr/>
        </p:nvCxnSpPr>
        <p:spPr>
          <a:xfrm flipV="1">
            <a:off x="5972552" y="3220972"/>
            <a:ext cx="1822500" cy="71860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323C0706-DDB6-1446-9BEF-0E9A9E0E0184}"/>
              </a:ext>
            </a:extLst>
          </p:cNvPr>
          <p:cNvCxnSpPr>
            <a:cxnSpLocks/>
          </p:cNvCxnSpPr>
          <p:nvPr/>
        </p:nvCxnSpPr>
        <p:spPr>
          <a:xfrm>
            <a:off x="6096000" y="4316001"/>
            <a:ext cx="169905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32BAAFAA-63C9-134D-BF64-5A5824139202}"/>
              </a:ext>
            </a:extLst>
          </p:cNvPr>
          <p:cNvCxnSpPr>
            <a:cxnSpLocks/>
          </p:cNvCxnSpPr>
          <p:nvPr/>
        </p:nvCxnSpPr>
        <p:spPr>
          <a:xfrm>
            <a:off x="6186110" y="4745949"/>
            <a:ext cx="1608942" cy="67227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Picture 117" descr="CDN ICON_Blue Black_RGB.png">
            <a:extLst>
              <a:ext uri="{FF2B5EF4-FFF2-40B4-BE49-F238E27FC236}">
                <a16:creationId xmlns:a16="http://schemas.microsoft.com/office/drawing/2014/main" id="{5BE9AEAE-C1DE-FB46-9164-1B5C2FC3AA6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8619" y="2268375"/>
            <a:ext cx="540000" cy="540000"/>
          </a:xfrm>
          <a:prstGeom prst="rect">
            <a:avLst/>
          </a:prstGeom>
        </p:spPr>
      </p:pic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5995018B-6762-7846-B102-C41347BE42C0}"/>
              </a:ext>
            </a:extLst>
          </p:cNvPr>
          <p:cNvCxnSpPr>
            <a:cxnSpLocks/>
            <a:endCxn id="118" idx="0"/>
          </p:cNvCxnSpPr>
          <p:nvPr/>
        </p:nvCxnSpPr>
        <p:spPr>
          <a:xfrm>
            <a:off x="3388619" y="1662227"/>
            <a:ext cx="0" cy="60614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8840969B-E78E-614B-8AF1-F3EF7013ACDE}"/>
              </a:ext>
            </a:extLst>
          </p:cNvPr>
          <p:cNvSpPr txBox="1"/>
          <p:nvPr/>
        </p:nvSpPr>
        <p:spPr>
          <a:xfrm>
            <a:off x="3049248" y="2770590"/>
            <a:ext cx="498132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NSSF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2E342D6-D6C8-9243-98B3-12FE8BA936A5}"/>
              </a:ext>
            </a:extLst>
          </p:cNvPr>
          <p:cNvSpPr txBox="1"/>
          <p:nvPr/>
        </p:nvSpPr>
        <p:spPr>
          <a:xfrm>
            <a:off x="3348363" y="1816218"/>
            <a:ext cx="482614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N</a:t>
            </a:r>
            <a:r>
              <a:rPr lang="en-US" sz="1200" baseline="-25000" dirty="0">
                <a:solidFill>
                  <a:schemeClr val="tx2"/>
                </a:solidFill>
              </a:rPr>
              <a:t>NSSF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7EC5B24-987B-4D47-9ECD-25A0FB38AF36}"/>
              </a:ext>
            </a:extLst>
          </p:cNvPr>
          <p:cNvGrpSpPr/>
          <p:nvPr/>
        </p:nvGrpSpPr>
        <p:grpSpPr>
          <a:xfrm>
            <a:off x="1129045" y="3877753"/>
            <a:ext cx="900000" cy="1257815"/>
            <a:chOff x="943796" y="2552478"/>
            <a:chExt cx="900000" cy="1257815"/>
          </a:xfrm>
        </p:grpSpPr>
        <p:sp>
          <p:nvSpPr>
            <p:cNvPr id="130" name="Pie 129">
              <a:extLst>
                <a:ext uri="{FF2B5EF4-FFF2-40B4-BE49-F238E27FC236}">
                  <a16:creationId xmlns:a16="http://schemas.microsoft.com/office/drawing/2014/main" id="{13E37646-E95D-B24C-9F48-D11D3E57D2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3796" y="2910293"/>
              <a:ext cx="900000" cy="900000"/>
            </a:xfrm>
            <a:prstGeom prst="pie">
              <a:avLst>
                <a:gd name="adj1" fmla="val 10757751"/>
                <a:gd name="adj2" fmla="val 1620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1" name="Pie 130">
              <a:extLst>
                <a:ext uri="{FF2B5EF4-FFF2-40B4-BE49-F238E27FC236}">
                  <a16:creationId xmlns:a16="http://schemas.microsoft.com/office/drawing/2014/main" id="{808144FC-5FFB-C741-906F-C912A8203A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3796" y="2791022"/>
              <a:ext cx="900000" cy="900000"/>
            </a:xfrm>
            <a:prstGeom prst="pie">
              <a:avLst>
                <a:gd name="adj1" fmla="val 10757751"/>
                <a:gd name="adj2" fmla="val 1620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2" name="Pie 131">
              <a:extLst>
                <a:ext uri="{FF2B5EF4-FFF2-40B4-BE49-F238E27FC236}">
                  <a16:creationId xmlns:a16="http://schemas.microsoft.com/office/drawing/2014/main" id="{97261FB0-6C29-8049-9ADE-011A5BA7D2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3796" y="2671750"/>
              <a:ext cx="900000" cy="900000"/>
            </a:xfrm>
            <a:prstGeom prst="pie">
              <a:avLst>
                <a:gd name="adj1" fmla="val 10757751"/>
                <a:gd name="adj2" fmla="val 1620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3" name="Pie 132">
              <a:extLst>
                <a:ext uri="{FF2B5EF4-FFF2-40B4-BE49-F238E27FC236}">
                  <a16:creationId xmlns:a16="http://schemas.microsoft.com/office/drawing/2014/main" id="{40B46937-3B4A-E74F-9EBA-109C34DDC9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3796" y="2552478"/>
              <a:ext cx="900000" cy="900000"/>
            </a:xfrm>
            <a:prstGeom prst="pie">
              <a:avLst>
                <a:gd name="adj1" fmla="val 10757751"/>
                <a:gd name="adj2" fmla="val 162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94" name="Freeform 179">
            <a:extLst>
              <a:ext uri="{FF2B5EF4-FFF2-40B4-BE49-F238E27FC236}">
                <a16:creationId xmlns:a16="http://schemas.microsoft.com/office/drawing/2014/main" id="{59CEE134-A035-DE47-8947-62348B6BB78E}"/>
              </a:ext>
            </a:extLst>
          </p:cNvPr>
          <p:cNvSpPr>
            <a:spLocks noChangeAspect="1"/>
          </p:cNvSpPr>
          <p:nvPr/>
        </p:nvSpPr>
        <p:spPr bwMode="auto">
          <a:xfrm>
            <a:off x="4229935" y="3235043"/>
            <a:ext cx="2539578" cy="1568990"/>
          </a:xfrm>
          <a:custGeom>
            <a:avLst/>
            <a:gdLst>
              <a:gd name="T0" fmla="*/ 79 w 94"/>
              <a:gd name="T1" fmla="*/ 65 h 65"/>
              <a:gd name="T2" fmla="*/ 79 w 94"/>
              <a:gd name="T3" fmla="*/ 65 h 65"/>
              <a:gd name="T4" fmla="*/ 78 w 94"/>
              <a:gd name="T5" fmla="*/ 65 h 65"/>
              <a:gd name="T6" fmla="*/ 22 w 94"/>
              <a:gd name="T7" fmla="*/ 65 h 65"/>
              <a:gd name="T8" fmla="*/ 0 w 94"/>
              <a:gd name="T9" fmla="*/ 44 h 65"/>
              <a:gd name="T10" fmla="*/ 21 w 94"/>
              <a:gd name="T11" fmla="*/ 23 h 65"/>
              <a:gd name="T12" fmla="*/ 48 w 94"/>
              <a:gd name="T13" fmla="*/ 0 h 65"/>
              <a:gd name="T14" fmla="*/ 76 w 94"/>
              <a:gd name="T15" fmla="*/ 27 h 65"/>
              <a:gd name="T16" fmla="*/ 76 w 94"/>
              <a:gd name="T17" fmla="*/ 33 h 65"/>
              <a:gd name="T18" fmla="*/ 78 w 94"/>
              <a:gd name="T19" fmla="*/ 33 h 65"/>
              <a:gd name="T20" fmla="*/ 94 w 94"/>
              <a:gd name="T21" fmla="*/ 49 h 65"/>
              <a:gd name="T22" fmla="*/ 90 w 94"/>
              <a:gd name="T23" fmla="*/ 61 h 65"/>
              <a:gd name="T24" fmla="*/ 79 w 94"/>
              <a:gd name="T25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4" h="65">
                <a:moveTo>
                  <a:pt x="7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79" y="65"/>
                  <a:pt x="78" y="65"/>
                  <a:pt x="78" y="65"/>
                </a:cubicBezTo>
                <a:cubicBezTo>
                  <a:pt x="22" y="65"/>
                  <a:pt x="22" y="65"/>
                  <a:pt x="22" y="65"/>
                </a:cubicBezTo>
                <a:cubicBezTo>
                  <a:pt x="10" y="65"/>
                  <a:pt x="0" y="56"/>
                  <a:pt x="0" y="44"/>
                </a:cubicBezTo>
                <a:cubicBezTo>
                  <a:pt x="0" y="33"/>
                  <a:pt x="10" y="23"/>
                  <a:pt x="21" y="23"/>
                </a:cubicBezTo>
                <a:cubicBezTo>
                  <a:pt x="23" y="10"/>
                  <a:pt x="35" y="0"/>
                  <a:pt x="48" y="0"/>
                </a:cubicBezTo>
                <a:cubicBezTo>
                  <a:pt x="64" y="0"/>
                  <a:pt x="76" y="12"/>
                  <a:pt x="76" y="27"/>
                </a:cubicBezTo>
                <a:cubicBezTo>
                  <a:pt x="76" y="29"/>
                  <a:pt x="76" y="31"/>
                  <a:pt x="76" y="33"/>
                </a:cubicBezTo>
                <a:cubicBezTo>
                  <a:pt x="77" y="33"/>
                  <a:pt x="77" y="33"/>
                  <a:pt x="78" y="33"/>
                </a:cubicBezTo>
                <a:cubicBezTo>
                  <a:pt x="87" y="33"/>
                  <a:pt x="94" y="40"/>
                  <a:pt x="94" y="49"/>
                </a:cubicBezTo>
                <a:cubicBezTo>
                  <a:pt x="94" y="53"/>
                  <a:pt x="93" y="57"/>
                  <a:pt x="90" y="61"/>
                </a:cubicBezTo>
                <a:cubicBezTo>
                  <a:pt x="87" y="64"/>
                  <a:pt x="83" y="65"/>
                  <a:pt x="79" y="65"/>
                </a:cubicBezTo>
              </a:path>
            </a:pathLst>
          </a:custGeom>
          <a:solidFill>
            <a:schemeClr val="bg1"/>
          </a:solidFill>
          <a:ln w="6350" cap="flat">
            <a:solidFill>
              <a:srgbClr val="00113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E0744BD-B07A-644C-B78D-72F71E1DA8B9}"/>
              </a:ext>
            </a:extLst>
          </p:cNvPr>
          <p:cNvSpPr txBox="1"/>
          <p:nvPr/>
        </p:nvSpPr>
        <p:spPr>
          <a:xfrm>
            <a:off x="4908449" y="3783134"/>
            <a:ext cx="1182550" cy="676321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US" sz="1600" dirty="0">
                <a:solidFill>
                  <a:schemeClr val="tx2"/>
                </a:solidFill>
              </a:rPr>
              <a:t>TE-enabled</a:t>
            </a:r>
          </a:p>
          <a:p>
            <a:pPr algn="ctr">
              <a:spcAft>
                <a:spcPts val="300"/>
              </a:spcAft>
              <a:buSzPct val="100000"/>
            </a:pPr>
            <a:r>
              <a:rPr lang="en-US" sz="1600" dirty="0">
                <a:solidFill>
                  <a:schemeClr val="tx2"/>
                </a:solidFill>
              </a:rPr>
              <a:t>Backhaul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70820E-640B-3B4D-865A-18E73E854761}"/>
              </a:ext>
            </a:extLst>
          </p:cNvPr>
          <p:cNvSpPr txBox="1"/>
          <p:nvPr/>
        </p:nvSpPr>
        <p:spPr>
          <a:xfrm>
            <a:off x="642319" y="5903878"/>
            <a:ext cx="2362360" cy="299295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000" dirty="0">
                <a:solidFill>
                  <a:schemeClr val="tx2"/>
                </a:solidFill>
              </a:rPr>
              <a:t>NSSF: Network Slice Selection Function</a:t>
            </a:r>
          </a:p>
        </p:txBody>
      </p:sp>
    </p:spTree>
    <p:extLst>
      <p:ext uri="{BB962C8B-B14F-4D97-AF65-F5344CB8AC3E}">
        <p14:creationId xmlns:p14="http://schemas.microsoft.com/office/powerpoint/2010/main" val="2409740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ußzeilenplatzhalter 2">
            <a:extLst>
              <a:ext uri="{FF2B5EF4-FFF2-40B4-BE49-F238E27FC236}">
                <a16:creationId xmlns:a16="http://schemas.microsoft.com/office/drawing/2014/main" id="{4B933E8C-3C21-43AD-8476-AD1857D689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 noProof="0"/>
              <a:t>ITNOG5</a:t>
            </a:r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B29D75-5F29-2A47-A20B-C57DCC9DE3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CRAN architecture introduces CPRI for the Fronthaul network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EE6EB-4EE7-554C-AC46-DD0BDFA8E9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RAN Densification: Searching for Better Radio Coordination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358617" y="5731044"/>
            <a:ext cx="1631769" cy="655540"/>
          </a:xfrm>
          <a:prstGeom prst="rect">
            <a:avLst/>
          </a:prstGeom>
          <a:noFill/>
        </p:spPr>
        <p:txBody>
          <a:bodyPr wrap="none" lIns="96000" tIns="96000" rIns="96000" bIns="96000" rtlCol="0">
            <a:spAutoFit/>
          </a:bodyPr>
          <a:lstStyle/>
          <a:p>
            <a:pPr defTabSz="609585" fontAlgn="base">
              <a:spcAft>
                <a:spcPct val="0"/>
              </a:spcAft>
              <a:buClr>
                <a:srgbClr val="001135"/>
              </a:buClr>
              <a:defRPr/>
            </a:pPr>
            <a:r>
              <a:rPr lang="en-US" sz="1000" dirty="0">
                <a:solidFill>
                  <a:schemeClr val="tx2"/>
                </a:solidFill>
                <a:latin typeface="Nokia Pure Text Light"/>
                <a:ea typeface="Nokia Pure Text" panose="020B0503020202020204" pitchFamily="34" charset="0"/>
                <a:cs typeface="Calibri" pitchFamily="34" charset="0"/>
              </a:rPr>
              <a:t>EPC: Evolved Packet Core</a:t>
            </a:r>
          </a:p>
          <a:p>
            <a:pPr defTabSz="609585" fontAlgn="base">
              <a:spcAft>
                <a:spcPct val="0"/>
              </a:spcAft>
              <a:buClr>
                <a:srgbClr val="001135"/>
              </a:buClr>
              <a:defRPr/>
            </a:pPr>
            <a:r>
              <a:rPr lang="en-US" sz="1000" dirty="0">
                <a:solidFill>
                  <a:schemeClr val="tx2"/>
                </a:solidFill>
                <a:latin typeface="Nokia Pure Text Light"/>
                <a:ea typeface="Nokia Pure Text" panose="020B0503020202020204" pitchFamily="34" charset="0"/>
                <a:cs typeface="Calibri" pitchFamily="34" charset="0"/>
              </a:rPr>
              <a:t>RRH: Remote Radio Head</a:t>
            </a:r>
          </a:p>
          <a:p>
            <a:pPr defTabSz="609585" fontAlgn="base">
              <a:spcAft>
                <a:spcPct val="0"/>
              </a:spcAft>
              <a:buClr>
                <a:srgbClr val="001135"/>
              </a:buClr>
              <a:defRPr/>
            </a:pPr>
            <a:r>
              <a:rPr lang="en-US" sz="1000" dirty="0">
                <a:solidFill>
                  <a:schemeClr val="tx2"/>
                </a:solidFill>
                <a:latin typeface="Nokia Pure Text Light"/>
                <a:ea typeface="Nokia Pure Text" panose="020B0503020202020204" pitchFamily="34" charset="0"/>
                <a:cs typeface="Calibri" pitchFamily="34" charset="0"/>
              </a:rPr>
              <a:t>BBU: Baseband Unit</a:t>
            </a:r>
          </a:p>
        </p:txBody>
      </p:sp>
      <p:pic>
        <p:nvPicPr>
          <p:cNvPr id="78" name="Picture 37" descr="\\DML-NAS\DML_Data\1 Live Jobs\Nokia\21314 - Nokia Icon update March 2016\Artwork\NOKIA Network Icons - All PNGs\Blue Black PNG Icons\PRODUCT ICON_Blue Black_RGB.png">
            <a:extLst>
              <a:ext uri="{FF2B5EF4-FFF2-40B4-BE49-F238E27FC236}">
                <a16:creationId xmlns:a16="http://schemas.microsoft.com/office/drawing/2014/main" id="{70CC3180-0E00-BB4E-AEFB-9D147BE4C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2438" y="3299975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8350BACB-6E1F-4B4F-A46B-F2CE5685E614}"/>
              </a:ext>
            </a:extLst>
          </p:cNvPr>
          <p:cNvSpPr txBox="1"/>
          <p:nvPr/>
        </p:nvSpPr>
        <p:spPr>
          <a:xfrm>
            <a:off x="2193076" y="5759148"/>
            <a:ext cx="1958723" cy="423559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ctr" defTabSz="360000">
              <a:lnSpc>
                <a:spcPct val="90000"/>
              </a:lnSpc>
              <a:tabLst>
                <a:tab pos="360000" algn="l"/>
              </a:tabLst>
            </a:pPr>
            <a:r>
              <a:rPr lang="en-US" sz="20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Centralized RAN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AD557EA-95F6-2046-9A86-55EA51C37171}"/>
              </a:ext>
            </a:extLst>
          </p:cNvPr>
          <p:cNvCxnSpPr>
            <a:cxnSpLocks/>
            <a:stCxn id="82" idx="0"/>
            <a:endCxn id="78" idx="2"/>
          </p:cNvCxnSpPr>
          <p:nvPr/>
        </p:nvCxnSpPr>
        <p:spPr>
          <a:xfrm flipV="1">
            <a:off x="3172438" y="3839975"/>
            <a:ext cx="0" cy="103133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A3ECD80-CD69-C848-9B3E-E12F9E01A62E}"/>
              </a:ext>
            </a:extLst>
          </p:cNvPr>
          <p:cNvCxnSpPr>
            <a:cxnSpLocks/>
            <a:stCxn id="75" idx="0"/>
            <a:endCxn id="78" idx="2"/>
          </p:cNvCxnSpPr>
          <p:nvPr/>
        </p:nvCxnSpPr>
        <p:spPr>
          <a:xfrm flipV="1">
            <a:off x="2080952" y="3839975"/>
            <a:ext cx="1091486" cy="103053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641DC80-39E9-3E49-B1F3-B34935338457}"/>
              </a:ext>
            </a:extLst>
          </p:cNvPr>
          <p:cNvCxnSpPr>
            <a:cxnSpLocks/>
            <a:stCxn id="83" idx="0"/>
            <a:endCxn id="78" idx="2"/>
          </p:cNvCxnSpPr>
          <p:nvPr/>
        </p:nvCxnSpPr>
        <p:spPr>
          <a:xfrm flipH="1" flipV="1">
            <a:off x="3172438" y="3839975"/>
            <a:ext cx="1075853" cy="103133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24" descr="\\DML-NAS\DML_Data\1 Live Jobs\Nokia\21314 - Nokia Icon update March 2016\Artwork\NOKIA Network Icons - All PNGs\Blue Black PNG Icons\CIRCLE AND ARROWS ICON_Blue Black_RGB.png">
            <a:extLst>
              <a:ext uri="{FF2B5EF4-FFF2-40B4-BE49-F238E27FC236}">
                <a16:creationId xmlns:a16="http://schemas.microsoft.com/office/drawing/2014/main" id="{DBF64DFB-AFF5-FA45-A199-1F839B55A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2438" y="1659703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6DF3EB2-570F-CA47-95BF-71E1A6C21EDE}"/>
              </a:ext>
            </a:extLst>
          </p:cNvPr>
          <p:cNvCxnSpPr>
            <a:cxnSpLocks/>
            <a:stCxn id="78" idx="0"/>
            <a:endCxn id="65" idx="2"/>
          </p:cNvCxnSpPr>
          <p:nvPr/>
        </p:nvCxnSpPr>
        <p:spPr>
          <a:xfrm flipV="1">
            <a:off x="3172438" y="2199703"/>
            <a:ext cx="0" cy="110027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1EB62820-BE60-F34D-B8CB-BE94FAEDB0ED}"/>
              </a:ext>
            </a:extLst>
          </p:cNvPr>
          <p:cNvSpPr txBox="1"/>
          <p:nvPr/>
        </p:nvSpPr>
        <p:spPr>
          <a:xfrm>
            <a:off x="2837890" y="1384100"/>
            <a:ext cx="602263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S/PGW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F0B5261-4F4A-1C4F-A8B6-C12F56CBF91D}"/>
              </a:ext>
            </a:extLst>
          </p:cNvPr>
          <p:cNvSpPr txBox="1"/>
          <p:nvPr/>
        </p:nvSpPr>
        <p:spPr>
          <a:xfrm>
            <a:off x="1730568" y="5349273"/>
            <a:ext cx="424329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RRH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FE2D565-6868-4948-844E-DFC10B760A7D}"/>
              </a:ext>
            </a:extLst>
          </p:cNvPr>
          <p:cNvSpPr txBox="1"/>
          <p:nvPr/>
        </p:nvSpPr>
        <p:spPr>
          <a:xfrm>
            <a:off x="2829874" y="5355541"/>
            <a:ext cx="424329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RRH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BF1CFFE-1A6F-D24C-9F58-F4BC061AF6EA}"/>
              </a:ext>
            </a:extLst>
          </p:cNvPr>
          <p:cNvSpPr txBox="1"/>
          <p:nvPr/>
        </p:nvSpPr>
        <p:spPr>
          <a:xfrm>
            <a:off x="3917051" y="5349273"/>
            <a:ext cx="424329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RRH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CF77FAE-4303-F846-9CB2-EEE10BB7DC8A}"/>
              </a:ext>
            </a:extLst>
          </p:cNvPr>
          <p:cNvSpPr txBox="1"/>
          <p:nvPr/>
        </p:nvSpPr>
        <p:spPr>
          <a:xfrm>
            <a:off x="3420673" y="3397258"/>
            <a:ext cx="765191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tx2"/>
                </a:solidFill>
              </a:rPr>
              <a:t>BBU Pool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7D1B03E-8869-7345-9050-3B3824A8D0F5}"/>
              </a:ext>
            </a:extLst>
          </p:cNvPr>
          <p:cNvCxnSpPr>
            <a:cxnSpLocks/>
          </p:cNvCxnSpPr>
          <p:nvPr/>
        </p:nvCxnSpPr>
        <p:spPr>
          <a:xfrm flipV="1">
            <a:off x="1376867" y="1929704"/>
            <a:ext cx="0" cy="1640272"/>
          </a:xfrm>
          <a:prstGeom prst="line">
            <a:avLst/>
          </a:prstGeom>
          <a:ln w="254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F6C93FD9-20EC-BA48-A39D-335E74D52804}"/>
              </a:ext>
            </a:extLst>
          </p:cNvPr>
          <p:cNvSpPr txBox="1"/>
          <p:nvPr/>
        </p:nvSpPr>
        <p:spPr>
          <a:xfrm>
            <a:off x="419724" y="2554026"/>
            <a:ext cx="946908" cy="391628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r">
              <a:spcAft>
                <a:spcPts val="300"/>
              </a:spcAft>
              <a:buSzPct val="100000"/>
            </a:pPr>
            <a:r>
              <a:rPr lang="en-US" sz="1600" dirty="0">
                <a:solidFill>
                  <a:schemeClr val="tx2"/>
                </a:solidFill>
              </a:rPr>
              <a:t>Backhaul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0BE83D98-F1EF-3E49-A433-603501F5EAC9}"/>
              </a:ext>
            </a:extLst>
          </p:cNvPr>
          <p:cNvCxnSpPr>
            <a:cxnSpLocks/>
          </p:cNvCxnSpPr>
          <p:nvPr/>
        </p:nvCxnSpPr>
        <p:spPr>
          <a:xfrm flipV="1">
            <a:off x="1376867" y="3569975"/>
            <a:ext cx="0" cy="1389687"/>
          </a:xfrm>
          <a:prstGeom prst="line">
            <a:avLst/>
          </a:prstGeom>
          <a:ln w="254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0660EF68-E604-EC48-906D-C63A0FB38826}"/>
              </a:ext>
            </a:extLst>
          </p:cNvPr>
          <p:cNvSpPr txBox="1"/>
          <p:nvPr/>
        </p:nvSpPr>
        <p:spPr>
          <a:xfrm>
            <a:off x="358617" y="4069004"/>
            <a:ext cx="1008015" cy="391628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r">
              <a:spcAft>
                <a:spcPts val="300"/>
              </a:spcAft>
              <a:buSzPct val="100000"/>
            </a:pPr>
            <a:r>
              <a:rPr lang="en-US" sz="1600" dirty="0" err="1">
                <a:solidFill>
                  <a:schemeClr val="tx2"/>
                </a:solidFill>
              </a:rPr>
              <a:t>Fronthaul</a:t>
            </a:r>
            <a:endParaRPr lang="en-US" sz="1600" dirty="0">
              <a:solidFill>
                <a:schemeClr val="tx2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2256011-A2E0-3F4D-BC44-77B3994D7792}"/>
              </a:ext>
            </a:extLst>
          </p:cNvPr>
          <p:cNvCxnSpPr>
            <a:cxnSpLocks/>
          </p:cNvCxnSpPr>
          <p:nvPr/>
        </p:nvCxnSpPr>
        <p:spPr>
          <a:xfrm>
            <a:off x="1269810" y="3569975"/>
            <a:ext cx="21411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92C971F4-0BF1-114C-94E9-E4BE76B1284B}"/>
              </a:ext>
            </a:extLst>
          </p:cNvPr>
          <p:cNvSpPr/>
          <p:nvPr/>
        </p:nvSpPr>
        <p:spPr>
          <a:xfrm>
            <a:off x="1622371" y="3120711"/>
            <a:ext cx="3110366" cy="256097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7460D5D-B43E-D04C-BD23-708EF818AA09}"/>
              </a:ext>
            </a:extLst>
          </p:cNvPr>
          <p:cNvSpPr txBox="1"/>
          <p:nvPr/>
        </p:nvSpPr>
        <p:spPr>
          <a:xfrm>
            <a:off x="4233386" y="3137709"/>
            <a:ext cx="494861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 err="1">
                <a:solidFill>
                  <a:schemeClr val="tx2"/>
                </a:solidFill>
              </a:rPr>
              <a:t>eNBs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75" name="Picture 74" descr="WIFI SIGNAL ICON_Blue Black_RGB.png">
            <a:extLst>
              <a:ext uri="{FF2B5EF4-FFF2-40B4-BE49-F238E27FC236}">
                <a16:creationId xmlns:a16="http://schemas.microsoft.com/office/drawing/2014/main" id="{B0AA26DC-F8A5-1543-9AB3-DAFE4E9B19A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952" y="4870513"/>
            <a:ext cx="540000" cy="540000"/>
          </a:xfrm>
          <a:prstGeom prst="rect">
            <a:avLst/>
          </a:prstGeom>
        </p:spPr>
      </p:pic>
      <p:pic>
        <p:nvPicPr>
          <p:cNvPr id="82" name="Picture 81" descr="WIFI SIGNAL ICON_Blue Black_RGB.png">
            <a:extLst>
              <a:ext uri="{FF2B5EF4-FFF2-40B4-BE49-F238E27FC236}">
                <a16:creationId xmlns:a16="http://schemas.microsoft.com/office/drawing/2014/main" id="{C56D38A6-1A9C-6B4A-B0AA-28E64CCB44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2438" y="4871311"/>
            <a:ext cx="540000" cy="540000"/>
          </a:xfrm>
          <a:prstGeom prst="rect">
            <a:avLst/>
          </a:prstGeom>
        </p:spPr>
      </p:pic>
      <p:pic>
        <p:nvPicPr>
          <p:cNvPr id="83" name="Picture 82" descr="WIFI SIGNAL ICON_Blue Black_RGB.png">
            <a:extLst>
              <a:ext uri="{FF2B5EF4-FFF2-40B4-BE49-F238E27FC236}">
                <a16:creationId xmlns:a16="http://schemas.microsoft.com/office/drawing/2014/main" id="{2EAB2D94-5167-0846-BD2F-1C6D965EBCC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8291" y="4871311"/>
            <a:ext cx="540000" cy="540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24C3A10-A738-A24A-AFBB-685F6827936B}"/>
              </a:ext>
            </a:extLst>
          </p:cNvPr>
          <p:cNvGrpSpPr/>
          <p:nvPr/>
        </p:nvGrpSpPr>
        <p:grpSpPr>
          <a:xfrm>
            <a:off x="5156286" y="2092602"/>
            <a:ext cx="2902639" cy="2173630"/>
            <a:chOff x="5554223" y="2311585"/>
            <a:chExt cx="2902639" cy="217363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5ED5A9F-E651-AC45-AFBA-EAE1C796D366}"/>
                </a:ext>
              </a:extLst>
            </p:cNvPr>
            <p:cNvSpPr/>
            <p:nvPr/>
          </p:nvSpPr>
          <p:spPr>
            <a:xfrm>
              <a:off x="5556190" y="4125215"/>
              <a:ext cx="2883084" cy="360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2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27A36C0-4F70-C34B-83A1-56B78E3F324D}"/>
                </a:ext>
              </a:extLst>
            </p:cNvPr>
            <p:cNvSpPr txBox="1"/>
            <p:nvPr/>
          </p:nvSpPr>
          <p:spPr>
            <a:xfrm>
              <a:off x="6042512" y="4140179"/>
              <a:ext cx="1910441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>
              <a:sp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Time Division Multiplexing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E86D8C5-C703-9D48-9163-989F8631177B}"/>
                </a:ext>
              </a:extLst>
            </p:cNvPr>
            <p:cNvSpPr/>
            <p:nvPr/>
          </p:nvSpPr>
          <p:spPr>
            <a:xfrm>
              <a:off x="5554223" y="2853740"/>
              <a:ext cx="997341" cy="126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2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6EEBF7D-11B7-F040-AFE7-17E2E3D55B45}"/>
                </a:ext>
              </a:extLst>
            </p:cNvPr>
            <p:cNvSpPr txBox="1"/>
            <p:nvPr/>
          </p:nvSpPr>
          <p:spPr>
            <a:xfrm>
              <a:off x="5820563" y="3207135"/>
              <a:ext cx="464660" cy="553210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>
              <a:sp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IQ</a:t>
              </a:r>
            </a:p>
            <a:p>
              <a:pPr algn="ctr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Data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E287143-43B3-7942-9EFC-EC8F2C842AC9}"/>
                </a:ext>
              </a:extLst>
            </p:cNvPr>
            <p:cNvSpPr/>
            <p:nvPr/>
          </p:nvSpPr>
          <p:spPr>
            <a:xfrm>
              <a:off x="6556683" y="2853740"/>
              <a:ext cx="468000" cy="126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200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1B649AE-5C3C-0A4E-BCFD-FFC485F51541}"/>
                </a:ext>
              </a:extLst>
            </p:cNvPr>
            <p:cNvSpPr/>
            <p:nvPr/>
          </p:nvSpPr>
          <p:spPr>
            <a:xfrm>
              <a:off x="7028200" y="2853740"/>
              <a:ext cx="468000" cy="126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200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31F2D6F-16BA-D04F-BCC1-ABF121ED667F}"/>
                </a:ext>
              </a:extLst>
            </p:cNvPr>
            <p:cNvSpPr/>
            <p:nvPr/>
          </p:nvSpPr>
          <p:spPr>
            <a:xfrm>
              <a:off x="7498157" y="2853740"/>
              <a:ext cx="468000" cy="126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200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22AF813-A260-E740-8EEA-790B5A2975F0}"/>
                </a:ext>
              </a:extLst>
            </p:cNvPr>
            <p:cNvSpPr/>
            <p:nvPr/>
          </p:nvSpPr>
          <p:spPr>
            <a:xfrm>
              <a:off x="7971274" y="2853740"/>
              <a:ext cx="468000" cy="126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20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4EDCDCE-9E04-A14E-9778-C56DC45F6341}"/>
                </a:ext>
              </a:extLst>
            </p:cNvPr>
            <p:cNvSpPr txBox="1"/>
            <p:nvPr/>
          </p:nvSpPr>
          <p:spPr>
            <a:xfrm rot="16200000">
              <a:off x="6452683" y="3226371"/>
              <a:ext cx="676001" cy="514738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>
              <a:spAutoFit/>
            </a:bodyPr>
            <a:lstStyle/>
            <a:p>
              <a:pPr algn="ctr"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Vendor</a:t>
              </a:r>
            </a:p>
            <a:p>
              <a:pPr algn="ctr"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Specific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B7B19C4-E494-AB42-A5A4-CB6AC12C6D42}"/>
                </a:ext>
              </a:extLst>
            </p:cNvPr>
            <p:cNvSpPr txBox="1"/>
            <p:nvPr/>
          </p:nvSpPr>
          <p:spPr>
            <a:xfrm rot="16200000">
              <a:off x="6892813" y="3318705"/>
              <a:ext cx="738774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>
              <a:sp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Ethernet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46D285A-93C4-EC4D-B9CE-B654EF3C156D}"/>
                </a:ext>
              </a:extLst>
            </p:cNvPr>
            <p:cNvSpPr txBox="1"/>
            <p:nvPr/>
          </p:nvSpPr>
          <p:spPr>
            <a:xfrm rot="16200000">
              <a:off x="7470973" y="3318705"/>
              <a:ext cx="522368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>
              <a:sp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HDLC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F2F38A8-B940-AE47-937D-FCA4ED5BC10F}"/>
                </a:ext>
              </a:extLst>
            </p:cNvPr>
            <p:cNvSpPr txBox="1"/>
            <p:nvPr/>
          </p:nvSpPr>
          <p:spPr>
            <a:xfrm rot="16200000">
              <a:off x="7753290" y="3226371"/>
              <a:ext cx="892406" cy="514738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>
              <a:spAutoFit/>
            </a:bodyPr>
            <a:lstStyle/>
            <a:p>
              <a:pPr algn="ctr"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L1 In-band</a:t>
              </a:r>
            </a:p>
            <a:p>
              <a:pPr algn="ctr">
                <a:buSzPct val="100000"/>
              </a:pPr>
              <a:r>
                <a:rPr lang="en-US" sz="1200" dirty="0">
                  <a:solidFill>
                    <a:schemeClr val="tx2"/>
                  </a:solidFill>
                </a:rPr>
                <a:t>Protocol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E766772-1624-944F-92EB-69B338D1DE5D}"/>
                </a:ext>
              </a:extLst>
            </p:cNvPr>
            <p:cNvSpPr/>
            <p:nvPr/>
          </p:nvSpPr>
          <p:spPr>
            <a:xfrm>
              <a:off x="5554223" y="2311585"/>
              <a:ext cx="1265376" cy="54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200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BA7E28F-2A15-054B-8DDD-29D3266E8247}"/>
                </a:ext>
              </a:extLst>
            </p:cNvPr>
            <p:cNvSpPr/>
            <p:nvPr/>
          </p:nvSpPr>
          <p:spPr>
            <a:xfrm>
              <a:off x="6820699" y="2311585"/>
              <a:ext cx="1079532" cy="54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200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0DA554E-917F-E44D-9358-FD47FD84AB62}"/>
                </a:ext>
              </a:extLst>
            </p:cNvPr>
            <p:cNvSpPr/>
            <p:nvPr/>
          </p:nvSpPr>
          <p:spPr>
            <a:xfrm>
              <a:off x="7901493" y="2311585"/>
              <a:ext cx="535718" cy="54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200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6F61508-F6AF-5C4B-89C9-8DB45B77F73D}"/>
                </a:ext>
              </a:extLst>
            </p:cNvPr>
            <p:cNvSpPr txBox="1"/>
            <p:nvPr/>
          </p:nvSpPr>
          <p:spPr>
            <a:xfrm>
              <a:off x="5735899" y="2416549"/>
              <a:ext cx="902024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>
              <a:sp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200" b="1" dirty="0">
                  <a:solidFill>
                    <a:schemeClr val="tx2"/>
                  </a:solidFill>
                </a:rPr>
                <a:t>User Plane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1B26DE9-1724-A94B-A2B7-B62EFE382DD6}"/>
                </a:ext>
              </a:extLst>
            </p:cNvPr>
            <p:cNvSpPr txBox="1"/>
            <p:nvPr/>
          </p:nvSpPr>
          <p:spPr>
            <a:xfrm>
              <a:off x="6829303" y="2311585"/>
              <a:ext cx="1062324" cy="540000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>
              <a:sp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200" b="1" dirty="0">
                  <a:solidFill>
                    <a:schemeClr val="tx2"/>
                  </a:solidFill>
                </a:rPr>
                <a:t>Control &amp;</a:t>
              </a:r>
            </a:p>
            <a:p>
              <a:pPr algn="ctr">
                <a:spcAft>
                  <a:spcPts val="300"/>
                </a:spcAft>
                <a:buSzPct val="100000"/>
              </a:pPr>
              <a:r>
                <a:rPr lang="en-US" sz="1200" b="1" dirty="0">
                  <a:solidFill>
                    <a:schemeClr val="tx2"/>
                  </a:solidFill>
                </a:rPr>
                <a:t>Management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CD17F64-5A72-6C4C-AAC4-1F86772E7E49}"/>
                </a:ext>
              </a:extLst>
            </p:cNvPr>
            <p:cNvSpPr txBox="1"/>
            <p:nvPr/>
          </p:nvSpPr>
          <p:spPr>
            <a:xfrm>
              <a:off x="7932598" y="2416549"/>
              <a:ext cx="473509" cy="330072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>
              <a:spAutoFit/>
            </a:bodyPr>
            <a:lstStyle/>
            <a:p>
              <a:pPr algn="ctr">
                <a:spcAft>
                  <a:spcPts val="300"/>
                </a:spcAft>
                <a:buSzPct val="100000"/>
              </a:pPr>
              <a:r>
                <a:rPr lang="en-US" sz="1200" b="1" dirty="0">
                  <a:solidFill>
                    <a:schemeClr val="tx2"/>
                  </a:solidFill>
                </a:rPr>
                <a:t>Sync</a:t>
              </a: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8535E357-E777-D543-9F82-F221270EB934}"/>
              </a:ext>
            </a:extLst>
          </p:cNvPr>
          <p:cNvSpPr txBox="1"/>
          <p:nvPr/>
        </p:nvSpPr>
        <p:spPr>
          <a:xfrm>
            <a:off x="5067000" y="1767807"/>
            <a:ext cx="3081210" cy="360850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US" sz="1400" dirty="0">
                <a:solidFill>
                  <a:schemeClr val="tx2"/>
                </a:solidFill>
              </a:rPr>
              <a:t>CPRI: Common Public Radio Interface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BFBC23A-8EB9-4843-83DB-3D4E859125CB}"/>
              </a:ext>
            </a:extLst>
          </p:cNvPr>
          <p:cNvSpPr>
            <a:spLocks noChangeAspect="1"/>
          </p:cNvSpPr>
          <p:nvPr/>
        </p:nvSpPr>
        <p:spPr>
          <a:xfrm>
            <a:off x="3885924" y="4302807"/>
            <a:ext cx="108000" cy="108000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C4A3CA8-6412-6C41-A2A5-9D8880D135E6}"/>
              </a:ext>
            </a:extLst>
          </p:cNvPr>
          <p:cNvCxnSpPr>
            <a:cxnSpLocks/>
          </p:cNvCxnSpPr>
          <p:nvPr/>
        </p:nvCxnSpPr>
        <p:spPr>
          <a:xfrm>
            <a:off x="3993924" y="4356807"/>
            <a:ext cx="404535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A51AE8C5-B3BE-2F44-9590-FDB9BC23B6B9}"/>
              </a:ext>
            </a:extLst>
          </p:cNvPr>
          <p:cNvSpPr/>
          <p:nvPr/>
        </p:nvSpPr>
        <p:spPr>
          <a:xfrm>
            <a:off x="8353823" y="4936725"/>
            <a:ext cx="3348864" cy="10177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1" name="Triangle 80">
            <a:extLst>
              <a:ext uri="{FF2B5EF4-FFF2-40B4-BE49-F238E27FC236}">
                <a16:creationId xmlns:a16="http://schemas.microsoft.com/office/drawing/2014/main" id="{4622414D-A8FC-E248-8901-47F67920B39D}"/>
              </a:ext>
            </a:extLst>
          </p:cNvPr>
          <p:cNvSpPr/>
          <p:nvPr/>
        </p:nvSpPr>
        <p:spPr>
          <a:xfrm rot="10800000">
            <a:off x="8353823" y="4352296"/>
            <a:ext cx="3348864" cy="498364"/>
          </a:xfrm>
          <a:prstGeom prst="triangle">
            <a:avLst>
              <a:gd name="adj" fmla="val 49928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42974BE-91F4-BB44-B3C0-999B80164805}"/>
              </a:ext>
            </a:extLst>
          </p:cNvPr>
          <p:cNvSpPr txBox="1"/>
          <p:nvPr/>
        </p:nvSpPr>
        <p:spPr>
          <a:xfrm>
            <a:off x="8353955" y="5045908"/>
            <a:ext cx="3348601" cy="799431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>
              <a:spcAft>
                <a:spcPts val="300"/>
              </a:spcAft>
              <a:buSzPct val="100000"/>
            </a:pPr>
            <a:r>
              <a:rPr lang="en-US" sz="2000" dirty="0">
                <a:solidFill>
                  <a:schemeClr val="bg1"/>
                </a:solidFill>
              </a:rPr>
              <a:t>Requires Dedicated</a:t>
            </a:r>
          </a:p>
          <a:p>
            <a:pPr algn="ctr">
              <a:spcAft>
                <a:spcPts val="300"/>
              </a:spcAft>
              <a:buSzPct val="100000"/>
            </a:pPr>
            <a:r>
              <a:rPr lang="en-US" sz="2000" dirty="0">
                <a:solidFill>
                  <a:schemeClr val="bg1"/>
                </a:solidFill>
              </a:rPr>
              <a:t>Fiber (</a:t>
            </a:r>
            <a:r>
              <a:rPr lang="en-US" sz="2000" dirty="0" err="1">
                <a:solidFill>
                  <a:schemeClr val="bg1"/>
                </a:solidFill>
              </a:rPr>
              <a:t>xWDM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96CA612-B806-A54B-BCE9-386CBC6FEB2F}"/>
              </a:ext>
            </a:extLst>
          </p:cNvPr>
          <p:cNvGrpSpPr/>
          <p:nvPr/>
        </p:nvGrpSpPr>
        <p:grpSpPr>
          <a:xfrm>
            <a:off x="8324394" y="3366232"/>
            <a:ext cx="1678858" cy="900000"/>
            <a:chOff x="10021100" y="1877709"/>
            <a:chExt cx="1678858" cy="900000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69FC190-EF59-3848-81B9-FD0C36C8A85C}"/>
                </a:ext>
              </a:extLst>
            </p:cNvPr>
            <p:cNvSpPr>
              <a:spLocks/>
            </p:cNvSpPr>
            <p:nvPr/>
          </p:nvSpPr>
          <p:spPr>
            <a:xfrm>
              <a:off x="10050529" y="1877709"/>
              <a:ext cx="1620000" cy="900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400"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FDBF2D4-4884-F64A-9989-2FB2983DFA76}"/>
                </a:ext>
              </a:extLst>
            </p:cNvPr>
            <p:cNvSpPr txBox="1"/>
            <p:nvPr/>
          </p:nvSpPr>
          <p:spPr>
            <a:xfrm>
              <a:off x="10021100" y="2060722"/>
              <a:ext cx="1678858" cy="533974"/>
            </a:xfrm>
            <a:prstGeom prst="rect">
              <a:avLst/>
            </a:prstGeom>
            <a:noFill/>
          </p:spPr>
          <p:txBody>
            <a:bodyPr wrap="square" lIns="72000" tIns="72000" rIns="72000" bIns="72000" rtlCol="0" anchor="ctr">
              <a:spAutoFit/>
            </a:bodyPr>
            <a:lstStyle/>
            <a:p>
              <a:pPr algn="ctr">
                <a:lnSpc>
                  <a:spcPct val="90000"/>
                </a:lnSpc>
                <a:buSzPct val="100000"/>
              </a:pPr>
              <a:r>
                <a:rPr lang="en-US" sz="1400" dirty="0">
                  <a:solidFill>
                    <a:schemeClr val="tx2"/>
                  </a:solidFill>
                </a:rPr>
                <a:t>Ultra low delay variation (16ns)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39A8122-3108-9942-8A0A-C2C7E0B2AF9B}"/>
              </a:ext>
            </a:extLst>
          </p:cNvPr>
          <p:cNvGrpSpPr/>
          <p:nvPr/>
        </p:nvGrpSpPr>
        <p:grpSpPr>
          <a:xfrm>
            <a:off x="10082687" y="3366232"/>
            <a:ext cx="1620000" cy="900000"/>
            <a:chOff x="10028305" y="3395765"/>
            <a:chExt cx="1620000" cy="900000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77FB365-2A8C-9049-A476-A34A5DF49865}"/>
                </a:ext>
              </a:extLst>
            </p:cNvPr>
            <p:cNvSpPr>
              <a:spLocks/>
            </p:cNvSpPr>
            <p:nvPr/>
          </p:nvSpPr>
          <p:spPr>
            <a:xfrm>
              <a:off x="10028305" y="3395765"/>
              <a:ext cx="1620000" cy="900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  <a:buSzPct val="100000"/>
              </a:pPr>
              <a:endParaRPr lang="en-US" sz="1400" dirty="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2E429FF-F39D-6F4B-9106-261133735151}"/>
                </a:ext>
              </a:extLst>
            </p:cNvPr>
            <p:cNvSpPr txBox="1"/>
            <p:nvPr/>
          </p:nvSpPr>
          <p:spPr>
            <a:xfrm>
              <a:off x="10107248" y="3578778"/>
              <a:ext cx="1462115" cy="533974"/>
            </a:xfrm>
            <a:prstGeom prst="rect">
              <a:avLst/>
            </a:prstGeom>
            <a:noFill/>
          </p:spPr>
          <p:txBody>
            <a:bodyPr wrap="square" lIns="72000" tIns="72000" rIns="72000" bIns="72000" rtlCol="0" anchor="ctr">
              <a:spAutoFit/>
            </a:bodyPr>
            <a:lstStyle/>
            <a:p>
              <a:pPr algn="ctr">
                <a:lnSpc>
                  <a:spcPct val="90000"/>
                </a:lnSpc>
                <a:buSzPct val="100000"/>
              </a:pPr>
              <a:r>
                <a:rPr lang="en-US" sz="1400" dirty="0">
                  <a:solidFill>
                    <a:schemeClr val="tx2"/>
                  </a:solidFill>
                </a:rPr>
                <a:t>P2P constant bitrate stream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8534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Nokia">
  <a:themeElements>
    <a:clrScheme name="Nokia April 2016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2016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kia" id="{04339E2D-24C1-7B46-B4C5-9A6F4532B729}" vid="{2E39E9BD-3C5E-6F40-AC39-CB57D2E5D760}"/>
    </a:ext>
  </a:extLst>
</a:theme>
</file>

<file path=ppt/theme/theme2.xml><?xml version="1.0" encoding="utf-8"?>
<a:theme xmlns:a="http://schemas.openxmlformats.org/drawingml/2006/main" name="1 White Master">
  <a:themeElements>
    <a:clrScheme name="C 2018 Nokia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124191"/>
      </a:hlink>
      <a:folHlink>
        <a:srgbClr val="001135"/>
      </a:folHlink>
    </a:clrScheme>
    <a:fontScheme name="Nokia 2018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spcAft>
            <a:spcPts val="300"/>
          </a:spcAft>
          <a:buSzPct val="100000"/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72000" rIns="72000" bIns="72000" rtlCol="0">
        <a:spAutoFit/>
      </a:bodyPr>
      <a:lstStyle>
        <a:defPPr algn="l">
          <a:spcAft>
            <a:spcPts val="300"/>
          </a:spcAft>
          <a:buSzPct val="100000"/>
          <a:defRPr sz="12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 Pure PowerPoint" id="{DC782727-236D-4EF9-BA6A-7609D5F0E3F3}" vid="{4E8709A5-2BC7-48E4-B5B3-6D86A08347E9}"/>
    </a:ext>
  </a:extLst>
</a:theme>
</file>

<file path=ppt/theme/theme3.xml><?xml version="1.0" encoding="utf-8"?>
<a:theme xmlns:a="http://schemas.openxmlformats.org/drawingml/2006/main" name="4_Blue End Slide">
  <a:themeElements>
    <a:clrScheme name="C 2018 Nokia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124191"/>
      </a:hlink>
      <a:folHlink>
        <a:srgbClr val="00113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kia Pure PowerPoint" id="{DC782727-236D-4EF9-BA6A-7609D5F0E3F3}" vid="{5D81317C-F6DA-4898-8CEC-8A95FE2DC665}"/>
    </a:ext>
  </a:extLst>
</a:theme>
</file>

<file path=ppt/theme/theme4.xml><?xml version="1.0" encoding="utf-8"?>
<a:theme xmlns:a="http://schemas.openxmlformats.org/drawingml/2006/main" name="5_White End Slide">
  <a:themeElements>
    <a:clrScheme name="C 2018 Nokia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124191"/>
      </a:hlink>
      <a:folHlink>
        <a:srgbClr val="00113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kia Pure PowerPoint" id="{DC782727-236D-4EF9-BA6A-7609D5F0E3F3}" vid="{9B39A09E-0835-4A56-9B0D-E342175A566B}"/>
    </a:ext>
  </a:extLst>
</a:theme>
</file>

<file path=ppt/theme/theme5.xml><?xml version="1.0" encoding="utf-8"?>
<a:theme xmlns:a="http://schemas.openxmlformats.org/drawingml/2006/main" name="6_Gray">
  <a:themeElements>
    <a:clrScheme name="C 2018 Nokia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124191"/>
      </a:hlink>
      <a:folHlink>
        <a:srgbClr val="00113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kia Pure PowerPoint" id="{DC782727-236D-4EF9-BA6A-7609D5F0E3F3}" vid="{3B9CED07-9E97-45F1-AC9C-1FA977C22763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Nokia</Template>
  <TotalTime>0</TotalTime>
  <Words>1759</Words>
  <Application>Microsoft Office PowerPoint</Application>
  <PresentationFormat>Widescreen</PresentationFormat>
  <Paragraphs>746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Arial</vt:lpstr>
      <vt:lpstr>Nokia Pure Text Light</vt:lpstr>
      <vt:lpstr>Nokia Pure Headline Ultra Light</vt:lpstr>
      <vt:lpstr>Calibri Light</vt:lpstr>
      <vt:lpstr>Nokia Pure Headline Light</vt:lpstr>
      <vt:lpstr>Times New Roman</vt:lpstr>
      <vt:lpstr>Calibri</vt:lpstr>
      <vt:lpstr>Aharoni</vt:lpstr>
      <vt:lpstr>Nokia Pure Text</vt:lpstr>
      <vt:lpstr>Nokia Pure Headline</vt:lpstr>
      <vt:lpstr>Nokia</vt:lpstr>
      <vt:lpstr>1 White Master</vt:lpstr>
      <vt:lpstr>4_Blue End Slide</vt:lpstr>
      <vt:lpstr>5_White End Slide</vt:lpstr>
      <vt:lpstr>6_Gray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5G slicing </vt:lpstr>
      <vt:lpstr>PowerPoint Presentation</vt:lpstr>
      <vt:lpstr>PowerPoint Presentation</vt:lpstr>
      <vt:lpstr>End to end network slicing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2019-04-23T15:49:08Z</dcterms:created>
  <dcterms:modified xsi:type="dcterms:W3CDTF">2019-05-03T10:08:58Z</dcterms:modified>
</cp:coreProperties>
</file>